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118" r:id="rId2"/>
    <p:sldId id="1119" r:id="rId3"/>
    <p:sldId id="1120" r:id="rId4"/>
    <p:sldId id="1085" r:id="rId5"/>
    <p:sldId id="1121" r:id="rId6"/>
    <p:sldId id="1096" r:id="rId7"/>
    <p:sldId id="1122" r:id="rId8"/>
    <p:sldId id="1123" r:id="rId9"/>
    <p:sldId id="1124" r:id="rId10"/>
    <p:sldId id="1126" r:id="rId11"/>
    <p:sldId id="1127" r:id="rId12"/>
    <p:sldId id="1089" r:id="rId13"/>
    <p:sldId id="10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B2"/>
    <a:srgbClr val="535393"/>
    <a:srgbClr val="102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45" autoAdjust="0"/>
  </p:normalViewPr>
  <p:slideViewPr>
    <p:cSldViewPr snapToGrid="0">
      <p:cViewPr varScale="1">
        <p:scale>
          <a:sx n="58" d="100"/>
          <a:sy n="58" d="100"/>
        </p:scale>
        <p:origin x="9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5ED33-6312-41A1-9DE8-0961A9324CC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8C4A6-1F3F-4F80-9421-0E9D3BC7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1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4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6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28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3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8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5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2F86C9-3A2C-4AAE-971D-0C55900909B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3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8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8C4A6-1F3F-4F80-9421-0E9D3BC7C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72736" y="1888760"/>
            <a:ext cx="10809515" cy="161861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1024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783080" y="3794760"/>
            <a:ext cx="8543109" cy="18745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0243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732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28193"/>
            <a:ext cx="11495314" cy="37101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43D"/>
                </a:solidFill>
              </a:defRPr>
            </a:lvl1pPr>
            <a:lvl2pPr>
              <a:defRPr>
                <a:solidFill>
                  <a:srgbClr val="10243D"/>
                </a:solidFill>
              </a:defRPr>
            </a:lvl2pPr>
            <a:lvl3pPr>
              <a:defRPr>
                <a:solidFill>
                  <a:srgbClr val="10243D"/>
                </a:solidFill>
              </a:defRPr>
            </a:lvl3pPr>
            <a:lvl4pPr>
              <a:defRPr>
                <a:solidFill>
                  <a:srgbClr val="10243D"/>
                </a:solidFill>
              </a:defRPr>
            </a:lvl4pPr>
            <a:lvl5pPr>
              <a:defRPr>
                <a:solidFill>
                  <a:srgbClr val="10243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82768"/>
            <a:ext cx="11495314" cy="114300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1024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21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19A6-DD23-4FDF-BAAB-16BF27BF173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B0E3-98D8-4293-B8DA-67AA7F484E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EC8760-0B3F-5844-A575-B0DD3838C8DB}"/>
              </a:ext>
            </a:extLst>
          </p:cNvPr>
          <p:cNvSpPr/>
          <p:nvPr userDrawn="1"/>
        </p:nvSpPr>
        <p:spPr>
          <a:xfrm>
            <a:off x="-3693" y="6040589"/>
            <a:ext cx="12195693" cy="817419"/>
          </a:xfrm>
          <a:prstGeom prst="rect">
            <a:avLst/>
          </a:prstGeom>
          <a:solidFill>
            <a:srgbClr val="102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878025" y="6117906"/>
            <a:ext cx="4432256" cy="662784"/>
            <a:chOff x="2493769" y="6096115"/>
            <a:chExt cx="4432256" cy="6627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24E808-9751-9247-A838-75C4728CB7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493769" y="6124187"/>
              <a:ext cx="607752" cy="6077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77A848-12CE-2D4F-B4BA-1A5607E30E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458275" y="6124187"/>
              <a:ext cx="2071166" cy="6347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8EEFB2-2FD6-A241-B33C-59DB92F8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684741" y="6096115"/>
              <a:ext cx="1241284" cy="662784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DB0E82-29BB-6B4F-B95E-0136ADF3523A}"/>
                </a:ext>
              </a:extLst>
            </p:cNvPr>
            <p:cNvCxnSpPr/>
            <p:nvPr userDrawn="1"/>
          </p:nvCxnSpPr>
          <p:spPr>
            <a:xfrm>
              <a:off x="5619585" y="6186055"/>
              <a:ext cx="0" cy="53542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r="7414"/>
          <a:stretch/>
        </p:blipFill>
        <p:spPr>
          <a:xfrm>
            <a:off x="0" y="0"/>
            <a:ext cx="12192000" cy="95370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EE2F91-F85A-F24D-9CCE-240E25BBB567}"/>
              </a:ext>
            </a:extLst>
          </p:cNvPr>
          <p:cNvCxnSpPr/>
          <p:nvPr userDrawn="1"/>
        </p:nvCxnSpPr>
        <p:spPr>
          <a:xfrm>
            <a:off x="4686225" y="6186055"/>
            <a:ext cx="0" cy="5354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6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pngall.com/bank-png/download/2483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E744-74B3-4207-87ED-430163893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Mandatory Disclosure and Takeovers: </a:t>
            </a:r>
            <a:br>
              <a:rPr lang="en-US" sz="4400" dirty="0"/>
            </a:br>
            <a:r>
              <a:rPr lang="en-US" sz="4400" dirty="0"/>
              <a:t>Evidence from Private Banks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071F-7BE8-4AF8-8BC0-A9F091D126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800" b="1" dirty="0">
                <a:latin typeface="+mj-lt"/>
                <a:ea typeface="+mj-ea"/>
                <a:cs typeface="+mj-cs"/>
              </a:rPr>
              <a:t>Urooj Khan, Doron Nissim, Jing Wen</a:t>
            </a:r>
          </a:p>
          <a:p>
            <a:endParaRPr lang="nl-NL" b="1" dirty="0">
              <a:latin typeface="+mj-lt"/>
              <a:ea typeface="+mj-ea"/>
              <a:cs typeface="+mj-cs"/>
            </a:endParaRPr>
          </a:p>
          <a:p>
            <a:r>
              <a:rPr lang="en-US" sz="2800" i="1" dirty="0">
                <a:latin typeface="+mj-lt"/>
                <a:ea typeface="+mj-ea"/>
                <a:cs typeface="+mj-cs"/>
              </a:rPr>
              <a:t>Presentation by Jing Wen</a:t>
            </a:r>
          </a:p>
          <a:p>
            <a:endParaRPr lang="nl-NL" sz="2800" b="1" dirty="0"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8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02439D-2F61-4235-9B45-67AC3A485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banks that are required to file less detailed and less frequent Y-9SPs</a:t>
            </a:r>
          </a:p>
          <a:p>
            <a:pPr lvl="1"/>
            <a:r>
              <a:rPr lang="en-US" dirty="0">
                <a:hlinkClick r:id="rId3" action="ppaction://hlinksldjump"/>
              </a:rPr>
              <a:t>Lower likelihood of being targeted </a:t>
            </a:r>
            <a:r>
              <a:rPr lang="en-US" i="1" dirty="0"/>
              <a:t>(</a:t>
            </a:r>
            <a:r>
              <a:rPr lang="en-US" b="1" i="1" dirty="0">
                <a:solidFill>
                  <a:srgbClr val="3333B2"/>
                </a:solidFill>
              </a:rPr>
              <a:t>-4.2%</a:t>
            </a:r>
            <a:r>
              <a:rPr lang="en-US" i="1" dirty="0"/>
              <a:t>)</a:t>
            </a:r>
          </a:p>
          <a:p>
            <a:pPr lvl="2"/>
            <a:r>
              <a:rPr lang="en-US" i="1" dirty="0"/>
              <a:t>Stronger results for BHCs with subsidiaries</a:t>
            </a:r>
          </a:p>
          <a:p>
            <a:pPr lvl="2"/>
            <a:r>
              <a:rPr lang="en-US" i="1" dirty="0"/>
              <a:t>Stronger results for BHCs with nonbank-activity income</a:t>
            </a:r>
          </a:p>
          <a:p>
            <a:pPr lvl="1"/>
            <a:r>
              <a:rPr lang="en-US" dirty="0"/>
              <a:t>Lower bid-announcement stock returns for acquirers </a:t>
            </a:r>
            <a:r>
              <a:rPr lang="en-US" i="1" dirty="0"/>
              <a:t>(</a:t>
            </a:r>
            <a:r>
              <a:rPr lang="en-US" i="1" dirty="0">
                <a:solidFill>
                  <a:srgbClr val="3333B2"/>
                </a:solidFill>
              </a:rPr>
              <a:t>-</a:t>
            </a:r>
            <a:r>
              <a:rPr lang="en-US" b="1" i="1" dirty="0">
                <a:solidFill>
                  <a:srgbClr val="3333B2"/>
                </a:solidFill>
              </a:rPr>
              <a:t>5.7%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Similar time taken to complete deals</a:t>
            </a:r>
            <a:endParaRPr lang="en-US" i="1" dirty="0"/>
          </a:p>
          <a:p>
            <a:r>
              <a:rPr lang="en-US" b="1" dirty="0">
                <a:solidFill>
                  <a:srgbClr val="3333B2"/>
                </a:solidFill>
              </a:rPr>
              <a:t>Mandatory financial disclosure facilitates M&amp;As &amp; increases acquirers’ profitability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03B4EA-1C86-4282-BBAB-71AC9BC8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</p:spTree>
    <p:extLst>
      <p:ext uri="{BB962C8B-B14F-4D97-AF65-F5344CB8AC3E}">
        <p14:creationId xmlns:p14="http://schemas.microsoft.com/office/powerpoint/2010/main" val="31624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43EAD9-9ABA-48DD-9BF4-FE059CA1A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to show the impact of financial disclosure mandates on the takeover market</a:t>
            </a:r>
          </a:p>
          <a:p>
            <a:pPr lvl="1"/>
            <a:r>
              <a:rPr lang="en-US" dirty="0"/>
              <a:t>Prior studies focus on effects of reporting quality and comparability, rather than effects of reporting granularity and frequency, on M&amp;As</a:t>
            </a:r>
          </a:p>
          <a:p>
            <a:r>
              <a:rPr lang="en-US" dirty="0"/>
              <a:t>New evidence for the impact of regulatory requirements on M&amp;As in the banking industry</a:t>
            </a:r>
          </a:p>
          <a:p>
            <a:pPr lvl="1"/>
            <a:r>
              <a:rPr lang="en-US" dirty="0"/>
              <a:t>Regulatory burdens raise size concerns and reduce </a:t>
            </a:r>
            <a:r>
              <a:rPr lang="en-US" altLang="zh-CN" dirty="0"/>
              <a:t>M&amp;As</a:t>
            </a:r>
            <a:r>
              <a:rPr lang="en-US" dirty="0"/>
              <a:t> </a:t>
            </a:r>
            <a:r>
              <a:rPr lang="en-US" sz="1800" dirty="0"/>
              <a:t>(</a:t>
            </a:r>
            <a:r>
              <a:rPr lang="en-US" sz="1800" dirty="0" err="1"/>
              <a:t>Bindal</a:t>
            </a:r>
            <a:r>
              <a:rPr lang="en-US" sz="1800" dirty="0"/>
              <a:t> et al., 2020)</a:t>
            </a:r>
          </a:p>
          <a:p>
            <a:pPr lvl="1"/>
            <a:r>
              <a:rPr lang="en-US" dirty="0"/>
              <a:t>We find that required disclosure helps with M&amp;As</a:t>
            </a:r>
          </a:p>
          <a:p>
            <a:r>
              <a:rPr lang="en-US" dirty="0"/>
              <a:t>Unintended consequence of reduced regulatory burdens on firms’ liquidity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5B2E47-1C4C-4B7E-A8AD-463CDAF9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13575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5667F1-CCC8-430D-8A88-184B30000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800" b="1" dirty="0">
                <a:solidFill>
                  <a:srgbClr val="3333B2"/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3333B2"/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3333B2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3333B2"/>
                </a:solidFill>
              </a:rPr>
              <a:t>jingwen@cityu.edu.hk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4A8BC0-2D15-4AA7-BE0F-3B53F061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0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EC7B5A-0495-4C4E-9F3C-6D52653E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Dynamic Changes in Likelihood of Being Targets </a:t>
            </a:r>
            <a:endParaRPr lang="en-US" dirty="0"/>
          </a:p>
        </p:txBody>
      </p:sp>
      <p:sp>
        <p:nvSpPr>
          <p:cNvPr id="6" name="Arrow: Right 5">
            <a:hlinkClick r:id="rId3" action="ppaction://hlinksldjump"/>
            <a:extLst>
              <a:ext uri="{FF2B5EF4-FFF2-40B4-BE49-F238E27FC236}">
                <a16:creationId xmlns:a16="http://schemas.microsoft.com/office/drawing/2014/main" id="{563B8215-535A-4747-BB65-A910CFCB0CE7}"/>
              </a:ext>
            </a:extLst>
          </p:cNvPr>
          <p:cNvSpPr/>
          <p:nvPr/>
        </p:nvSpPr>
        <p:spPr>
          <a:xfrm>
            <a:off x="11340725" y="563403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4EEEE20-BC74-49C9-8300-35D52AF51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20301" y="1768281"/>
            <a:ext cx="5751397" cy="41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9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320797-7B8D-4F90-8EA6-F1681D4C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mandatory financial disclosure affect mergers and acquisitions (M&amp;As)?</a:t>
            </a:r>
          </a:p>
          <a:p>
            <a:endParaRPr lang="en-US" sz="2800" dirty="0"/>
          </a:p>
          <a:p>
            <a:pPr lvl="1"/>
            <a:r>
              <a:rPr lang="en-US" dirty="0"/>
              <a:t>Does mandatory financial disclosure by private U.S. banks affect</a:t>
            </a:r>
          </a:p>
          <a:p>
            <a:pPr lvl="2"/>
            <a:r>
              <a:rPr lang="en-US" dirty="0"/>
              <a:t>Likelihood of being targeted?</a:t>
            </a:r>
          </a:p>
          <a:p>
            <a:pPr lvl="2"/>
            <a:r>
              <a:rPr lang="en-US" dirty="0"/>
              <a:t>Time taken to complete deals?</a:t>
            </a:r>
          </a:p>
          <a:p>
            <a:pPr lvl="2"/>
            <a:r>
              <a:rPr lang="en-US" dirty="0"/>
              <a:t>Returns for acquirers?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5FDFDD-8637-4700-9F38-F99956A9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38861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7926B8-278C-4690-98F7-B1D3AC43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M&amp;As are important means of capital reallocation</a:t>
            </a:r>
          </a:p>
          <a:p>
            <a:pPr lvl="1"/>
            <a:r>
              <a:rPr lang="en-US" dirty="0"/>
              <a:t>In 2018 alone, announced volume reached $4.1 trillion</a:t>
            </a:r>
            <a:endParaRPr lang="en-US" sz="1200" dirty="0"/>
          </a:p>
          <a:p>
            <a:r>
              <a:rPr lang="en-US" altLang="zh-CN" dirty="0"/>
              <a:t>A</a:t>
            </a:r>
            <a:r>
              <a:rPr lang="en-US" dirty="0"/>
              <a:t>llow acquirers to evaluate alternative investment opportunities</a:t>
            </a:r>
          </a:p>
          <a:p>
            <a:pPr lvl="1"/>
            <a:r>
              <a:rPr lang="en-US" dirty="0"/>
              <a:t>Mixed empirical evidence on costs and benefits of disclosure mandates </a:t>
            </a:r>
            <a:r>
              <a:rPr lang="en-US" sz="1800" dirty="0"/>
              <a:t>(</a:t>
            </a:r>
            <a:r>
              <a:rPr lang="en-US" sz="1800" dirty="0" err="1"/>
              <a:t>Leuz</a:t>
            </a:r>
            <a:r>
              <a:rPr lang="en-US" sz="1800" dirty="0"/>
              <a:t> and Wysocki, 2016)</a:t>
            </a:r>
            <a:endParaRPr lang="en-US" dirty="0"/>
          </a:p>
          <a:p>
            <a:r>
              <a:rPr lang="en-US" dirty="0"/>
              <a:t>No prior research evaluating impacts of financial disclosure mandates on M&amp;As</a:t>
            </a:r>
          </a:p>
          <a:p>
            <a:pPr lvl="1"/>
            <a:r>
              <a:rPr lang="en-US" dirty="0"/>
              <a:t>Hardly any comparable treated and control firms</a:t>
            </a:r>
          </a:p>
          <a:p>
            <a:pPr lvl="2"/>
            <a:r>
              <a:rPr lang="en-US" dirty="0"/>
              <a:t>e.g., public firms VS private firms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DD2B77-0DB6-4C49-83EA-874C6751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This Research 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17739F-2C80-42A2-933F-3FD457A03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8193"/>
            <a:ext cx="5638800" cy="3710152"/>
          </a:xfrm>
        </p:spPr>
        <p:txBody>
          <a:bodyPr/>
          <a:lstStyle/>
          <a:p>
            <a:pPr marL="342900" indent="-342900">
              <a:buClr>
                <a:srgbClr val="3333B2"/>
              </a:buClr>
              <a:buSzPct val="100000"/>
              <a:buFont typeface="Calibri" pitchFamily="34" charset="0"/>
              <a:buChar char="•"/>
            </a:pPr>
            <a:r>
              <a:rPr lang="en-US" dirty="0"/>
              <a:t>Difference-in-differences (DD)</a:t>
            </a:r>
            <a:endParaRPr lang="en-US" b="1" dirty="0">
              <a:solidFill>
                <a:srgbClr val="3333B2"/>
              </a:solidFill>
            </a:endParaRPr>
          </a:p>
          <a:p>
            <a:pPr lvl="1"/>
            <a:endParaRPr lang="en-US" b="1" dirty="0">
              <a:solidFill>
                <a:srgbClr val="3333B2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Clr>
                <a:srgbClr val="3333B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BHCs with </a:t>
            </a:r>
            <a:r>
              <a:rPr lang="en-US" b="1" dirty="0">
                <a:solidFill>
                  <a:srgbClr val="3333B2"/>
                </a:solidFill>
              </a:rPr>
              <a:t>&lt;$1 </a:t>
            </a:r>
            <a:r>
              <a:rPr lang="en-US" dirty="0"/>
              <a:t>billion in total consolidated assets</a:t>
            </a:r>
          </a:p>
          <a:p>
            <a:pPr lvl="2">
              <a:buClr>
                <a:srgbClr val="3333B2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i="1" dirty="0"/>
              <a:t>BHCs that file less detailed and less frequent financial reports (Y-9SPs)</a:t>
            </a:r>
          </a:p>
          <a:p>
            <a:pPr lvl="1">
              <a:buClr>
                <a:srgbClr val="3333B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Event year: 2015</a:t>
            </a:r>
          </a:p>
          <a:p>
            <a:pPr lvl="1">
              <a:buClr>
                <a:srgbClr val="3333B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Only private BHCs</a:t>
            </a:r>
          </a:p>
          <a:p>
            <a:pPr>
              <a:buClr>
                <a:srgbClr val="3333B2"/>
              </a:buClr>
              <a:buSzPct val="100000"/>
              <a:buFont typeface="Calibri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7B9B0-7E0C-4594-B01C-580C113C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Do We Do?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E605EB4-0DBF-4AE1-883D-0683E129EABD}"/>
              </a:ext>
            </a:extLst>
          </p:cNvPr>
          <p:cNvSpPr txBox="1">
            <a:spLocks/>
          </p:cNvSpPr>
          <p:nvPr/>
        </p:nvSpPr>
        <p:spPr>
          <a:xfrm>
            <a:off x="6096000" y="2228193"/>
            <a:ext cx="5638800" cy="37101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43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4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4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4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4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B2"/>
              </a:buClr>
              <a:buSzPct val="100000"/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Clr>
                <a:srgbClr val="3333B2"/>
              </a:buClr>
              <a:buSzPct val="100000"/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Clr>
                <a:srgbClr val="3333B2"/>
              </a:buClr>
              <a:buSzPct val="100000"/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Clr>
                <a:srgbClr val="3333B2"/>
              </a:buClr>
              <a:buSzPct val="100000"/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Clr>
                <a:srgbClr val="3333B2"/>
              </a:buClr>
              <a:buSzPct val="100000"/>
              <a:buFont typeface="Calibri" pitchFamily="34" charset="0"/>
              <a:buChar char="•"/>
            </a:pPr>
            <a:r>
              <a:rPr lang="en-US" dirty="0"/>
              <a:t>BHCs with </a:t>
            </a:r>
            <a:r>
              <a:rPr lang="en-US" b="1" dirty="0">
                <a:solidFill>
                  <a:srgbClr val="3333B2"/>
                </a:solidFill>
              </a:rPr>
              <a:t>≥$1 </a:t>
            </a:r>
            <a:r>
              <a:rPr lang="en-US" dirty="0"/>
              <a:t>billion in total consolidated assets</a:t>
            </a:r>
          </a:p>
          <a:p>
            <a:pPr lvl="2">
              <a:buClr>
                <a:srgbClr val="3333B2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i="1" dirty="0"/>
              <a:t>BHCs that file more detailed and more frequent financial reports (Y-9Cs)</a:t>
            </a:r>
          </a:p>
          <a:p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87E05CA-7C01-4457-B49C-152751CF8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06547" y="2615907"/>
            <a:ext cx="1919766" cy="1278389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B43B449-93E7-4E57-BC6F-B9A671DF7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18087" y="2850573"/>
            <a:ext cx="1194626" cy="7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B2C76-9577-411D-A32E-D6009777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Mandated financial disclosure may facilitate M&amp;As</a:t>
            </a:r>
          </a:p>
          <a:p>
            <a:pPr lvl="1"/>
            <a:r>
              <a:rPr lang="en-US" dirty="0"/>
              <a:t>Reduces search costs for acquirers </a:t>
            </a:r>
            <a:r>
              <a:rPr lang="fr-FR" sz="1800" dirty="0"/>
              <a:t>(Bruner, 2004; Lajoux and </a:t>
            </a:r>
            <a:r>
              <a:rPr lang="fr-FR" sz="1800" dirty="0" err="1"/>
              <a:t>Elson</a:t>
            </a:r>
            <a:r>
              <a:rPr lang="fr-FR" sz="1800" dirty="0"/>
              <a:t>, 2011) </a:t>
            </a:r>
            <a:endParaRPr lang="en-US" sz="1800" dirty="0"/>
          </a:p>
          <a:p>
            <a:pPr lvl="1"/>
            <a:r>
              <a:rPr lang="en-US" dirty="0"/>
              <a:t>Saves the trouble for acquirees to disseminate information </a:t>
            </a:r>
          </a:p>
          <a:p>
            <a:pPr lvl="1"/>
            <a:endParaRPr lang="en-US" dirty="0"/>
          </a:p>
          <a:p>
            <a:r>
              <a:rPr lang="en-US" dirty="0"/>
              <a:t>Mandated financial disclosure may not facilitate M&amp;As</a:t>
            </a:r>
          </a:p>
          <a:p>
            <a:pPr lvl="1"/>
            <a:r>
              <a:rPr lang="en-US" dirty="0"/>
              <a:t>Reduces acquirers’ incentives to discover proprietary information </a:t>
            </a:r>
            <a:r>
              <a:rPr lang="en-US" sz="1800" dirty="0"/>
              <a:t>(Goldstein and Yang, 2017)</a:t>
            </a:r>
          </a:p>
          <a:p>
            <a:pPr lvl="1"/>
            <a:endParaRPr lang="en-US" sz="1800" dirty="0"/>
          </a:p>
          <a:p>
            <a:r>
              <a:rPr lang="en-US" b="1" i="1" dirty="0">
                <a:solidFill>
                  <a:srgbClr val="3333B2"/>
                </a:solidFill>
              </a:rPr>
              <a:t>H1: Mandatory financial disclosure by a firm has no impact on its likelihood of receiving a takeover bid</a:t>
            </a:r>
            <a:endParaRPr lang="en-US" b="1" dirty="0">
              <a:solidFill>
                <a:srgbClr val="3333B2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1EE65-6A40-488C-9082-4BFC99FE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H1: Mandated Disclosure Facilitates M&amp;As?</a:t>
            </a:r>
          </a:p>
        </p:txBody>
      </p:sp>
    </p:spTree>
    <p:extLst>
      <p:ext uri="{BB962C8B-B14F-4D97-AF65-F5344CB8AC3E}">
        <p14:creationId xmlns:p14="http://schemas.microsoft.com/office/powerpoint/2010/main" val="35846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7F11E2-5B90-4AB2-9B7A-2C3964737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Mandated financial disclosure may accelerate deals</a:t>
            </a:r>
          </a:p>
          <a:p>
            <a:pPr lvl="1"/>
            <a:r>
              <a:rPr lang="en-US" dirty="0"/>
              <a:t>Helps assess the accuracy of private information obtained </a:t>
            </a:r>
            <a:r>
              <a:rPr lang="en-US" sz="1800" dirty="0"/>
              <a:t>(Marquardt and </a:t>
            </a:r>
            <a:r>
              <a:rPr lang="en-US" sz="1800" dirty="0" err="1"/>
              <a:t>Zur</a:t>
            </a:r>
            <a:r>
              <a:rPr lang="en-US" sz="1800" dirty="0"/>
              <a:t>, 2015)</a:t>
            </a:r>
          </a:p>
          <a:p>
            <a:pPr lvl="1"/>
            <a:endParaRPr lang="en-US" sz="1800" dirty="0"/>
          </a:p>
          <a:p>
            <a:r>
              <a:rPr lang="en-US" dirty="0"/>
              <a:t>Mandated financial disclosure may not accelerate deals </a:t>
            </a:r>
          </a:p>
          <a:p>
            <a:pPr lvl="1"/>
            <a:r>
              <a:rPr lang="en-US" dirty="0"/>
              <a:t>Slows down acquirers’ information processing</a:t>
            </a:r>
          </a:p>
          <a:p>
            <a:pPr lvl="1"/>
            <a:endParaRPr lang="en-US" sz="1800" dirty="0"/>
          </a:p>
          <a:p>
            <a:r>
              <a:rPr lang="en-US" b="1" i="1" dirty="0">
                <a:solidFill>
                  <a:srgbClr val="3333B2"/>
                </a:solidFill>
              </a:rPr>
              <a:t>H2: Mandatory financial disclosure by a target firm has no impact on the speed of resolution of a takeover bid</a:t>
            </a:r>
            <a:endParaRPr lang="en-US" b="1" dirty="0">
              <a:solidFill>
                <a:srgbClr val="3333B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C82A16-8985-415B-93DD-E7DF129C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H2: Mandated Disclosure Accelerates Deals? </a:t>
            </a:r>
          </a:p>
        </p:txBody>
      </p:sp>
    </p:spTree>
    <p:extLst>
      <p:ext uri="{BB962C8B-B14F-4D97-AF65-F5344CB8AC3E}">
        <p14:creationId xmlns:p14="http://schemas.microsoft.com/office/powerpoint/2010/main" val="433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E6FA6-A02F-4E75-A368-72393C21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Mandated financial disclosure may increase M&amp;A profitability for acquirers</a:t>
            </a:r>
          </a:p>
          <a:p>
            <a:pPr lvl="1"/>
            <a:r>
              <a:rPr lang="en-US" dirty="0"/>
              <a:t>Acquirers have a larger pool of potential targets</a:t>
            </a:r>
          </a:p>
          <a:p>
            <a:pPr lvl="1"/>
            <a:endParaRPr lang="en-US" dirty="0"/>
          </a:p>
          <a:p>
            <a:r>
              <a:rPr lang="en-US" dirty="0"/>
              <a:t>Mandated financial disclosure may not increase M&amp;A profitability for acquirers</a:t>
            </a:r>
          </a:p>
          <a:p>
            <a:pPr lvl="1"/>
            <a:r>
              <a:rPr lang="en-US" dirty="0"/>
              <a:t>Acquirees disseminate information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rgbClr val="3333B2"/>
                </a:solidFill>
              </a:rPr>
              <a:t>H3: Mandatory financial disclosure by a target firm has no impact on the profitability of a takeover bid for an acquirer</a:t>
            </a:r>
            <a:endParaRPr lang="en-US" b="1" dirty="0">
              <a:solidFill>
                <a:srgbClr val="3333B2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5920FA-F1C4-4D93-B679-238BAAF6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H3: Mandated Disclosure Increases Profitability?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9C47C0-CF78-4A00-BEE3-BA33F518A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 Y-9C presents information on intracompany transactions</a:t>
            </a:r>
          </a:p>
          <a:p>
            <a:pPr lvl="1"/>
            <a:r>
              <a:rPr lang="en-US" dirty="0"/>
              <a:t>Consolidated report (vs parent-only report)</a:t>
            </a:r>
          </a:p>
          <a:p>
            <a:pPr lvl="1"/>
            <a:endParaRPr lang="en-US" dirty="0"/>
          </a:p>
          <a:p>
            <a:r>
              <a:rPr lang="en-US" dirty="0"/>
              <a:t>FR Y-9C discloses information timelier</a:t>
            </a:r>
          </a:p>
          <a:p>
            <a:pPr lvl="1"/>
            <a:r>
              <a:rPr lang="en-US" dirty="0"/>
              <a:t>Quarterly report (vs semiannual report)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0E72D6-AD9D-4B6E-AB94-12C08F6B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Y-9C Contains Richer Information than Y-9SP (1/2)</a:t>
            </a:r>
          </a:p>
        </p:txBody>
      </p:sp>
    </p:spTree>
    <p:extLst>
      <p:ext uri="{BB962C8B-B14F-4D97-AF65-F5344CB8AC3E}">
        <p14:creationId xmlns:p14="http://schemas.microsoft.com/office/powerpoint/2010/main" val="39238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B957BD-EC33-4A91-9ECA-86ACA74F1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 Y-9C provides more information on essential activities (22 more schedules &amp; 57 more pages)</a:t>
            </a:r>
          </a:p>
          <a:p>
            <a:pPr lvl="1"/>
            <a:r>
              <a:rPr lang="en-US" b="1" dirty="0">
                <a:solidFill>
                  <a:srgbClr val="3333B2"/>
                </a:solidFill>
              </a:rPr>
              <a:t>Crucial assets</a:t>
            </a:r>
            <a:r>
              <a:rPr lang="en-US" dirty="0"/>
              <a:t>: e.g., charge-offs, recoveries, trading assets...</a:t>
            </a:r>
          </a:p>
          <a:p>
            <a:pPr lvl="1"/>
            <a:r>
              <a:rPr lang="en-US" b="1" dirty="0">
                <a:solidFill>
                  <a:srgbClr val="3333B2"/>
                </a:solidFill>
              </a:rPr>
              <a:t>Critical liabilities</a:t>
            </a:r>
            <a:r>
              <a:rPr lang="en-US" dirty="0"/>
              <a:t>: e.g., deposit liabilities, trading liabilities</a:t>
            </a:r>
          </a:p>
          <a:p>
            <a:pPr lvl="1"/>
            <a:r>
              <a:rPr lang="en-US" b="1" dirty="0">
                <a:solidFill>
                  <a:srgbClr val="3333B2"/>
                </a:solidFill>
              </a:rPr>
              <a:t>Relatively risky activities</a:t>
            </a:r>
            <a:r>
              <a:rPr lang="en-US" dirty="0"/>
              <a:t>: e.g., derivatives, off-balance-sheet items, insurance-related underwriting activities, securitization</a:t>
            </a:r>
          </a:p>
          <a:p>
            <a:pPr lvl="1"/>
            <a:r>
              <a:rPr lang="en-US" b="1" dirty="0">
                <a:solidFill>
                  <a:srgbClr val="3333B2"/>
                </a:solidFill>
              </a:rPr>
              <a:t>Capital positions</a:t>
            </a:r>
            <a:r>
              <a:rPr lang="en-US" dirty="0"/>
              <a:t>: e.g., regulatory capital, ∆equity capital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219672-2407-46DE-8BF6-1EBB1164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Y-9C Contains Richer Information than Y-9SP (2/2)</a:t>
            </a:r>
          </a:p>
        </p:txBody>
      </p:sp>
    </p:spTree>
    <p:extLst>
      <p:ext uri="{BB962C8B-B14F-4D97-AF65-F5344CB8AC3E}">
        <p14:creationId xmlns:p14="http://schemas.microsoft.com/office/powerpoint/2010/main" val="32223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715</Words>
  <Application>Microsoft Office PowerPoint</Application>
  <PresentationFormat>Widescreen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Mandatory Disclosure and Takeovers:  Evidence from Private Banks</vt:lpstr>
      <vt:lpstr>Research Question</vt:lpstr>
      <vt:lpstr>Why This Research Question?</vt:lpstr>
      <vt:lpstr>What Do We Do?</vt:lpstr>
      <vt:lpstr>H1: Mandated Disclosure Facilitates M&amp;As?</vt:lpstr>
      <vt:lpstr>H2: Mandated Disclosure Accelerates Deals? </vt:lpstr>
      <vt:lpstr>H3: Mandated Disclosure Increases Profitability?</vt:lpstr>
      <vt:lpstr>Y-9C Contains Richer Information than Y-9SP (1/2)</vt:lpstr>
      <vt:lpstr>Y-9C Contains Richer Information than Y-9SP (2/2)</vt:lpstr>
      <vt:lpstr>Summary of Results</vt:lpstr>
      <vt:lpstr>Contributions</vt:lpstr>
      <vt:lpstr>PowerPoint Presentation</vt:lpstr>
      <vt:lpstr>Dynamic Changes in Likelihood of Being Targets 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Milchanowski, Michael T</dc:creator>
  <cp:lastModifiedBy>Dr. Jing WEN</cp:lastModifiedBy>
  <cp:revision>72</cp:revision>
  <dcterms:created xsi:type="dcterms:W3CDTF">2020-07-24T16:35:49Z</dcterms:created>
  <dcterms:modified xsi:type="dcterms:W3CDTF">2021-08-25T14:18:14Z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0df55254-d804-45a4-b2e5-523d2db01d4c</vt:lpwstr>
  </property>
</Properties>
</file>