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320" r:id="rId3"/>
    <p:sldId id="322" r:id="rId4"/>
    <p:sldId id="326" r:id="rId5"/>
    <p:sldId id="330" r:id="rId6"/>
    <p:sldId id="293" r:id="rId7"/>
    <p:sldId id="264" r:id="rId8"/>
    <p:sldId id="303" r:id="rId9"/>
    <p:sldId id="350" r:id="rId10"/>
    <p:sldId id="300" r:id="rId11"/>
    <p:sldId id="266" r:id="rId12"/>
    <p:sldId id="309" r:id="rId13"/>
    <p:sldId id="310" r:id="rId14"/>
    <p:sldId id="349" r:id="rId15"/>
    <p:sldId id="333" r:id="rId16"/>
    <p:sldId id="346" r:id="rId17"/>
    <p:sldId id="340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0400"/>
    <a:srgbClr val="7A0300"/>
    <a:srgbClr val="DA05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162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1B4FA1-1C5B-4FEE-AB5B-59EF6359FD6D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FFA59D-1AA2-4F7C-8CC1-38C838B57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47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INSERT FIGURE</a:t>
            </a:r>
            <a:r>
              <a:rPr lang="en-US" baseline="0" dirty="0"/>
              <a:t> HERE!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FA59D-1AA2-4F7C-8CC1-38C838B57C0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648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FF0B-FACC-4B32-9EBA-983763606FF5}" type="datetime1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Ivanov &amp; Karolyi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2331-4F68-4953-886B-9D4E50E2F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3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6F8FD-308F-445F-B9CC-7A49F78F2370}" type="datetime1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Ivanov &amp; Karolyi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2331-4F68-4953-886B-9D4E50E2F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076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84A80-9C5D-46EC-9B92-A9ABD8C5DFCE}" type="datetime1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Ivanov &amp; Karolyi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2331-4F68-4953-886B-9D4E50E2F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1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1B7B-CC68-4E50-BD9F-9C55DF9E931A}" type="datetime1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Ivanov &amp; Karolyi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2331-4F68-4953-886B-9D4E50E2F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214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8EEDC-274F-40C8-A060-52043CA8159E}" type="datetime1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Ivanov &amp; Karolyi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2331-4F68-4953-886B-9D4E50E2F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053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1030-AEFB-4FDF-8446-B24790DCC714}" type="datetime1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Ivanov &amp; Karolyi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2331-4F68-4953-886B-9D4E50E2F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922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B746E-D17B-43DC-84AD-AE8D7160AF06}" type="datetime1">
              <a:rPr lang="en-US" smtClean="0"/>
              <a:t>9/13/2021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Ivanov &amp; Karolyi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2331-4F68-4953-886B-9D4E50E2F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322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71BAF-7717-4856-AD82-8A5E261CE9EE}" type="datetime1">
              <a:rPr lang="en-US" smtClean="0"/>
              <a:t>9/13/2021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Ivanov &amp; Karolyi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2331-4F68-4953-886B-9D4E50E2F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116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1DA53-48D9-4518-B7CF-96035E8F2391}" type="datetime1">
              <a:rPr lang="en-US" smtClean="0"/>
              <a:t>9/13/2021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Ivanov &amp; Karolyi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2331-4F68-4953-886B-9D4E50E2F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990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44C97-0537-41E3-B714-D97F4FA79F70}" type="datetime1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Ivanov &amp; Karolyi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2331-4F68-4953-886B-9D4E50E2F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303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A104D-BB94-4226-9E98-D59E75F6BD49}" type="datetime1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Ivanov &amp; Karolyi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2331-4F68-4953-886B-9D4E50E2F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52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E58AA-A82E-4B09-8F41-C203129C62DD}" type="datetime1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Ivanov &amp; Karolyi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C2331-4F68-4953-886B-9D4E50E2F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2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62570"/>
            <a:ext cx="9144000" cy="1356612"/>
          </a:xfrm>
        </p:spPr>
        <p:txBody>
          <a:bodyPr>
            <a:noAutofit/>
          </a:bodyPr>
          <a:lstStyle/>
          <a:p>
            <a:r>
              <a:rPr lang="en-US" sz="3600" spc="-180" dirty="0">
                <a:latin typeface="Century Schoolbook" panose="02040604050505020304" pitchFamily="18" charset="0"/>
                <a:cs typeface="Albany AMT" panose="020B0604020202020204" pitchFamily="34" charset="0"/>
              </a:rPr>
              <a:t>Fighting Failure: The Persistent Real Effects of Resolving Distressed Banks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406843"/>
            <a:ext cx="9144000" cy="1655762"/>
          </a:xfrm>
        </p:spPr>
        <p:txBody>
          <a:bodyPr>
            <a:noAutofit/>
          </a:bodyPr>
          <a:lstStyle/>
          <a:p>
            <a:r>
              <a:rPr lang="en-US" sz="2000" spc="-100">
                <a:latin typeface="Century Schoolbook" panose="02040604050505020304" pitchFamily="18" charset="0"/>
                <a:cs typeface="Albany AMT" panose="020B0604020202020204" pitchFamily="34" charset="0"/>
              </a:rPr>
              <a:t>September 28, </a:t>
            </a:r>
            <a:r>
              <a:rPr lang="en-US" sz="2000" spc="-100" dirty="0">
                <a:latin typeface="Century Schoolbook" panose="02040604050505020304" pitchFamily="18" charset="0"/>
                <a:cs typeface="Albany AMT" panose="020B0604020202020204" pitchFamily="34" charset="0"/>
              </a:rPr>
              <a:t>2021</a:t>
            </a:r>
          </a:p>
          <a:p>
            <a:endParaRPr lang="en-US" sz="2000" spc="-100" dirty="0">
              <a:latin typeface="Century Schoolbook" panose="02040604050505020304" pitchFamily="18" charset="0"/>
              <a:cs typeface="Albany AMT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287586"/>
              </p:ext>
            </p:extLst>
          </p:nvPr>
        </p:nvGraphicFramePr>
        <p:xfrm>
          <a:off x="1280160" y="3142972"/>
          <a:ext cx="6583680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1840">
                  <a:extLst>
                    <a:ext uri="{9D8B030D-6E8A-4147-A177-3AD203B41FA5}">
                      <a16:colId xmlns:a16="http://schemas.microsoft.com/office/drawing/2014/main" val="4051633202"/>
                    </a:ext>
                  </a:extLst>
                </a:gridCol>
                <a:gridCol w="3291840">
                  <a:extLst>
                    <a:ext uri="{9D8B030D-6E8A-4147-A177-3AD203B41FA5}">
                      <a16:colId xmlns:a16="http://schemas.microsoft.com/office/drawing/2014/main" val="42401038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spc="-100" dirty="0">
                          <a:solidFill>
                            <a:sysClr val="windowText" lastClr="000000"/>
                          </a:solidFill>
                          <a:latin typeface="Century Schoolbook" panose="02040604050505020304" pitchFamily="18" charset="0"/>
                        </a:rPr>
                        <a:t>Ivan</a:t>
                      </a:r>
                      <a:r>
                        <a:rPr lang="en-US" sz="2000" b="1" kern="1200" spc="-100" baseline="0" dirty="0">
                          <a:solidFill>
                            <a:sysClr val="windowText" lastClr="000000"/>
                          </a:solidFill>
                          <a:latin typeface="Century Schoolbook" panose="02040604050505020304" pitchFamily="18" charset="0"/>
                        </a:rPr>
                        <a:t> T. Ivanov</a:t>
                      </a:r>
                    </a:p>
                    <a:p>
                      <a:pPr algn="ctr"/>
                      <a:r>
                        <a:rPr lang="en-US" sz="1800" b="0" kern="1200" spc="-100" baseline="0" dirty="0">
                          <a:solidFill>
                            <a:sysClr val="windowText" lastClr="000000"/>
                          </a:solidFill>
                          <a:latin typeface="Century Schoolbook" panose="02040604050505020304" pitchFamily="18" charset="0"/>
                        </a:rPr>
                        <a:t>Federal Reserve Board</a:t>
                      </a:r>
                      <a:endParaRPr lang="en-US" sz="1800" b="0" kern="1200" spc="-100" dirty="0">
                        <a:solidFill>
                          <a:sysClr val="windowText" lastClr="000000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spc="-100" dirty="0">
                          <a:solidFill>
                            <a:sysClr val="windowText" lastClr="000000"/>
                          </a:solidFill>
                          <a:latin typeface="Century Schoolbook" panose="02040604050505020304" pitchFamily="18" charset="0"/>
                        </a:rPr>
                        <a:t>Stephen A. Karolyi</a:t>
                      </a:r>
                    </a:p>
                    <a:p>
                      <a:pPr algn="ctr"/>
                      <a:r>
                        <a:rPr lang="en-US" sz="1800" b="0" kern="1200" spc="-100" dirty="0">
                          <a:solidFill>
                            <a:sysClr val="windowText" lastClr="000000"/>
                          </a:solidFill>
                          <a:latin typeface="Century Schoolbook" panose="02040604050505020304" pitchFamily="18" charset="0"/>
                        </a:rPr>
                        <a:t>Treasury-OCC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511945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71475" y="5701193"/>
            <a:ext cx="84010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>
                <a:latin typeface="Century Schoolbook" panose="02040604050505020304" pitchFamily="18" charset="0"/>
              </a:rPr>
              <a:t>* The views expressed here are those of the authors and not necessarily the views of the Federal </a:t>
            </a:r>
            <a:r>
              <a:rPr lang="en-US" sz="1400" dirty="0">
                <a:solidFill>
                  <a:schemeClr val="bg1"/>
                </a:solidFill>
                <a:latin typeface="Century Schoolbook" panose="02040604050505020304" pitchFamily="18" charset="0"/>
              </a:rPr>
              <a:t>__</a:t>
            </a:r>
            <a:r>
              <a:rPr lang="en-US" sz="1400" dirty="0">
                <a:latin typeface="Century Schoolbook" panose="02040604050505020304" pitchFamily="18" charset="0"/>
              </a:rPr>
              <a:t>Reserve Board or the Federal Reserve System, the Office of the Comptroller of the Currency, the </a:t>
            </a:r>
            <a:r>
              <a:rPr lang="en-US" sz="1400" dirty="0">
                <a:solidFill>
                  <a:schemeClr val="bg1"/>
                </a:solidFill>
                <a:latin typeface="Century Schoolbook" panose="02040604050505020304" pitchFamily="18" charset="0"/>
              </a:rPr>
              <a:t>__</a:t>
            </a:r>
            <a:r>
              <a:rPr lang="en-US" sz="1400" dirty="0">
                <a:latin typeface="Century Schoolbook" panose="02040604050505020304" pitchFamily="18" charset="0"/>
              </a:rPr>
              <a:t>U.S. Department of the Treasury, or any federal agency and do not establish supervisory policy, </a:t>
            </a:r>
            <a:r>
              <a:rPr lang="en-US" sz="1400" dirty="0">
                <a:solidFill>
                  <a:schemeClr val="bg1"/>
                </a:solidFill>
                <a:latin typeface="Century Schoolbook" panose="02040604050505020304" pitchFamily="18" charset="0"/>
              </a:rPr>
              <a:t>__</a:t>
            </a:r>
            <a:r>
              <a:rPr lang="en-US" sz="1400" dirty="0">
                <a:latin typeface="Century Schoolbook" panose="02040604050505020304" pitchFamily="18" charset="0"/>
              </a:rPr>
              <a:t>requirements, or expectations.</a:t>
            </a:r>
          </a:p>
        </p:txBody>
      </p:sp>
    </p:spTree>
    <p:extLst>
      <p:ext uri="{BB962C8B-B14F-4D97-AF65-F5344CB8AC3E}">
        <p14:creationId xmlns:p14="http://schemas.microsoft.com/office/powerpoint/2010/main" val="2077059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52"/>
    </mc:Choice>
    <mc:Fallback xmlns="">
      <p:transition spd="slow" advTm="1515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32303"/>
          </a:xfrm>
        </p:spPr>
        <p:txBody>
          <a:bodyPr>
            <a:normAutofit/>
          </a:bodyPr>
          <a:lstStyle/>
          <a:p>
            <a:r>
              <a:rPr lang="en-US" sz="3600" b="1" spc="-100" dirty="0">
                <a:solidFill>
                  <a:srgbClr val="B00400"/>
                </a:solidFill>
                <a:latin typeface="Century Schoolbook" panose="02040604050505020304" pitchFamily="18" charset="0"/>
              </a:rPr>
              <a:t>Empirical setting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1328"/>
            <a:ext cx="7886700" cy="4696506"/>
          </a:xfrm>
        </p:spPr>
        <p:txBody>
          <a:bodyPr>
            <a:normAutofit/>
          </a:bodyPr>
          <a:lstStyle/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2200" spc="-100" dirty="0">
                <a:latin typeface="Century Schoolbook" panose="02040604050505020304" pitchFamily="18" charset="0"/>
              </a:rPr>
              <a:t>Estimate two equation system following recent applied econometrics literature </a:t>
            </a:r>
            <a:r>
              <a:rPr lang="en-US" sz="2400" spc="-100" dirty="0">
                <a:latin typeface="Century Schoolbook" panose="02040604050505020304" pitchFamily="18" charset="0"/>
              </a:rPr>
              <a:t>– </a:t>
            </a:r>
            <a:r>
              <a:rPr lang="en-US" sz="1600" spc="-100" dirty="0" err="1">
                <a:latin typeface="Century Schoolbook" panose="02040604050505020304" pitchFamily="18" charset="0"/>
              </a:rPr>
              <a:t>Calonico</a:t>
            </a:r>
            <a:r>
              <a:rPr lang="en-US" sz="1600" spc="-100" dirty="0">
                <a:latin typeface="Century Schoolbook" panose="02040604050505020304" pitchFamily="18" charset="0"/>
              </a:rPr>
              <a:t> et al `14, `20; </a:t>
            </a:r>
            <a:r>
              <a:rPr lang="en-US" sz="1600" spc="-100" dirty="0" err="1">
                <a:latin typeface="Century Schoolbook" panose="02040604050505020304" pitchFamily="18" charset="0"/>
              </a:rPr>
              <a:t>Cattaneo</a:t>
            </a:r>
            <a:r>
              <a:rPr lang="en-US" sz="1600" spc="-100" dirty="0">
                <a:latin typeface="Century Schoolbook" panose="02040604050505020304" pitchFamily="18" charset="0"/>
              </a:rPr>
              <a:t> &amp; Vazquez-Bare `16; </a:t>
            </a:r>
            <a:r>
              <a:rPr lang="en-US" sz="1600" spc="-100" dirty="0" err="1">
                <a:latin typeface="Century Schoolbook" panose="02040604050505020304" pitchFamily="18" charset="0"/>
              </a:rPr>
              <a:t>Gelman</a:t>
            </a:r>
            <a:r>
              <a:rPr lang="en-US" sz="1600" spc="-100" dirty="0">
                <a:latin typeface="Century Schoolbook" panose="02040604050505020304" pitchFamily="18" charset="0"/>
              </a:rPr>
              <a:t> &amp; </a:t>
            </a:r>
            <a:r>
              <a:rPr lang="en-US" sz="1600" spc="-100" dirty="0" err="1">
                <a:latin typeface="Century Schoolbook" panose="02040604050505020304" pitchFamily="18" charset="0"/>
              </a:rPr>
              <a:t>Imbens</a:t>
            </a:r>
            <a:r>
              <a:rPr lang="en-US" sz="1600" spc="-100" dirty="0">
                <a:latin typeface="Century Schoolbook" panose="02040604050505020304" pitchFamily="18" charset="0"/>
              </a:rPr>
              <a:t> `19; </a:t>
            </a:r>
            <a:r>
              <a:rPr lang="en-US" sz="1600" spc="-100" dirty="0" err="1">
                <a:latin typeface="Century Schoolbook" panose="02040604050505020304" pitchFamily="18" charset="0"/>
              </a:rPr>
              <a:t>Imbens</a:t>
            </a:r>
            <a:r>
              <a:rPr lang="en-US" sz="1600" spc="-100" dirty="0">
                <a:latin typeface="Century Schoolbook" panose="02040604050505020304" pitchFamily="18" charset="0"/>
              </a:rPr>
              <a:t> &amp; </a:t>
            </a:r>
            <a:r>
              <a:rPr lang="en-US" sz="1600" spc="-100" dirty="0" err="1">
                <a:latin typeface="Century Schoolbook" panose="02040604050505020304" pitchFamily="18" charset="0"/>
              </a:rPr>
              <a:t>Kalyanaraman</a:t>
            </a:r>
            <a:r>
              <a:rPr lang="en-US" sz="1600" spc="-100" dirty="0">
                <a:latin typeface="Century Schoolbook" panose="02040604050505020304" pitchFamily="18" charset="0"/>
              </a:rPr>
              <a:t> `12</a:t>
            </a:r>
            <a:r>
              <a:rPr lang="en-US" sz="2400" spc="-100" dirty="0">
                <a:latin typeface="Century Schoolbook" panose="02040604050505020304" pitchFamily="18" charset="0"/>
              </a:rPr>
              <a:t> </a:t>
            </a:r>
          </a:p>
          <a:p>
            <a:pPr marL="457200" lvl="1" indent="0">
              <a:buClr>
                <a:srgbClr val="B00400"/>
              </a:buClr>
              <a:buSzPct val="60000"/>
              <a:buNone/>
            </a:pPr>
            <a:endParaRPr lang="en-US" sz="2000" spc="-100" dirty="0">
              <a:latin typeface="Century Schoolbook" panose="02040604050505020304" pitchFamily="18" charset="0"/>
            </a:endParaRPr>
          </a:p>
          <a:p>
            <a:pPr marL="457200" lvl="1" indent="0">
              <a:buClr>
                <a:srgbClr val="B00400"/>
              </a:buClr>
              <a:buSzPct val="60000"/>
              <a:buNone/>
            </a:pPr>
            <a:r>
              <a:rPr lang="en-US" sz="2200" b="1" spc="-100" dirty="0">
                <a:latin typeface="Century Schoolbook" panose="02040604050505020304" pitchFamily="18" charset="0"/>
              </a:rPr>
              <a:t>First stage:</a:t>
            </a:r>
          </a:p>
          <a:p>
            <a:pPr marL="457200" lvl="1" indent="0">
              <a:buClr>
                <a:srgbClr val="B00400"/>
              </a:buClr>
              <a:buSzPct val="60000"/>
              <a:buNone/>
            </a:pPr>
            <a:endParaRPr lang="en-US" sz="2200" b="1" spc="-100" dirty="0">
              <a:latin typeface="Century Schoolbook" panose="02040604050505020304" pitchFamily="18" charset="0"/>
            </a:endParaRPr>
          </a:p>
          <a:p>
            <a:pPr marL="457200" lvl="1" indent="0">
              <a:buClr>
                <a:srgbClr val="B00400"/>
              </a:buClr>
              <a:buSzPct val="60000"/>
              <a:buNone/>
            </a:pPr>
            <a:endParaRPr lang="en-US" sz="2200" b="1" spc="-100" dirty="0">
              <a:latin typeface="Century Schoolbook" panose="02040604050505020304" pitchFamily="18" charset="0"/>
            </a:endParaRPr>
          </a:p>
          <a:p>
            <a:pPr marL="457200" lvl="1" indent="0">
              <a:buClr>
                <a:srgbClr val="B00400"/>
              </a:buClr>
              <a:buSzPct val="60000"/>
              <a:buNone/>
            </a:pPr>
            <a:endParaRPr lang="en-US" sz="2200" b="1" spc="-100" dirty="0">
              <a:latin typeface="Century Schoolbook" panose="02040604050505020304" pitchFamily="18" charset="0"/>
            </a:endParaRPr>
          </a:p>
          <a:p>
            <a:pPr marL="457200" lvl="1" indent="0">
              <a:buClr>
                <a:srgbClr val="B00400"/>
              </a:buClr>
              <a:buSzPct val="60000"/>
              <a:buNone/>
            </a:pPr>
            <a:r>
              <a:rPr lang="en-US" sz="2200" b="1" spc="-100" dirty="0">
                <a:latin typeface="Century Schoolbook" panose="02040604050505020304" pitchFamily="18" charset="0"/>
              </a:rPr>
              <a:t>Second stage:</a:t>
            </a:r>
          </a:p>
          <a:p>
            <a:pPr marL="457200" lvl="1" indent="0">
              <a:buClr>
                <a:srgbClr val="B00400"/>
              </a:buClr>
              <a:buSzPct val="60000"/>
              <a:buNone/>
            </a:pPr>
            <a:endParaRPr lang="en-US" sz="2200" spc="-100" dirty="0">
              <a:latin typeface="Century Schoolbook" panose="020406040505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28650" y="1075193"/>
            <a:ext cx="7886700" cy="0"/>
          </a:xfrm>
          <a:prstGeom prst="line">
            <a:avLst/>
          </a:prstGeom>
          <a:ln w="19050">
            <a:solidFill>
              <a:srgbClr val="B00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934" y="3483192"/>
            <a:ext cx="8724132" cy="63403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934" y="4964056"/>
            <a:ext cx="8730229" cy="62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500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32303"/>
          </a:xfrm>
        </p:spPr>
        <p:txBody>
          <a:bodyPr>
            <a:normAutofit/>
          </a:bodyPr>
          <a:lstStyle/>
          <a:p>
            <a:r>
              <a:rPr lang="en-US" sz="3600" b="1" spc="-100" dirty="0">
                <a:solidFill>
                  <a:srgbClr val="B00400"/>
                </a:solidFill>
                <a:latin typeface="Century Schoolbook" panose="02040604050505020304" pitchFamily="18" charset="0"/>
              </a:rPr>
              <a:t>Prompt corrective 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0456"/>
            <a:ext cx="7886700" cy="5241019"/>
          </a:xfrm>
        </p:spPr>
        <p:txBody>
          <a:bodyPr>
            <a:normAutofit/>
          </a:bodyPr>
          <a:lstStyle/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2200" spc="-100" dirty="0">
                <a:latin typeface="Century Schoolbook" panose="02040604050505020304" pitchFamily="18" charset="0"/>
              </a:rPr>
              <a:t>Critically undercapitalized banks are more likely to be resolved</a:t>
            </a: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2200" spc="-100" dirty="0">
              <a:latin typeface="Century Schoolbook" panose="02040604050505020304" pitchFamily="18" charset="0"/>
            </a:endParaRP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2200" spc="-100" dirty="0">
              <a:latin typeface="Century Schoolbook" panose="02040604050505020304" pitchFamily="18" charset="0"/>
            </a:endParaRP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2200" spc="-100" dirty="0">
              <a:latin typeface="Century Schoolbook" panose="02040604050505020304" pitchFamily="18" charset="0"/>
            </a:endParaRP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2200" spc="-100" dirty="0">
              <a:latin typeface="Century Schoolbook" panose="02040604050505020304" pitchFamily="18" charset="0"/>
            </a:endParaRP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2200" spc="-100" dirty="0">
              <a:latin typeface="Century Schoolbook" panose="02040604050505020304" pitchFamily="18" charset="0"/>
            </a:endParaRP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2200" spc="-100" dirty="0">
              <a:latin typeface="Century Schoolbook" panose="02040604050505020304" pitchFamily="18" charset="0"/>
            </a:endParaRP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2200" spc="-100" dirty="0">
              <a:latin typeface="Century Schoolbook" panose="02040604050505020304" pitchFamily="18" charset="0"/>
            </a:endParaRP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2200" spc="-100" dirty="0">
              <a:latin typeface="Century Schoolbook" panose="02040604050505020304" pitchFamily="18" charset="0"/>
            </a:endParaRP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2200" spc="-100" dirty="0">
              <a:latin typeface="Century Schoolbook" panose="02040604050505020304" pitchFamily="18" charset="0"/>
            </a:endParaRP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1800" spc="-100" dirty="0">
                <a:latin typeface="Century Schoolbook" panose="02040604050505020304" pitchFamily="18" charset="0"/>
              </a:rPr>
              <a:t>1</a:t>
            </a:r>
            <a:r>
              <a:rPr lang="en-US" sz="1800" spc="-100" baseline="30000" dirty="0">
                <a:latin typeface="Century Schoolbook" panose="02040604050505020304" pitchFamily="18" charset="0"/>
              </a:rPr>
              <a:t>st</a:t>
            </a:r>
            <a:r>
              <a:rPr lang="en-US" sz="1800" spc="-100" dirty="0">
                <a:latin typeface="Century Schoolbook" panose="02040604050505020304" pitchFamily="18" charset="0"/>
              </a:rPr>
              <a:t> or 2</a:t>
            </a:r>
            <a:r>
              <a:rPr lang="en-US" sz="1800" spc="-100" baseline="30000" dirty="0">
                <a:latin typeface="Century Schoolbook" panose="02040604050505020304" pitchFamily="18" charset="0"/>
              </a:rPr>
              <a:t>nd</a:t>
            </a:r>
            <a:r>
              <a:rPr lang="en-US" sz="1800" spc="-100" dirty="0">
                <a:latin typeface="Century Schoolbook" panose="02040604050505020304" pitchFamily="18" charset="0"/>
              </a:rPr>
              <a:t> degree local polynomials following </a:t>
            </a:r>
            <a:r>
              <a:rPr lang="en-US" sz="1800" spc="-100" dirty="0" err="1">
                <a:latin typeface="Century Schoolbook" panose="02040604050505020304" pitchFamily="18" charset="0"/>
              </a:rPr>
              <a:t>Gelman</a:t>
            </a:r>
            <a:r>
              <a:rPr lang="en-US" sz="1800" spc="-100" dirty="0">
                <a:latin typeface="Century Schoolbook" panose="02040604050505020304" pitchFamily="18" charset="0"/>
              </a:rPr>
              <a:t> &amp; </a:t>
            </a:r>
            <a:r>
              <a:rPr lang="en-US" sz="1800" spc="-100" dirty="0" err="1">
                <a:latin typeface="Century Schoolbook" panose="02040604050505020304" pitchFamily="18" charset="0"/>
              </a:rPr>
              <a:t>Imbens</a:t>
            </a:r>
            <a:r>
              <a:rPr lang="en-US" sz="1800" spc="-100" dirty="0">
                <a:latin typeface="Century Schoolbook" panose="02040604050505020304" pitchFamily="18" charset="0"/>
              </a:rPr>
              <a:t> `19</a:t>
            </a: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1800" spc="-100" dirty="0">
                <a:latin typeface="Century Schoolbook" panose="02040604050505020304" pitchFamily="18" charset="0"/>
              </a:rPr>
              <a:t>Triangular kernel and MSE-optimal bandwidth (</a:t>
            </a:r>
            <a:r>
              <a:rPr lang="en-US" sz="1800" spc="-100" dirty="0" err="1">
                <a:latin typeface="Century Schoolbook" panose="02040604050505020304" pitchFamily="18" charset="0"/>
              </a:rPr>
              <a:t>Imbens</a:t>
            </a:r>
            <a:r>
              <a:rPr lang="en-US" sz="1800" spc="-100" dirty="0">
                <a:latin typeface="Century Schoolbook" panose="02040604050505020304" pitchFamily="18" charset="0"/>
              </a:rPr>
              <a:t> &amp; </a:t>
            </a:r>
            <a:r>
              <a:rPr lang="en-US" sz="1800" spc="-100" dirty="0" err="1">
                <a:latin typeface="Century Schoolbook" panose="02040604050505020304" pitchFamily="18" charset="0"/>
              </a:rPr>
              <a:t>Kalyanaraman</a:t>
            </a:r>
            <a:r>
              <a:rPr lang="en-US" sz="1800" spc="-100" dirty="0">
                <a:latin typeface="Century Schoolbook" panose="02040604050505020304" pitchFamily="18" charset="0"/>
              </a:rPr>
              <a:t> `12; </a:t>
            </a:r>
            <a:r>
              <a:rPr lang="en-US" sz="1800" spc="-100" dirty="0" err="1">
                <a:latin typeface="Century Schoolbook" panose="02040604050505020304" pitchFamily="18" charset="0"/>
              </a:rPr>
              <a:t>Calonico</a:t>
            </a:r>
            <a:r>
              <a:rPr lang="en-US" sz="1800" spc="-100" dirty="0">
                <a:latin typeface="Century Schoolbook" panose="02040604050505020304" pitchFamily="18" charset="0"/>
              </a:rPr>
              <a:t> et al `14, `20), controls following </a:t>
            </a:r>
            <a:r>
              <a:rPr lang="en-US" sz="1800" spc="-100" dirty="0" err="1">
                <a:latin typeface="Century Schoolbook" panose="02040604050505020304" pitchFamily="18" charset="0"/>
              </a:rPr>
              <a:t>Calonico</a:t>
            </a:r>
            <a:r>
              <a:rPr lang="en-US" sz="1800" spc="-100" dirty="0">
                <a:latin typeface="Century Schoolbook" panose="02040604050505020304" pitchFamily="18" charset="0"/>
              </a:rPr>
              <a:t> et al `19</a:t>
            </a: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1800" spc="-100" dirty="0">
              <a:latin typeface="Century Schoolbook" panose="020406040505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28650" y="1075193"/>
            <a:ext cx="7886700" cy="0"/>
          </a:xfrm>
          <a:prstGeom prst="line">
            <a:avLst/>
          </a:prstGeom>
          <a:ln w="19050">
            <a:solidFill>
              <a:srgbClr val="B00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20040" y="2030390"/>
          <a:ext cx="8503920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8880">
                  <a:extLst>
                    <a:ext uri="{9D8B030D-6E8A-4147-A177-3AD203B41FA5}">
                      <a16:colId xmlns:a16="http://schemas.microsoft.com/office/drawing/2014/main" val="740415245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1333187011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169432221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3799266408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436014201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1041198059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198339942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Dependent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 Variable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: </a:t>
                      </a:r>
                      <a:r>
                        <a:rPr lang="en-US" sz="1600" b="0" i="1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Resolution</a:t>
                      </a: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(1) 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(2)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(3)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(4)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(5)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(6)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12084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i="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1{</a:t>
                      </a:r>
                      <a:r>
                        <a:rPr lang="en-US" sz="1600" i="1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TE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 &lt; 2%}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0.559***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0.529***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0.533***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0.535***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0.530***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0.528***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27175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(0.053)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(0.056)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(0.056)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(0.060)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(0.058)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(0.060)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26397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sz="1600" i="1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86205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i="1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158,081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158,040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158,040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158,081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158,040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158,040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3815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N Left of Cutoff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447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446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446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447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446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446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1563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N Right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 of Cutoff</a:t>
                      </a:r>
                      <a:endParaRPr lang="en-US" sz="16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157,634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157,594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157,594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157,634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157,594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157,594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06144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Order Loc. Poly. (p)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61609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Bank Controls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20377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Local Economy Controls</a:t>
                      </a: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N</a:t>
                      </a: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N</a:t>
                      </a: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Y</a:t>
                      </a: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N</a:t>
                      </a: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N</a:t>
                      </a: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Y</a:t>
                      </a: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157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1155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017" y="1785261"/>
            <a:ext cx="6791966" cy="493775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32303"/>
          </a:xfrm>
        </p:spPr>
        <p:txBody>
          <a:bodyPr>
            <a:normAutofit/>
          </a:bodyPr>
          <a:lstStyle/>
          <a:p>
            <a:r>
              <a:rPr lang="en-US" sz="3600" b="1" spc="-100" dirty="0">
                <a:solidFill>
                  <a:srgbClr val="B00400"/>
                </a:solidFill>
                <a:latin typeface="Century Schoolbook" panose="02040604050505020304" pitchFamily="18" charset="0"/>
              </a:rPr>
              <a:t>Local economic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0457"/>
            <a:ext cx="7886700" cy="4696506"/>
          </a:xfrm>
        </p:spPr>
        <p:txBody>
          <a:bodyPr>
            <a:normAutofit/>
          </a:bodyPr>
          <a:lstStyle/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2400" spc="-100" dirty="0">
                <a:latin typeface="Century Schoolbook" panose="02040604050505020304" pitchFamily="18" charset="0"/>
              </a:rPr>
              <a:t>Employment growth dynamics</a:t>
            </a:r>
          </a:p>
          <a:p>
            <a:pPr marL="0" indent="0">
              <a:buClr>
                <a:srgbClr val="B00400"/>
              </a:buClr>
              <a:buSzPct val="60000"/>
              <a:buNone/>
            </a:pPr>
            <a:endParaRPr lang="en-US" sz="2400" i="1" spc="-100" dirty="0">
              <a:latin typeface="Century Schoolbook" panose="02040604050505020304" pitchFamily="18" charset="0"/>
            </a:endParaRP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2400" i="1" spc="-100" dirty="0">
              <a:latin typeface="Century Schoolbook" panose="020406040505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28650" y="1075193"/>
            <a:ext cx="7886700" cy="0"/>
          </a:xfrm>
          <a:prstGeom prst="line">
            <a:avLst/>
          </a:prstGeom>
          <a:ln w="19050">
            <a:solidFill>
              <a:srgbClr val="B00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8666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016" y="1783716"/>
            <a:ext cx="6791966" cy="49377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32303"/>
          </a:xfrm>
        </p:spPr>
        <p:txBody>
          <a:bodyPr>
            <a:normAutofit/>
          </a:bodyPr>
          <a:lstStyle/>
          <a:p>
            <a:r>
              <a:rPr lang="en-US" sz="3600" b="1" spc="-100" dirty="0">
                <a:solidFill>
                  <a:srgbClr val="B00400"/>
                </a:solidFill>
                <a:latin typeface="Century Schoolbook" panose="02040604050505020304" pitchFamily="18" charset="0"/>
              </a:rPr>
              <a:t>Local economic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0457"/>
            <a:ext cx="7886700" cy="4696506"/>
          </a:xfrm>
        </p:spPr>
        <p:txBody>
          <a:bodyPr>
            <a:normAutofit/>
          </a:bodyPr>
          <a:lstStyle/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2400" spc="-100" dirty="0">
                <a:latin typeface="Century Schoolbook" panose="02040604050505020304" pitchFamily="18" charset="0"/>
              </a:rPr>
              <a:t>Establishment growth dynamics</a:t>
            </a:r>
          </a:p>
          <a:p>
            <a:pPr marL="0" indent="0">
              <a:buClr>
                <a:srgbClr val="B00400"/>
              </a:buClr>
              <a:buSzPct val="60000"/>
              <a:buNone/>
            </a:pPr>
            <a:endParaRPr lang="en-US" sz="2400" i="1" spc="-100" dirty="0">
              <a:latin typeface="Century Schoolbook" panose="02040604050505020304" pitchFamily="18" charset="0"/>
            </a:endParaRP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2400" i="1" spc="-100" dirty="0">
              <a:latin typeface="Century Schoolbook" panose="020406040505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28650" y="1075193"/>
            <a:ext cx="7886700" cy="0"/>
          </a:xfrm>
          <a:prstGeom prst="line">
            <a:avLst/>
          </a:prstGeom>
          <a:ln w="19050">
            <a:solidFill>
              <a:srgbClr val="B00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292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32303"/>
          </a:xfrm>
        </p:spPr>
        <p:txBody>
          <a:bodyPr>
            <a:normAutofit/>
          </a:bodyPr>
          <a:lstStyle/>
          <a:p>
            <a:r>
              <a:rPr lang="en-US" sz="3600" b="1" spc="-100" dirty="0">
                <a:solidFill>
                  <a:srgbClr val="B00400"/>
                </a:solidFill>
                <a:latin typeface="Century Schoolbook" panose="02040604050505020304" pitchFamily="18" charset="0"/>
              </a:rPr>
              <a:t>Bank lending channel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0457"/>
            <a:ext cx="7886700" cy="4875894"/>
          </a:xfrm>
        </p:spPr>
        <p:txBody>
          <a:bodyPr>
            <a:normAutofit/>
          </a:bodyPr>
          <a:lstStyle/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2200" spc="-100" dirty="0">
                <a:latin typeface="Century Schoolbook" panose="02040604050505020304" pitchFamily="18" charset="0"/>
              </a:rPr>
              <a:t>Acquiring institutions that are large and have capacity to absorb hidden losses provide “least cost” option</a:t>
            </a: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2200" spc="-100" dirty="0">
              <a:latin typeface="Century Schoolbook" panose="02040604050505020304" pitchFamily="18" charset="0"/>
            </a:endParaRP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2200" spc="-100" dirty="0">
                <a:latin typeface="Century Schoolbook" panose="02040604050505020304" pitchFamily="18" charset="0"/>
              </a:rPr>
              <a:t>Resolutions lead to potential absorption of community banks into larger, out-of-market banks</a:t>
            </a: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1500" spc="-100" dirty="0">
              <a:latin typeface="Century Schoolbook" panose="02040604050505020304" pitchFamily="18" charset="0"/>
            </a:endParaRP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2200" spc="-100" dirty="0">
                <a:latin typeface="Century Schoolbook" panose="02040604050505020304" pitchFamily="18" charset="0"/>
              </a:rPr>
              <a:t>Loss of soft information about borrowers of the resolved bank</a:t>
            </a: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1800" spc="-100" dirty="0">
                <a:latin typeface="Century Schoolbook" panose="02040604050505020304" pitchFamily="18" charset="0"/>
              </a:rPr>
              <a:t>Large banks do not lend to small borrowers – Berger &amp; </a:t>
            </a:r>
            <a:r>
              <a:rPr lang="en-US" sz="1800" spc="-100" dirty="0" err="1">
                <a:latin typeface="Century Schoolbook" panose="02040604050505020304" pitchFamily="18" charset="0"/>
              </a:rPr>
              <a:t>Udell</a:t>
            </a:r>
            <a:r>
              <a:rPr lang="en-US" sz="1800" spc="-100" dirty="0">
                <a:latin typeface="Century Schoolbook" panose="02040604050505020304" pitchFamily="18" charset="0"/>
              </a:rPr>
              <a:t> `02; Huber `21 </a:t>
            </a: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1800" spc="-100" dirty="0">
                <a:latin typeface="Century Schoolbook" panose="02040604050505020304" pitchFamily="18" charset="0"/>
              </a:rPr>
              <a:t>Acquirers ration credit to borrowers of their targets – </a:t>
            </a:r>
            <a:r>
              <a:rPr lang="en-US" sz="1800" spc="-100" dirty="0" err="1">
                <a:latin typeface="Century Schoolbook" panose="02040604050505020304" pitchFamily="18" charset="0"/>
              </a:rPr>
              <a:t>Degryse</a:t>
            </a:r>
            <a:r>
              <a:rPr lang="en-US" sz="1800" spc="-100" dirty="0">
                <a:latin typeface="Century Schoolbook" panose="02040604050505020304" pitchFamily="18" charset="0"/>
              </a:rPr>
              <a:t> et al `11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28650" y="1075193"/>
            <a:ext cx="7886700" cy="0"/>
          </a:xfrm>
          <a:prstGeom prst="line">
            <a:avLst/>
          </a:prstGeom>
          <a:ln w="19050">
            <a:solidFill>
              <a:srgbClr val="B00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6054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32303"/>
          </a:xfrm>
        </p:spPr>
        <p:txBody>
          <a:bodyPr>
            <a:normAutofit/>
          </a:bodyPr>
          <a:lstStyle/>
          <a:p>
            <a:r>
              <a:rPr lang="en-US" sz="3600" b="1" spc="-100" dirty="0">
                <a:solidFill>
                  <a:srgbClr val="B00400"/>
                </a:solidFill>
                <a:latin typeface="Century Schoolbook" panose="02040604050505020304" pitchFamily="18" charset="0"/>
              </a:rPr>
              <a:t>Bank lending channel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0457"/>
            <a:ext cx="7886700" cy="4696506"/>
          </a:xfrm>
        </p:spPr>
        <p:txBody>
          <a:bodyPr>
            <a:normAutofit/>
          </a:bodyPr>
          <a:lstStyle/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2200" spc="-100" dirty="0">
                <a:latin typeface="Century Schoolbook" panose="02040604050505020304" pitchFamily="18" charset="0"/>
              </a:rPr>
              <a:t>Effects concentrated in smaller, less urban counties.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28650" y="1075193"/>
            <a:ext cx="7886700" cy="0"/>
          </a:xfrm>
          <a:prstGeom prst="line">
            <a:avLst/>
          </a:prstGeom>
          <a:ln w="19050">
            <a:solidFill>
              <a:srgbClr val="B00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298396"/>
              </p:ext>
            </p:extLst>
          </p:nvPr>
        </p:nvGraphicFramePr>
        <p:xfrm>
          <a:off x="594360" y="2029968"/>
          <a:ext cx="795528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8880">
                  <a:extLst>
                    <a:ext uri="{9D8B030D-6E8A-4147-A177-3AD203B41FA5}">
                      <a16:colId xmlns:a16="http://schemas.microsoft.com/office/drawing/2014/main" val="740415245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133318701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16943222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379926640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43601420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1041198059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Horizon (years)</a:t>
                      </a:r>
                      <a:r>
                        <a:rPr lang="en-US" sz="1600" b="0" i="0" baseline="-250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 </a:t>
                      </a: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1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2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3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4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5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47941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Dependent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 Variable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:</a:t>
                      </a:r>
                      <a:r>
                        <a:rPr lang="en-US" sz="1600" b="0" i="0" baseline="-250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Δ</a:t>
                      </a:r>
                      <a:r>
                        <a:rPr lang="en-US" sz="1600" b="0" i="1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Establishments</a:t>
                      </a:r>
                      <a:endParaRPr lang="en-US" sz="16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88867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i="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RD estimate (Small)</a:t>
                      </a:r>
                      <a:endParaRPr lang="en-US" sz="16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-0.009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-0.010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-0.030**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-0.083***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-0.116***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27175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(0.008)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(0.012)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(0.015)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(0.023)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(0.031)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26397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i="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RD estimate (Large)</a:t>
                      </a:r>
                      <a:endParaRPr lang="en-US" sz="16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0.008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0.023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0.034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0.022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-0.011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86205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(0.010)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(0.016)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(0.025)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(0.029)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(0.028)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3815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baseline="-250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0352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Dependent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 Variable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:</a:t>
                      </a:r>
                      <a:endParaRPr lang="en-US" sz="1600" b="1" i="0" baseline="-250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Δ</a:t>
                      </a:r>
                      <a:r>
                        <a:rPr lang="en-US" sz="1600" b="0" i="1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employment</a:t>
                      </a:r>
                      <a:endParaRPr lang="en-US" sz="16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1563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i="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RD estimate (Small)</a:t>
                      </a:r>
                      <a:endParaRPr lang="en-US" sz="16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-0.017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-0.042***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-0.064***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-0.077**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-0.056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06144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(0.012)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(0.016)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(0.022)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(0.033)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(0.036)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61609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i="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RD estimate (Large)</a:t>
                      </a:r>
                      <a:endParaRPr lang="en-US" sz="16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0.020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0.011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-0.000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0.000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-0.009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20377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(0.012)</a:t>
                      </a: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(0.014)</a:t>
                      </a: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(0.016)</a:t>
                      </a: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(0.019)</a:t>
                      </a: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(0.022)</a:t>
                      </a: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157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4629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32303"/>
          </a:xfrm>
        </p:spPr>
        <p:txBody>
          <a:bodyPr>
            <a:normAutofit/>
          </a:bodyPr>
          <a:lstStyle/>
          <a:p>
            <a:r>
              <a:rPr lang="en-US" sz="3600" b="1" spc="-100" dirty="0">
                <a:solidFill>
                  <a:srgbClr val="B00400"/>
                </a:solidFill>
                <a:latin typeface="Century Schoolbook" panose="02040604050505020304" pitchFamily="18" charset="0"/>
              </a:rPr>
              <a:t>Bank lending channel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0457"/>
            <a:ext cx="7886700" cy="4696506"/>
          </a:xfrm>
        </p:spPr>
        <p:txBody>
          <a:bodyPr>
            <a:normAutofit/>
          </a:bodyPr>
          <a:lstStyle/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2200" spc="-100" dirty="0">
                <a:latin typeface="Century Schoolbook" panose="02040604050505020304" pitchFamily="18" charset="0"/>
              </a:rPr>
              <a:t>Does SME lending decline (</a:t>
            </a:r>
            <a:r>
              <a:rPr lang="el-GR" sz="2200" spc="-100" dirty="0">
                <a:latin typeface="Century Schoolbook" panose="02040604050505020304" pitchFamily="18" charset="0"/>
              </a:rPr>
              <a:t>Δ</a:t>
            </a:r>
            <a:r>
              <a:rPr lang="en-US" sz="2200" i="1" spc="-100" dirty="0">
                <a:latin typeface="Century Schoolbook" panose="02040604050505020304" pitchFamily="18" charset="0"/>
              </a:rPr>
              <a:t>Originations/Establishments</a:t>
            </a:r>
            <a:r>
              <a:rPr lang="en-US" sz="2200" spc="-100" dirty="0">
                <a:latin typeface="Century Schoolbook" panose="02040604050505020304" pitchFamily="18" charset="0"/>
              </a:rPr>
              <a:t>)?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28650" y="1075193"/>
            <a:ext cx="7886700" cy="0"/>
          </a:xfrm>
          <a:prstGeom prst="line">
            <a:avLst/>
          </a:prstGeom>
          <a:ln w="19050">
            <a:solidFill>
              <a:srgbClr val="B00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991250"/>
              </p:ext>
            </p:extLst>
          </p:nvPr>
        </p:nvGraphicFramePr>
        <p:xfrm>
          <a:off x="514350" y="2018538"/>
          <a:ext cx="8115300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1551">
                  <a:extLst>
                    <a:ext uri="{9D8B030D-6E8A-4147-A177-3AD203B41FA5}">
                      <a16:colId xmlns:a16="http://schemas.microsoft.com/office/drawing/2014/main" val="740415245"/>
                    </a:ext>
                  </a:extLst>
                </a:gridCol>
                <a:gridCol w="1174583">
                  <a:extLst>
                    <a:ext uri="{9D8B030D-6E8A-4147-A177-3AD203B41FA5}">
                      <a16:colId xmlns:a16="http://schemas.microsoft.com/office/drawing/2014/main" val="1333187011"/>
                    </a:ext>
                  </a:extLst>
                </a:gridCol>
                <a:gridCol w="1174583">
                  <a:extLst>
                    <a:ext uri="{9D8B030D-6E8A-4147-A177-3AD203B41FA5}">
                      <a16:colId xmlns:a16="http://schemas.microsoft.com/office/drawing/2014/main" val="169432221"/>
                    </a:ext>
                  </a:extLst>
                </a:gridCol>
                <a:gridCol w="1174583">
                  <a:extLst>
                    <a:ext uri="{9D8B030D-6E8A-4147-A177-3AD203B41FA5}">
                      <a16:colId xmlns:a16="http://schemas.microsoft.com/office/drawing/2014/main" val="3799266408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Dependent</a:t>
                      </a:r>
                      <a:r>
                        <a:rPr lang="en-US" sz="1500" baseline="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 Variable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: </a:t>
                      </a:r>
                      <a:r>
                        <a:rPr lang="el-GR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  <a:cs typeface="Times New Roman" panose="02020603050405020304" pitchFamily="18" charset="0"/>
                        </a:rPr>
                        <a:t>Δ</a:t>
                      </a:r>
                      <a:r>
                        <a:rPr lang="en-US" sz="1500" b="0" i="1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SME Lending</a:t>
                      </a:r>
                      <a:endParaRPr lang="en-US" sz="1500" b="0" i="0" baseline="-250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(1) 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(2)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(3)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12084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baseline="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Horizon (years)</a:t>
                      </a:r>
                      <a:r>
                        <a:rPr lang="en-US" sz="1500" b="0" i="0" baseline="-250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1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2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69348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500" i="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RD estimate (All)</a:t>
                      </a:r>
                      <a:endParaRPr lang="en-US" sz="15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-0.0010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-0.0003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-0.0003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27175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(0.0009)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(0.0009)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(0.0009)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26397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500" i="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RD estimate (Small)</a:t>
                      </a:r>
                      <a:endParaRPr lang="en-US" sz="1500" i="1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-0.0042***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-0.0024*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-0.0034**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86205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sz="1500" i="1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(0.0013)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(0.0013)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(0.0013)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3815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500" i="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RD estimate (Large)</a:t>
                      </a:r>
                      <a:endParaRPr lang="en-US" sz="15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0.0011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0.0021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0.0021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20377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(0.0014)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(0.0018)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(0.0019)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15791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32347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500" i="1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157,898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118,404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39,494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80193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N Left of Cutoff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444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191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253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455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N Right</a:t>
                      </a:r>
                      <a:r>
                        <a:rPr lang="en-US" sz="1500" baseline="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 of Cutoff</a:t>
                      </a:r>
                      <a:endParaRPr lang="en-US" sz="1500" dirty="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157,454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118,213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39,241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98372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Order Loc. Poly. (p)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53101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Bank Controls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00572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Local Economy Controls</a:t>
                      </a: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Y</a:t>
                      </a: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Y</a:t>
                      </a: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rPr>
                        <a:t>Y</a:t>
                      </a: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761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90802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32303"/>
          </a:xfrm>
        </p:spPr>
        <p:txBody>
          <a:bodyPr>
            <a:normAutofit/>
          </a:bodyPr>
          <a:lstStyle/>
          <a:p>
            <a:r>
              <a:rPr lang="en-US" sz="3600" b="1" spc="-100" dirty="0">
                <a:solidFill>
                  <a:srgbClr val="B00400"/>
                </a:solidFill>
                <a:latin typeface="Century Schoolbook" panose="02040604050505020304" pitchFamily="18" charset="0"/>
              </a:rPr>
              <a:t>Concluding remarks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0457"/>
            <a:ext cx="7886700" cy="4696506"/>
          </a:xfrm>
        </p:spPr>
        <p:txBody>
          <a:bodyPr>
            <a:normAutofit/>
          </a:bodyPr>
          <a:lstStyle/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2400" spc="-100" dirty="0">
                <a:latin typeface="Century Schoolbook" panose="02040604050505020304" pitchFamily="18" charset="0"/>
              </a:rPr>
              <a:t>We develop a quasi-experimental approach to estimate the effect of failed bank resolutions on economic growth</a:t>
            </a: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1400" spc="-100" dirty="0">
              <a:latin typeface="Century Schoolbook" panose="02040604050505020304" pitchFamily="18" charset="0"/>
            </a:endParaRP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2400" spc="-100" dirty="0">
                <a:latin typeface="Century Schoolbook" panose="02040604050505020304" pitchFamily="18" charset="0"/>
              </a:rPr>
              <a:t>Main findings:</a:t>
            </a: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2000" spc="-100" dirty="0">
                <a:latin typeface="Century Schoolbook" panose="02040604050505020304" pitchFamily="18" charset="0"/>
              </a:rPr>
              <a:t>Significant </a:t>
            </a:r>
            <a:r>
              <a:rPr lang="en-US" sz="2000" i="1" spc="-100" dirty="0">
                <a:latin typeface="Century Schoolbook" panose="02040604050505020304" pitchFamily="18" charset="0"/>
              </a:rPr>
              <a:t>adverse </a:t>
            </a:r>
            <a:r>
              <a:rPr lang="en-US" sz="2000" spc="-100" dirty="0">
                <a:latin typeface="Century Schoolbook" panose="02040604050505020304" pitchFamily="18" charset="0"/>
              </a:rPr>
              <a:t>effects on employment and establishments</a:t>
            </a: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2000" spc="-100" dirty="0">
                <a:latin typeface="Century Schoolbook" panose="02040604050505020304" pitchFamily="18" charset="0"/>
              </a:rPr>
              <a:t>Credit supply drops, consistent with a bank lending channel</a:t>
            </a: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1400" spc="-100" dirty="0">
              <a:latin typeface="Century Schoolbook" panose="02040604050505020304" pitchFamily="18" charset="0"/>
            </a:endParaRP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2400" spc="-100" dirty="0">
                <a:latin typeface="Century Schoolbook" panose="02040604050505020304" pitchFamily="18" charset="0"/>
              </a:rPr>
              <a:t>Policy implications:</a:t>
            </a: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2000" spc="-100" dirty="0">
                <a:latin typeface="Century Schoolbook" panose="02040604050505020304" pitchFamily="18" charset="0"/>
              </a:rPr>
              <a:t>Negative externalities of the least-cost resolution policy</a:t>
            </a: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2000" spc="-100" dirty="0">
                <a:latin typeface="Century Schoolbook" panose="02040604050505020304" pitchFamily="18" charset="0"/>
              </a:rPr>
              <a:t>Design of resolution process, specifically the use of discretion by primary bank regulators and FDIC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28650" y="1075193"/>
            <a:ext cx="7886700" cy="0"/>
          </a:xfrm>
          <a:prstGeom prst="line">
            <a:avLst/>
          </a:prstGeom>
          <a:ln w="19050">
            <a:solidFill>
              <a:srgbClr val="B00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71335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553154"/>
            <a:ext cx="7886700" cy="832303"/>
          </a:xfrm>
        </p:spPr>
        <p:txBody>
          <a:bodyPr>
            <a:normAutofit/>
          </a:bodyPr>
          <a:lstStyle/>
          <a:p>
            <a:pPr algn="r"/>
            <a:r>
              <a:rPr lang="en-US" sz="3600" b="1" spc="-100" dirty="0">
                <a:solidFill>
                  <a:srgbClr val="B00400"/>
                </a:solidFill>
                <a:latin typeface="Century Schoolbook" panose="02040604050505020304" pitchFamily="18" charset="0"/>
              </a:rPr>
              <a:t>Thank you!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28650" y="3263221"/>
            <a:ext cx="7886700" cy="0"/>
          </a:xfrm>
          <a:prstGeom prst="line">
            <a:avLst/>
          </a:prstGeom>
          <a:ln w="19050">
            <a:solidFill>
              <a:srgbClr val="B00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9200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32303"/>
          </a:xfrm>
        </p:spPr>
        <p:txBody>
          <a:bodyPr>
            <a:normAutofit/>
          </a:bodyPr>
          <a:lstStyle/>
          <a:p>
            <a:r>
              <a:rPr lang="en-US" sz="3600" b="1" spc="-100" dirty="0">
                <a:solidFill>
                  <a:srgbClr val="B00400"/>
                </a:solidFill>
                <a:latin typeface="Century Schoolbook" panose="02040604050505020304" pitchFamily="18" charset="0"/>
              </a:rPr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0457"/>
            <a:ext cx="8298180" cy="5029200"/>
          </a:xfrm>
        </p:spPr>
        <p:txBody>
          <a:bodyPr>
            <a:normAutofit/>
          </a:bodyPr>
          <a:lstStyle/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2200" spc="-100" dirty="0">
                <a:latin typeface="Century Schoolbook" panose="02040604050505020304" pitchFamily="18" charset="0"/>
              </a:rPr>
              <a:t>Banking crises cause persistent and significant output losses (see, Cerra &amp; Saxena, 2008).</a:t>
            </a: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1800" spc="-100" dirty="0">
                <a:latin typeface="Century Schoolbook" panose="02040604050505020304" pitchFamily="18" charset="0"/>
              </a:rPr>
              <a:t>Greater output losses than wars or currency crises!</a:t>
            </a: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2400" spc="-100" dirty="0">
              <a:latin typeface="Century Schoolbook" panose="02040604050505020304" pitchFamily="18" charset="0"/>
            </a:endParaRP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2000" spc="-100" dirty="0">
              <a:latin typeface="Century Schoolbook" panose="02040604050505020304" pitchFamily="18" charset="0"/>
            </a:endParaRP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2000" spc="-100" dirty="0">
              <a:latin typeface="Century Schoolbook" panose="02040604050505020304" pitchFamily="18" charset="0"/>
            </a:endParaRP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2000" spc="-100" dirty="0">
              <a:latin typeface="Century Schoolbook" panose="02040604050505020304" pitchFamily="18" charset="0"/>
            </a:endParaRP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2000" spc="-100" dirty="0">
              <a:latin typeface="Century Schoolbook" panose="02040604050505020304" pitchFamily="18" charset="0"/>
            </a:endParaRP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2000" spc="-100" dirty="0">
              <a:latin typeface="Century Schoolbook" panose="02040604050505020304" pitchFamily="18" charset="0"/>
            </a:endParaRP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2000" spc="-100" dirty="0">
              <a:latin typeface="Century Schoolbook" panose="02040604050505020304" pitchFamily="18" charset="0"/>
            </a:endParaRP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2000" spc="-100" dirty="0">
              <a:latin typeface="Century Schoolbook" panose="02040604050505020304" pitchFamily="18" charset="0"/>
            </a:endParaRP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2000" spc="-100" dirty="0">
              <a:latin typeface="Century Schoolbook" panose="02040604050505020304" pitchFamily="18" charset="0"/>
            </a:endParaRP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2400" spc="-100" dirty="0">
              <a:latin typeface="Century Schoolbook" panose="020406040505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28650" y="1075193"/>
            <a:ext cx="7886700" cy="0"/>
          </a:xfrm>
          <a:prstGeom prst="line">
            <a:avLst/>
          </a:prstGeom>
          <a:ln w="19050">
            <a:solidFill>
              <a:srgbClr val="B00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25BAE5B-C7FB-4AC6-B1E9-B4EB0912B301}"/>
              </a:ext>
            </a:extLst>
          </p:cNvPr>
          <p:cNvSpPr txBox="1">
            <a:spLocks/>
          </p:cNvSpPr>
          <p:nvPr/>
        </p:nvSpPr>
        <p:spPr>
          <a:xfrm>
            <a:off x="628649" y="2758842"/>
            <a:ext cx="8298179" cy="1545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2200" spc="-100" dirty="0">
                <a:latin typeface="Century Schoolbook" panose="02040604050505020304" pitchFamily="18" charset="0"/>
              </a:rPr>
              <a:t>What are typical regulatory responses to banking crises?</a:t>
            </a: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1800" spc="-100" dirty="0">
                <a:latin typeface="Century Schoolbook" panose="02040604050505020304" pitchFamily="18" charset="0"/>
              </a:rPr>
              <a:t>Support for the solvent, resolutions for the insolvent</a:t>
            </a: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1800" spc="-100" dirty="0">
                <a:latin typeface="Century Schoolbook" panose="02040604050505020304" pitchFamily="18" charset="0"/>
              </a:rPr>
              <a:t>Resolutions have played a critical role in the U.S. since the Banking Act of 1933</a:t>
            </a:r>
          </a:p>
          <a:p>
            <a:pPr lvl="2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1600" spc="-100" dirty="0">
                <a:latin typeface="Century Schoolbook" panose="02040604050505020304" pitchFamily="18" charset="0"/>
              </a:rPr>
              <a:t>&gt;3,500 resolutions since the first in 1934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2EAD4EB-7997-47F0-BFF5-CB16DD4A9B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939" y="4008816"/>
            <a:ext cx="5441688" cy="2560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819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5"/>
    </mc:Choice>
    <mc:Fallback xmlns="">
      <p:transition spd="slow" advTm="935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32303"/>
          </a:xfrm>
        </p:spPr>
        <p:txBody>
          <a:bodyPr>
            <a:normAutofit/>
          </a:bodyPr>
          <a:lstStyle/>
          <a:p>
            <a:r>
              <a:rPr lang="en-US" sz="3600" b="1" spc="-100" dirty="0">
                <a:solidFill>
                  <a:srgbClr val="B00400"/>
                </a:solidFill>
                <a:latin typeface="Century Schoolbook" panose="02040604050505020304" pitchFamily="18" charset="0"/>
              </a:rPr>
              <a:t>This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0456"/>
            <a:ext cx="7886700" cy="4998129"/>
          </a:xfrm>
        </p:spPr>
        <p:txBody>
          <a:bodyPr>
            <a:normAutofit/>
          </a:bodyPr>
          <a:lstStyle/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2200" b="1" spc="-100" dirty="0">
                <a:latin typeface="Century Schoolbook" panose="02040604050505020304" pitchFamily="18" charset="0"/>
              </a:rPr>
              <a:t>Objective:</a:t>
            </a:r>
            <a:r>
              <a:rPr lang="en-US" sz="2200" spc="-100" dirty="0">
                <a:latin typeface="Century Schoolbook" panose="02040604050505020304" pitchFamily="18" charset="0"/>
              </a:rPr>
              <a:t> understand the causal effect of resolutions on the real economy. Empirical challenges:</a:t>
            </a: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1800" spc="-100" dirty="0">
                <a:latin typeface="Century Schoolbook" panose="02040604050505020304" pitchFamily="18" charset="0"/>
              </a:rPr>
              <a:t>These two populations are very different!</a:t>
            </a: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1800" spc="-100" dirty="0">
                <a:latin typeface="Century Schoolbook" panose="02040604050505020304" pitchFamily="18" charset="0"/>
              </a:rPr>
              <a:t>Interventions are endogenously targeted at distressed institutions.</a:t>
            </a: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1800" spc="-100" dirty="0">
                <a:latin typeface="Century Schoolbook" panose="02040604050505020304" pitchFamily="18" charset="0"/>
              </a:rPr>
              <a:t>Potential spillover costs from targeted interventions (e.g., TARP).</a:t>
            </a: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1300" spc="-100" dirty="0">
              <a:latin typeface="Century Schoolbook" panose="02040604050505020304" pitchFamily="18" charset="0"/>
            </a:endParaRP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2200" spc="-100" dirty="0">
                <a:latin typeface="Century Schoolbook" panose="02040604050505020304" pitchFamily="18" charset="0"/>
              </a:rPr>
              <a:t>The FDIC Improvement Act generates quasi-experimental variation in resolution propensity around the 2% tangible equity threshold.</a:t>
            </a: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1800" spc="-100" dirty="0">
                <a:latin typeface="Century Schoolbook" panose="02040604050505020304" pitchFamily="18" charset="0"/>
              </a:rPr>
              <a:t>Subpopulation of banks we care about resolving the most.</a:t>
            </a: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1800" spc="-100" dirty="0">
                <a:latin typeface="Century Schoolbook" panose="02040604050505020304" pitchFamily="18" charset="0"/>
              </a:rPr>
              <a:t>We estimate the LATE for distressed banks using RDD around the 2% cutoff.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28650" y="1075193"/>
            <a:ext cx="7886700" cy="0"/>
          </a:xfrm>
          <a:prstGeom prst="line">
            <a:avLst/>
          </a:prstGeom>
          <a:ln w="19050">
            <a:solidFill>
              <a:srgbClr val="B00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783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32303"/>
          </a:xfrm>
        </p:spPr>
        <p:txBody>
          <a:bodyPr>
            <a:normAutofit/>
          </a:bodyPr>
          <a:lstStyle/>
          <a:p>
            <a:r>
              <a:rPr lang="en-US" sz="3600" b="1" spc="-100" dirty="0">
                <a:solidFill>
                  <a:srgbClr val="B00400"/>
                </a:solidFill>
                <a:latin typeface="Century Schoolbook" panose="02040604050505020304" pitchFamily="18" charset="0"/>
              </a:rPr>
              <a:t>Preview of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0457"/>
            <a:ext cx="7886700" cy="4696506"/>
          </a:xfrm>
        </p:spPr>
        <p:txBody>
          <a:bodyPr>
            <a:normAutofit/>
          </a:bodyPr>
          <a:lstStyle/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2200" spc="-100" dirty="0">
                <a:latin typeface="Century Schoolbook" panose="02040604050505020304" pitchFamily="18" charset="0"/>
              </a:rPr>
              <a:t>Significant compliance with the FDICIA threshold:</a:t>
            </a: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1800" spc="-100" dirty="0">
                <a:latin typeface="Century Schoolbook" panose="02040604050505020304" pitchFamily="18" charset="0"/>
              </a:rPr>
              <a:t>~53 percentage points jump in resolution propensity at the threshold.</a:t>
            </a: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1500" spc="-100" dirty="0">
              <a:latin typeface="Century Schoolbook" panose="02040604050505020304" pitchFamily="18" charset="0"/>
            </a:endParaRP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1500" spc="-100" dirty="0">
              <a:latin typeface="Century Schoolbook" panose="02040604050505020304" pitchFamily="18" charset="0"/>
            </a:endParaRP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2200" spc="-100" dirty="0">
                <a:latin typeface="Century Schoolbook" panose="02040604050505020304" pitchFamily="18" charset="0"/>
              </a:rPr>
              <a:t>Persistent adverse effect on local economies of resolutions:</a:t>
            </a: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1800" spc="-100" dirty="0">
                <a:latin typeface="Century Schoolbook" panose="02040604050505020304" pitchFamily="18" charset="0"/>
              </a:rPr>
              <a:t>2% – 4% drop in employment and establishments within 3 years.</a:t>
            </a: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1800" spc="-100" dirty="0">
                <a:latin typeface="Century Schoolbook" panose="02040604050505020304" pitchFamily="18" charset="0"/>
              </a:rPr>
              <a:t>Effects increase until at least 5 years post-resolution.</a:t>
            </a: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1500" spc="-100" dirty="0">
              <a:latin typeface="Century Schoolbook" panose="02040604050505020304" pitchFamily="18" charset="0"/>
            </a:endParaRP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1500" spc="-100" dirty="0">
              <a:latin typeface="Century Schoolbook" panose="02040604050505020304" pitchFamily="18" charset="0"/>
            </a:endParaRP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2200" spc="-100" dirty="0">
                <a:latin typeface="Century Schoolbook" panose="02040604050505020304" pitchFamily="18" charset="0"/>
              </a:rPr>
              <a:t>Evidence for a credit channel based on soft information:</a:t>
            </a:r>
          </a:p>
          <a:p>
            <a:pPr marL="0" indent="0">
              <a:buClr>
                <a:srgbClr val="B00400"/>
              </a:buClr>
              <a:buSzPct val="60000"/>
              <a:buNone/>
            </a:pPr>
            <a:endParaRPr lang="en-US" sz="1500" spc="-100" dirty="0">
              <a:latin typeface="Century Schoolbook" panose="020406040505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28650" y="1075193"/>
            <a:ext cx="7886700" cy="0"/>
          </a:xfrm>
          <a:prstGeom prst="line">
            <a:avLst/>
          </a:prstGeom>
          <a:ln w="19050">
            <a:solidFill>
              <a:srgbClr val="B00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9487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32303"/>
          </a:xfrm>
        </p:spPr>
        <p:txBody>
          <a:bodyPr>
            <a:normAutofit/>
          </a:bodyPr>
          <a:lstStyle/>
          <a:p>
            <a:r>
              <a:rPr lang="en-US" sz="3600" b="1" spc="-100" dirty="0">
                <a:solidFill>
                  <a:srgbClr val="B00400"/>
                </a:solidFill>
                <a:latin typeface="Century Schoolbook" panose="02040604050505020304" pitchFamily="18" charset="0"/>
              </a:rPr>
              <a:t>Institutional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0457"/>
            <a:ext cx="7886700" cy="4696506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2400" spc="-100" dirty="0">
                <a:latin typeface="Century Schoolbook" panose="02040604050505020304" pitchFamily="18" charset="0"/>
              </a:rPr>
              <a:t>Prompt corrective action thresholds mandated by FDICIA identify “critically undercapitalized” banks</a:t>
            </a: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1900" spc="-100" dirty="0">
                <a:latin typeface="Century Schoolbook" panose="02040604050505020304" pitchFamily="18" charset="0"/>
              </a:rPr>
              <a:t>E.g., tangible equity ratio </a:t>
            </a:r>
            <a:r>
              <a:rPr lang="en-US" sz="19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en-US" sz="1900" spc="-100" dirty="0">
                <a:latin typeface="Century Schoolbook" panose="02040604050505020304" pitchFamily="18" charset="0"/>
              </a:rPr>
              <a:t>2%</a:t>
            </a:r>
            <a:br>
              <a:rPr lang="en-US" sz="2000" spc="-100" dirty="0">
                <a:latin typeface="Century Schoolbook" panose="02040604050505020304" pitchFamily="18" charset="0"/>
              </a:rPr>
            </a:br>
            <a:br>
              <a:rPr lang="en-US" sz="2000" spc="-100" dirty="0">
                <a:latin typeface="Century Schoolbook" panose="02040604050505020304" pitchFamily="18" charset="0"/>
              </a:rPr>
            </a:br>
            <a:endParaRPr lang="en-US" sz="1500" spc="-100" dirty="0">
              <a:latin typeface="Century Schoolbook" panose="02040604050505020304" pitchFamily="18" charset="0"/>
            </a:endParaRP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2400" spc="-100" dirty="0">
                <a:latin typeface="Century Schoolbook" panose="02040604050505020304" pitchFamily="18" charset="0"/>
              </a:rPr>
              <a:t>Typical resolution timeline:</a:t>
            </a: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1900" spc="-100" dirty="0">
                <a:latin typeface="Century Schoolbook" panose="02040604050505020304" pitchFamily="18" charset="0"/>
              </a:rPr>
              <a:t>Once 2% is breached, primary regulator sends notice of prompt  corrective action to bank managers and the FDIC*</a:t>
            </a: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1900" spc="-100" dirty="0">
                <a:latin typeface="Century Schoolbook" panose="02040604050505020304" pitchFamily="18" charset="0"/>
              </a:rPr>
              <a:t>The FDIC makes on-site visit to collect financial and operational information, markets the bank to pre-determined set of bidders</a:t>
            </a: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1900" spc="-100" dirty="0">
                <a:latin typeface="Century Schoolbook" panose="02040604050505020304" pitchFamily="18" charset="0"/>
              </a:rPr>
              <a:t>Compares bids to liquidation costs to the Deposit Insurance Fund</a:t>
            </a: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1900" spc="-100" dirty="0">
                <a:latin typeface="Century Schoolbook" panose="02040604050505020304" pitchFamily="18" charset="0"/>
              </a:rPr>
              <a:t>Selects </a:t>
            </a:r>
            <a:r>
              <a:rPr lang="en-US" sz="1900" b="1" spc="-100" dirty="0">
                <a:latin typeface="Century Schoolbook" panose="02040604050505020304" pitchFamily="18" charset="0"/>
              </a:rPr>
              <a:t>least-cost </a:t>
            </a:r>
            <a:r>
              <a:rPr lang="en-US" sz="1900" spc="-100" dirty="0">
                <a:latin typeface="Century Schoolbook" panose="02040604050505020304" pitchFamily="18" charset="0"/>
              </a:rPr>
              <a:t>option</a:t>
            </a: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1500" spc="-100" dirty="0">
              <a:latin typeface="Century Schoolbook" panose="02040604050505020304" pitchFamily="18" charset="0"/>
            </a:endParaRP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1500" spc="-100" dirty="0">
              <a:latin typeface="Century Schoolbook" panose="02040604050505020304" pitchFamily="18" charset="0"/>
            </a:endParaRPr>
          </a:p>
          <a:p>
            <a:pPr>
              <a:buSzPct val="100000"/>
              <a:buFont typeface="Century Schoolbook" panose="02040604050505020304" pitchFamily="18" charset="0"/>
              <a:buChar char="*"/>
            </a:pPr>
            <a:r>
              <a:rPr lang="en-US" sz="1500" spc="-100" dirty="0">
                <a:latin typeface="Century Schoolbook" panose="02040604050505020304" pitchFamily="18" charset="0"/>
              </a:rPr>
              <a:t>Subject to discretion to act or forbear based on capital restoration plan adequacy and the state of the economy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28650" y="1075193"/>
            <a:ext cx="7886700" cy="0"/>
          </a:xfrm>
          <a:prstGeom prst="line">
            <a:avLst/>
          </a:prstGeom>
          <a:ln w="19050">
            <a:solidFill>
              <a:srgbClr val="B00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8450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32303"/>
          </a:xfrm>
        </p:spPr>
        <p:txBody>
          <a:bodyPr>
            <a:normAutofit/>
          </a:bodyPr>
          <a:lstStyle/>
          <a:p>
            <a:r>
              <a:rPr lang="en-US" sz="3600" b="1" spc="-100" dirty="0">
                <a:solidFill>
                  <a:srgbClr val="B00400"/>
                </a:solidFill>
                <a:latin typeface="Century Schoolbook" panose="02040604050505020304" pitchFamily="18" charset="0"/>
              </a:rPr>
              <a:t>Resolutions over time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28650" y="1075193"/>
            <a:ext cx="7886700" cy="0"/>
          </a:xfrm>
          <a:prstGeom prst="line">
            <a:avLst/>
          </a:prstGeom>
          <a:ln w="19050">
            <a:solidFill>
              <a:srgbClr val="B00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463" y="1596356"/>
            <a:ext cx="6286500" cy="4572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70381" y="2137393"/>
            <a:ext cx="24016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B00400"/>
                </a:solidFill>
                <a:latin typeface="Century Schoolbook" panose="02040604050505020304" pitchFamily="18" charset="0"/>
              </a:rPr>
              <a:t>Discretion to resolve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87455" y="3366850"/>
            <a:ext cx="24272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B00400"/>
                </a:solidFill>
                <a:latin typeface="Century Schoolbook" panose="02040604050505020304" pitchFamily="18" charset="0"/>
              </a:rPr>
              <a:t>Discretion to forbear</a:t>
            </a:r>
          </a:p>
        </p:txBody>
      </p:sp>
      <p:cxnSp>
        <p:nvCxnSpPr>
          <p:cNvPr id="10" name="Straight Arrow Connector 9"/>
          <p:cNvCxnSpPr>
            <a:stCxn id="8" idx="2"/>
          </p:cNvCxnSpPr>
          <p:nvPr/>
        </p:nvCxnSpPr>
        <p:spPr>
          <a:xfrm>
            <a:off x="3401089" y="3705404"/>
            <a:ext cx="27911" cy="966137"/>
          </a:xfrm>
          <a:prstGeom prst="straightConnector1">
            <a:avLst/>
          </a:prstGeom>
          <a:ln w="38100">
            <a:solidFill>
              <a:srgbClr val="B004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3"/>
          </p:cNvCxnSpPr>
          <p:nvPr/>
        </p:nvCxnSpPr>
        <p:spPr>
          <a:xfrm flipV="1">
            <a:off x="4572000" y="2249118"/>
            <a:ext cx="604534" cy="57552"/>
          </a:xfrm>
          <a:prstGeom prst="straightConnector1">
            <a:avLst/>
          </a:prstGeom>
          <a:ln w="38100">
            <a:solidFill>
              <a:srgbClr val="B004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0601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32303"/>
          </a:xfrm>
        </p:spPr>
        <p:txBody>
          <a:bodyPr>
            <a:normAutofit/>
          </a:bodyPr>
          <a:lstStyle/>
          <a:p>
            <a:r>
              <a:rPr lang="en-US" sz="3600" b="1" spc="-100" dirty="0">
                <a:solidFill>
                  <a:srgbClr val="B00400"/>
                </a:solidFill>
                <a:latin typeface="Century Schoolbook" panose="02040604050505020304" pitchFamily="18" charset="0"/>
              </a:rPr>
              <a:t>Identification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0457"/>
            <a:ext cx="7886700" cy="4696506"/>
          </a:xfrm>
        </p:spPr>
        <p:txBody>
          <a:bodyPr>
            <a:normAutofit/>
          </a:bodyPr>
          <a:lstStyle/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2400" b="1" spc="-100" dirty="0">
                <a:latin typeface="Century Schoolbook" panose="02040604050505020304" pitchFamily="18" charset="0"/>
              </a:rPr>
              <a:t>Goal:</a:t>
            </a:r>
            <a:r>
              <a:rPr lang="en-US" sz="2400" spc="-100" dirty="0">
                <a:latin typeface="Century Schoolbook" panose="02040604050505020304" pitchFamily="18" charset="0"/>
              </a:rPr>
              <a:t> estimate ATE of resolutions on local economy</a:t>
            </a: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1400" spc="-100" dirty="0">
              <a:latin typeface="Century Schoolbook" panose="02040604050505020304" pitchFamily="18" charset="0"/>
            </a:endParaRP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2400" b="1" spc="-100" dirty="0">
                <a:latin typeface="Century Schoolbook" panose="02040604050505020304" pitchFamily="18" charset="0"/>
              </a:rPr>
              <a:t>Approach:</a:t>
            </a:r>
            <a:r>
              <a:rPr lang="en-US" sz="2400" spc="-100" dirty="0">
                <a:latin typeface="Century Schoolbook" panose="02040604050505020304" pitchFamily="18" charset="0"/>
              </a:rPr>
              <a:t> fuzzy regression discontinuity</a:t>
            </a: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2000" spc="-100" dirty="0">
                <a:latin typeface="Century Schoolbook" panose="02040604050505020304" pitchFamily="18" charset="0"/>
              </a:rPr>
              <a:t>Threshold-based resolution policy introduced by FDICIA in 1991</a:t>
            </a: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2000" spc="-100" dirty="0">
                <a:latin typeface="Century Schoolbook" panose="02040604050505020304" pitchFamily="18" charset="0"/>
              </a:rPr>
              <a:t>Instrument resolution propensity with “critically undercapitalized” classification based on 2% tangible equity ratio cutoff</a:t>
            </a: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1400" spc="-100" dirty="0">
              <a:latin typeface="Century Schoolbook" panose="02040604050505020304" pitchFamily="18" charset="0"/>
            </a:endParaRP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2400" b="1" spc="-100" dirty="0">
                <a:latin typeface="Century Schoolbook" panose="02040604050505020304" pitchFamily="18" charset="0"/>
              </a:rPr>
              <a:t>Output:</a:t>
            </a:r>
            <a:r>
              <a:rPr lang="en-US" sz="2400" spc="-100" dirty="0">
                <a:latin typeface="Century Schoolbook" panose="02040604050505020304" pitchFamily="18" charset="0"/>
              </a:rPr>
              <a:t> LATE estimates of resolutions on local economy for </a:t>
            </a:r>
            <a:r>
              <a:rPr lang="en-US" sz="2400" i="1" spc="-100" dirty="0">
                <a:latin typeface="Century Schoolbook" panose="02040604050505020304" pitchFamily="18" charset="0"/>
              </a:rPr>
              <a:t>distressed </a:t>
            </a:r>
            <a:r>
              <a:rPr lang="en-US" sz="2400" spc="-100" dirty="0">
                <a:latin typeface="Century Schoolbook" panose="02040604050505020304" pitchFamily="18" charset="0"/>
              </a:rPr>
              <a:t>banks</a:t>
            </a:r>
          </a:p>
          <a:p>
            <a:pPr lvl="1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2000" spc="-100" dirty="0">
                <a:latin typeface="Century Schoolbook" panose="02040604050505020304" pitchFamily="18" charset="0"/>
              </a:rPr>
              <a:t>Primary caveat concerns external validity</a:t>
            </a:r>
          </a:p>
          <a:p>
            <a:pPr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endParaRPr lang="en-US" sz="2400" spc="-100" dirty="0">
              <a:latin typeface="Century Schoolbook" panose="020406040505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28650" y="1075193"/>
            <a:ext cx="7886700" cy="0"/>
          </a:xfrm>
          <a:prstGeom prst="line">
            <a:avLst/>
          </a:prstGeom>
          <a:ln w="19050">
            <a:solidFill>
              <a:srgbClr val="B00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2354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32303"/>
          </a:xfrm>
        </p:spPr>
        <p:txBody>
          <a:bodyPr>
            <a:normAutofit/>
          </a:bodyPr>
          <a:lstStyle/>
          <a:p>
            <a:r>
              <a:rPr lang="en-US" sz="3600" b="1" spc="-100" dirty="0">
                <a:solidFill>
                  <a:srgbClr val="B00400"/>
                </a:solidFill>
                <a:latin typeface="Century Schoolbook" panose="02040604050505020304" pitchFamily="18" charset="0"/>
              </a:rPr>
              <a:t>Identification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1328"/>
            <a:ext cx="7886700" cy="4696506"/>
          </a:xfrm>
        </p:spPr>
        <p:txBody>
          <a:bodyPr>
            <a:normAutofit/>
          </a:bodyPr>
          <a:lstStyle/>
          <a:p>
            <a:pPr marL="0" indent="0">
              <a:buClr>
                <a:srgbClr val="B00400"/>
              </a:buClr>
              <a:buSzPct val="60000"/>
              <a:buNone/>
            </a:pPr>
            <a:r>
              <a:rPr lang="en-US" sz="2200" b="1" spc="-100" dirty="0">
                <a:latin typeface="Century Schoolbook" panose="02040604050505020304" pitchFamily="18" charset="0"/>
              </a:rPr>
              <a:t>Identifying assumptions: </a:t>
            </a:r>
            <a:r>
              <a:rPr lang="en-US" sz="1600" spc="-100" dirty="0">
                <a:latin typeface="Century Schoolbook" panose="02040604050505020304" pitchFamily="18" charset="0"/>
              </a:rPr>
              <a:t>Roberts &amp; Whited `12</a:t>
            </a:r>
          </a:p>
          <a:p>
            <a:pPr lvl="0">
              <a:buClr>
                <a:srgbClr val="B00400"/>
              </a:buClr>
              <a:buSzPct val="60000"/>
              <a:buFont typeface="Century Schoolbook" panose="02040604050505020304" pitchFamily="18" charset="0"/>
              <a:buChar char="►"/>
            </a:pPr>
            <a:r>
              <a:rPr lang="en-US" sz="1800" spc="-100" dirty="0">
                <a:latin typeface="Century Schoolbook" panose="02040604050505020304" pitchFamily="18" charset="0"/>
              </a:rPr>
              <a:t>Local continuity in the running variable – banks cannot precisely manipulate </a:t>
            </a:r>
            <a:r>
              <a:rPr lang="en-US" sz="1800" i="1" spc="-100" dirty="0">
                <a:latin typeface="LM Roman 10" panose="00000500000000000000" pitchFamily="50" charset="0"/>
              </a:rPr>
              <a:t>TE</a:t>
            </a:r>
            <a:endParaRPr lang="en-US" sz="1800" spc="-100" dirty="0">
              <a:latin typeface="Century Schoolbook" panose="020406040505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28650" y="1075193"/>
            <a:ext cx="7886700" cy="0"/>
          </a:xfrm>
          <a:prstGeom prst="line">
            <a:avLst/>
          </a:prstGeom>
          <a:ln w="19050">
            <a:solidFill>
              <a:srgbClr val="B00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607" y="2346933"/>
            <a:ext cx="565785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403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32303"/>
          </a:xfrm>
        </p:spPr>
        <p:txBody>
          <a:bodyPr>
            <a:normAutofit/>
          </a:bodyPr>
          <a:lstStyle/>
          <a:p>
            <a:r>
              <a:rPr lang="en-US" sz="3600" b="1" spc="-100" dirty="0">
                <a:solidFill>
                  <a:srgbClr val="B00400"/>
                </a:solidFill>
                <a:latin typeface="Century Schoolbook" panose="02040604050505020304" pitchFamily="18" charset="0"/>
              </a:rPr>
              <a:t>Identification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1328"/>
            <a:ext cx="7886700" cy="4696506"/>
          </a:xfrm>
        </p:spPr>
        <p:txBody>
          <a:bodyPr>
            <a:normAutofit/>
          </a:bodyPr>
          <a:lstStyle/>
          <a:p>
            <a:pPr marL="0" indent="0">
              <a:buClr>
                <a:srgbClr val="B00400"/>
              </a:buClr>
              <a:buSzPct val="60000"/>
              <a:buNone/>
            </a:pPr>
            <a:r>
              <a:rPr lang="en-US" sz="2200" b="1" spc="-100" dirty="0">
                <a:latin typeface="Century Schoolbook" panose="02040604050505020304" pitchFamily="18" charset="0"/>
              </a:rPr>
              <a:t>A jump in resolution propensity at the 2% TE ratio cutoff:</a:t>
            </a:r>
            <a:endParaRPr lang="en-US" sz="1600" b="1" spc="-100" dirty="0">
              <a:latin typeface="Century Schoolbook" panose="02040604050505020304" pitchFamily="18" charset="0"/>
            </a:endParaRPr>
          </a:p>
          <a:p>
            <a:pPr marL="0" indent="0">
              <a:buClr>
                <a:srgbClr val="B00400"/>
              </a:buClr>
              <a:buSzPct val="60000"/>
              <a:buNone/>
            </a:pPr>
            <a:endParaRPr lang="en-US" sz="2200" b="1" spc="-100" dirty="0">
              <a:latin typeface="Century Schoolbook" panose="020406040505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28650" y="1075193"/>
            <a:ext cx="7886700" cy="0"/>
          </a:xfrm>
          <a:prstGeom prst="line">
            <a:avLst/>
          </a:prstGeom>
          <a:ln w="19050">
            <a:solidFill>
              <a:srgbClr val="B00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C1668A7F-EAB5-4550-BC4A-70927B0B86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383" y="2045914"/>
            <a:ext cx="6116974" cy="444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104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18065</TotalTime>
  <Words>1177</Words>
  <Application>Microsoft Office PowerPoint</Application>
  <PresentationFormat>On-screen Show (4:3)</PresentationFormat>
  <Paragraphs>289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Century Schoolbook</vt:lpstr>
      <vt:lpstr>LM Roman 10</vt:lpstr>
      <vt:lpstr>Times New Roman</vt:lpstr>
      <vt:lpstr>Office Theme</vt:lpstr>
      <vt:lpstr>Fighting Failure: The Persistent Real Effects of Resolving Distressed Banks</vt:lpstr>
      <vt:lpstr>Motivation</vt:lpstr>
      <vt:lpstr>This paper</vt:lpstr>
      <vt:lpstr>Preview of findings</vt:lpstr>
      <vt:lpstr>Institutional background</vt:lpstr>
      <vt:lpstr>Resolutions over time</vt:lpstr>
      <vt:lpstr>Identification</vt:lpstr>
      <vt:lpstr>Identification</vt:lpstr>
      <vt:lpstr>Identification</vt:lpstr>
      <vt:lpstr>Empirical setting</vt:lpstr>
      <vt:lpstr>Prompt corrective action</vt:lpstr>
      <vt:lpstr>Local economic impact</vt:lpstr>
      <vt:lpstr>Local economic impact</vt:lpstr>
      <vt:lpstr>Bank lending channel</vt:lpstr>
      <vt:lpstr>Bank lending channel</vt:lpstr>
      <vt:lpstr>Bank lending channel</vt:lpstr>
      <vt:lpstr>Concluding remarks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Persistent Real Effects of Banking Crises: Evidence from Failed Bank Resolutions</dc:title>
  <dc:creator>skarolyi</dc:creator>
  <cp:lastModifiedBy>DuMond, Summer</cp:lastModifiedBy>
  <cp:revision>202</cp:revision>
  <dcterms:created xsi:type="dcterms:W3CDTF">2021-01-26T14:24:58Z</dcterms:created>
  <dcterms:modified xsi:type="dcterms:W3CDTF">2021-09-13T23:57:13Z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4e6f1048-0d36-4202-abdb-9ac558727af7</vt:lpwstr>
  </property>
  <property fmtid="{D5CDD505-2E9C-101B-9397-08002B2CF9AE}" pid="3" name="MSIP_Label_3cbab4f1-dcc8-4800-b101-70f2ebeb2cf4_Enabled">
    <vt:lpwstr>true</vt:lpwstr>
  </property>
  <property fmtid="{D5CDD505-2E9C-101B-9397-08002B2CF9AE}" pid="4" name="MSIP_Label_3cbab4f1-dcc8-4800-b101-70f2ebeb2cf4_SetDate">
    <vt:lpwstr>2021-09-06T21:09:14Z</vt:lpwstr>
  </property>
  <property fmtid="{D5CDD505-2E9C-101B-9397-08002B2CF9AE}" pid="5" name="MSIP_Label_3cbab4f1-dcc8-4800-b101-70f2ebeb2cf4_Method">
    <vt:lpwstr>Privileged</vt:lpwstr>
  </property>
  <property fmtid="{D5CDD505-2E9C-101B-9397-08002B2CF9AE}" pid="6" name="MSIP_Label_3cbab4f1-dcc8-4800-b101-70f2ebeb2cf4_Name">
    <vt:lpwstr>NONCONFIDENTIAL - EXTERNAL</vt:lpwstr>
  </property>
  <property fmtid="{D5CDD505-2E9C-101B-9397-08002B2CF9AE}" pid="7" name="MSIP_Label_3cbab4f1-dcc8-4800-b101-70f2ebeb2cf4_SiteId">
    <vt:lpwstr>87bb2570-5c1e-4973-9c37-09257a95aeb1</vt:lpwstr>
  </property>
  <property fmtid="{D5CDD505-2E9C-101B-9397-08002B2CF9AE}" pid="8" name="MSIP_Label_3cbab4f1-dcc8-4800-b101-70f2ebeb2cf4_ActionId">
    <vt:lpwstr>dd9fa8d6-3bd9-44ec-ba45-ea6b54f3e6c0</vt:lpwstr>
  </property>
  <property fmtid="{D5CDD505-2E9C-101B-9397-08002B2CF9AE}" pid="9" name="MSIP_Label_3cbab4f1-dcc8-4800-b101-70f2ebeb2cf4_ContentBits">
    <vt:lpwstr>1</vt:lpwstr>
  </property>
</Properties>
</file>