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theme/themeOverride2.xml" ContentType="application/vnd.openxmlformats-officedocument.themeOverride+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35"/>
  </p:notesMasterIdLst>
  <p:handoutMasterIdLst>
    <p:handoutMasterId r:id="rId36"/>
  </p:handoutMasterIdLst>
  <p:sldIdLst>
    <p:sldId id="353" r:id="rId4"/>
    <p:sldId id="332" r:id="rId5"/>
    <p:sldId id="327" r:id="rId6"/>
    <p:sldId id="264" r:id="rId7"/>
    <p:sldId id="270" r:id="rId8"/>
    <p:sldId id="315" r:id="rId9"/>
    <p:sldId id="326" r:id="rId10"/>
    <p:sldId id="325" r:id="rId11"/>
    <p:sldId id="273" r:id="rId12"/>
    <p:sldId id="328" r:id="rId13"/>
    <p:sldId id="329" r:id="rId14"/>
    <p:sldId id="330" r:id="rId15"/>
    <p:sldId id="287" r:id="rId16"/>
    <p:sldId id="288" r:id="rId17"/>
    <p:sldId id="343" r:id="rId18"/>
    <p:sldId id="333" r:id="rId19"/>
    <p:sldId id="334" r:id="rId20"/>
    <p:sldId id="335" r:id="rId21"/>
    <p:sldId id="352" r:id="rId22"/>
    <p:sldId id="354" r:id="rId23"/>
    <p:sldId id="348" r:id="rId24"/>
    <p:sldId id="349" r:id="rId25"/>
    <p:sldId id="284" r:id="rId26"/>
    <p:sldId id="286" r:id="rId27"/>
    <p:sldId id="337" r:id="rId28"/>
    <p:sldId id="336" r:id="rId29"/>
    <p:sldId id="338" r:id="rId30"/>
    <p:sldId id="344" r:id="rId31"/>
    <p:sldId id="339" r:id="rId32"/>
    <p:sldId id="340" r:id="rId33"/>
    <p:sldId id="342" r:id="rId34"/>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521415D9-36F7-43E2-AB2F-B90AF26B5E84}">
      <p14:sectionLst xmlns:p14="http://schemas.microsoft.com/office/powerpoint/2010/main">
        <p14:section name="Default Section" id="{49011376-4416-4E38-8CD2-0985F5833C5E}">
          <p14:sldIdLst>
            <p14:sldId id="353"/>
          </p14:sldIdLst>
        </p14:section>
        <p14:section name="Small Business Lending" id="{4C2888A5-E276-47BF-95E0-BFBC79329989}">
          <p14:sldIdLst>
            <p14:sldId id="332"/>
            <p14:sldId id="327"/>
            <p14:sldId id="264"/>
            <p14:sldId id="270"/>
            <p14:sldId id="315"/>
            <p14:sldId id="326"/>
            <p14:sldId id="325"/>
            <p14:sldId id="273"/>
            <p14:sldId id="328"/>
            <p14:sldId id="329"/>
            <p14:sldId id="330"/>
            <p14:sldId id="287"/>
            <p14:sldId id="288"/>
            <p14:sldId id="343"/>
          </p14:sldIdLst>
        </p14:section>
        <p14:section name="M&amp;A and Regulation" id="{13909264-B8F5-4A7C-89DB-18CE07949370}">
          <p14:sldIdLst>
            <p14:sldId id="333"/>
            <p14:sldId id="334"/>
            <p14:sldId id="335"/>
            <p14:sldId id="352"/>
            <p14:sldId id="354"/>
            <p14:sldId id="348"/>
            <p14:sldId id="349"/>
            <p14:sldId id="284"/>
            <p14:sldId id="286"/>
            <p14:sldId id="337"/>
            <p14:sldId id="336"/>
            <p14:sldId id="338"/>
            <p14:sldId id="344"/>
            <p14:sldId id="339"/>
            <p14:sldId id="340"/>
            <p14:sldId id="342"/>
          </p14:sldIdLst>
        </p14:section>
        <p14:section name="Unused Charts" id="{A88AEBDC-AEB9-415C-A276-D21C17887371}">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yer, Andy" initials="AP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68" d="100"/>
          <a:sy n="68" d="100"/>
        </p:scale>
        <p:origin x="-247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oleObject" Target="file:///C:\Users\daniel.schwartz\AppData\Local\Temp\SDI_Download_Data-2.csv" TargetMode="External"/><Relationship Id="rId1" Type="http://schemas.openxmlformats.org/officeDocument/2006/relationships/themeOverride" Target="../theme/themeOverride1.xml"/><Relationship Id="rId4"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2.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Summary!$A$9</c:f>
              <c:strCache>
                <c:ptCount val="1"/>
                <c:pt idx="0">
                  <c:v>SBL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Summary!$B$7:$G$8</c:f>
              <c:strCache>
                <c:ptCount val="6"/>
                <c:pt idx="0">
                  <c:v>&lt;1B</c:v>
                </c:pt>
                <c:pt idx="1">
                  <c:v>1-10B</c:v>
                </c:pt>
                <c:pt idx="2">
                  <c:v>10-50B</c:v>
                </c:pt>
                <c:pt idx="3">
                  <c:v>50-100B</c:v>
                </c:pt>
                <c:pt idx="4">
                  <c:v>100B-1T</c:v>
                </c:pt>
                <c:pt idx="5">
                  <c:v>&gt;1T</c:v>
                </c:pt>
              </c:strCache>
            </c:strRef>
          </c:cat>
          <c:val>
            <c:numRef>
              <c:f>Summary!$B$9:$G$9</c:f>
              <c:numCache>
                <c:formatCode>0%</c:formatCode>
                <c:ptCount val="6"/>
                <c:pt idx="0">
                  <c:v>0.26231792283156141</c:v>
                </c:pt>
                <c:pt idx="1">
                  <c:v>0.12552485238480593</c:v>
                </c:pt>
                <c:pt idx="2">
                  <c:v>8.6193396583289297E-2</c:v>
                </c:pt>
                <c:pt idx="3">
                  <c:v>3.5418721209619704E-2</c:v>
                </c:pt>
                <c:pt idx="4">
                  <c:v>4.5734221262152243E-2</c:v>
                </c:pt>
                <c:pt idx="5">
                  <c:v>3.1221289278772588E-2</c:v>
                </c:pt>
              </c:numCache>
            </c:numRef>
          </c:val>
          <c:extLst xmlns:c16r2="http://schemas.microsoft.com/office/drawing/2015/06/chart">
            <c:ext xmlns:c16="http://schemas.microsoft.com/office/drawing/2014/chart" uri="{C3380CC4-5D6E-409C-BE32-E72D297353CC}">
              <c16:uniqueId val="{00000000-FCB3-4D05-9432-1806AE7A89E5}"/>
            </c:ext>
          </c:extLst>
        </c:ser>
        <c:ser>
          <c:idx val="1"/>
          <c:order val="1"/>
          <c:tx>
            <c:strRef>
              <c:f>Summary!$A$10</c:f>
              <c:strCache>
                <c:ptCount val="1"/>
                <c:pt idx="0">
                  <c:v>Other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Summary!$B$7:$G$8</c:f>
              <c:strCache>
                <c:ptCount val="6"/>
                <c:pt idx="0">
                  <c:v>&lt;1B</c:v>
                </c:pt>
                <c:pt idx="1">
                  <c:v>1-10B</c:v>
                </c:pt>
                <c:pt idx="2">
                  <c:v>10-50B</c:v>
                </c:pt>
                <c:pt idx="3">
                  <c:v>50-100B</c:v>
                </c:pt>
                <c:pt idx="4">
                  <c:v>100B-1T</c:v>
                </c:pt>
                <c:pt idx="5">
                  <c:v>&gt;1T</c:v>
                </c:pt>
              </c:strCache>
            </c:strRef>
          </c:cat>
          <c:val>
            <c:numRef>
              <c:f>Summary!$B$10:$G$10</c:f>
              <c:numCache>
                <c:formatCode>0%</c:formatCode>
                <c:ptCount val="6"/>
                <c:pt idx="0">
                  <c:v>0.73768207716843859</c:v>
                </c:pt>
                <c:pt idx="1">
                  <c:v>0.87447514761519407</c:v>
                </c:pt>
                <c:pt idx="2">
                  <c:v>0.91380660341671072</c:v>
                </c:pt>
                <c:pt idx="3">
                  <c:v>0.96458127879038025</c:v>
                </c:pt>
                <c:pt idx="4">
                  <c:v>0.95426577873784779</c:v>
                </c:pt>
                <c:pt idx="5">
                  <c:v>0.96877871072122745</c:v>
                </c:pt>
              </c:numCache>
            </c:numRef>
          </c:val>
          <c:extLst xmlns:c16r2="http://schemas.microsoft.com/office/drawing/2015/06/chart">
            <c:ext xmlns:c16="http://schemas.microsoft.com/office/drawing/2014/chart" uri="{C3380CC4-5D6E-409C-BE32-E72D297353CC}">
              <c16:uniqueId val="{00000001-FCB3-4D05-9432-1806AE7A89E5}"/>
            </c:ext>
          </c:extLst>
        </c:ser>
        <c:dLbls>
          <c:showLegendKey val="0"/>
          <c:showVal val="0"/>
          <c:showCatName val="0"/>
          <c:showSerName val="0"/>
          <c:showPercent val="0"/>
          <c:showBubbleSize val="0"/>
        </c:dLbls>
        <c:gapWidth val="219"/>
        <c:overlap val="-27"/>
        <c:axId val="256792448"/>
        <c:axId val="256793984"/>
      </c:barChart>
      <c:catAx>
        <c:axId val="25679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56793984"/>
        <c:crosses val="autoZero"/>
        <c:auto val="1"/>
        <c:lblAlgn val="ctr"/>
        <c:lblOffset val="100"/>
        <c:noMultiLvlLbl val="0"/>
      </c:catAx>
      <c:valAx>
        <c:axId val="25679398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567924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'Figure 30'!$B$1</c:f>
              <c:strCache>
                <c:ptCount val="1"/>
                <c:pt idx="0">
                  <c:v>mean</c:v>
                </c:pt>
              </c:strCache>
            </c:strRef>
          </c:tx>
          <c:invertIfNegative val="0"/>
          <c:dLbls>
            <c:numFmt formatCode="#,##0.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'Figure 30'!$A$2:$A$11</c:f>
              <c:strCache>
                <c:ptCount val="10"/>
                <c:pt idx="0">
                  <c:v>Basel III</c:v>
                </c:pt>
                <c:pt idx="1">
                  <c:v>Other</c:v>
                </c:pt>
                <c:pt idx="2">
                  <c:v>Non-Call Report Financial Reporting</c:v>
                </c:pt>
                <c:pt idx="3">
                  <c:v>Ability to Repay Rules</c:v>
                </c:pt>
                <c:pt idx="4">
                  <c:v>Community Reinvestment Act</c:v>
                </c:pt>
                <c:pt idx="5">
                  <c:v>Call Report</c:v>
                </c:pt>
                <c:pt idx="6">
                  <c:v>Qualified Mortgage Rules</c:v>
                </c:pt>
                <c:pt idx="7">
                  <c:v>Deposit compliance, including overdraft rules</c:v>
                </c:pt>
                <c:pt idx="8">
                  <c:v>RESPA, TILA and Regulation Z</c:v>
                </c:pt>
                <c:pt idx="9">
                  <c:v>Bank Secrecy Act</c:v>
                </c:pt>
              </c:strCache>
            </c:strRef>
          </c:cat>
          <c:val>
            <c:numRef>
              <c:f>'Figure 30'!$B$2:$B$11</c:f>
              <c:numCache>
                <c:formatCode>General</c:formatCode>
                <c:ptCount val="10"/>
                <c:pt idx="0">
                  <c:v>4.3600000000000003</c:v>
                </c:pt>
                <c:pt idx="1">
                  <c:v>4.37</c:v>
                </c:pt>
                <c:pt idx="2">
                  <c:v>5.51</c:v>
                </c:pt>
                <c:pt idx="3">
                  <c:v>6.65</c:v>
                </c:pt>
                <c:pt idx="4">
                  <c:v>7.17</c:v>
                </c:pt>
                <c:pt idx="5">
                  <c:v>7.73</c:v>
                </c:pt>
                <c:pt idx="6">
                  <c:v>8.0299999999999994</c:v>
                </c:pt>
                <c:pt idx="7">
                  <c:v>11.95</c:v>
                </c:pt>
                <c:pt idx="8">
                  <c:v>21.15</c:v>
                </c:pt>
                <c:pt idx="9">
                  <c:v>22.25</c:v>
                </c:pt>
              </c:numCache>
            </c:numRef>
          </c:val>
          <c:extLst xmlns:c16r2="http://schemas.microsoft.com/office/drawing/2015/06/chart">
            <c:ext xmlns:c16="http://schemas.microsoft.com/office/drawing/2014/chart" uri="{C3380CC4-5D6E-409C-BE32-E72D297353CC}">
              <c16:uniqueId val="{00000000-89B9-45EF-8627-717B819024A6}"/>
            </c:ext>
          </c:extLst>
        </c:ser>
        <c:dLbls>
          <c:showLegendKey val="0"/>
          <c:showVal val="0"/>
          <c:showCatName val="0"/>
          <c:showSerName val="0"/>
          <c:showPercent val="0"/>
          <c:showBubbleSize val="0"/>
        </c:dLbls>
        <c:gapWidth val="150"/>
        <c:axId val="82567168"/>
        <c:axId val="82568704"/>
      </c:barChart>
      <c:catAx>
        <c:axId val="82567168"/>
        <c:scaling>
          <c:orientation val="minMax"/>
        </c:scaling>
        <c:delete val="0"/>
        <c:axPos val="l"/>
        <c:numFmt formatCode="General" sourceLinked="1"/>
        <c:majorTickMark val="out"/>
        <c:minorTickMark val="none"/>
        <c:tickLblPos val="nextTo"/>
        <c:crossAx val="82568704"/>
        <c:crosses val="autoZero"/>
        <c:auto val="1"/>
        <c:lblAlgn val="ctr"/>
        <c:lblOffset val="100"/>
        <c:noMultiLvlLbl val="0"/>
      </c:catAx>
      <c:valAx>
        <c:axId val="82568704"/>
        <c:scaling>
          <c:orientation val="minMax"/>
        </c:scaling>
        <c:delete val="0"/>
        <c:axPos val="b"/>
        <c:majorGridlines>
          <c:spPr>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majorGridlines>
        <c:numFmt formatCode="General" sourceLinked="1"/>
        <c:majorTickMark val="out"/>
        <c:minorTickMark val="none"/>
        <c:tickLblPos val="nextTo"/>
        <c:crossAx val="82567168"/>
        <c:crosses val="autoZero"/>
        <c:crossBetween val="between"/>
      </c:valAx>
    </c:plotArea>
    <c:plotVisOnly val="1"/>
    <c:dispBlanksAs val="gap"/>
    <c:showDLblsOverMax val="0"/>
  </c:chart>
  <c:txPr>
    <a:bodyPr/>
    <a:lstStyle/>
    <a:p>
      <a:pPr>
        <a:defRPr sz="1600" baseline="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'Figure 2'!$B$1</c:f>
              <c:strCache>
                <c:ptCount val="1"/>
                <c:pt idx="0">
                  <c:v>pct1</c:v>
                </c:pt>
              </c:strCache>
            </c:strRef>
          </c:tx>
          <c:invertIfNegative val="0"/>
          <c:dLbls>
            <c:numFmt formatCode="#,##0.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'Figure 2'!$A$2:$A$6</c:f>
              <c:strCache>
                <c:ptCount val="5"/>
                <c:pt idx="0">
                  <c:v>Other</c:v>
                </c:pt>
                <c:pt idx="1">
                  <c:v>Number of employees of borrower</c:v>
                </c:pt>
                <c:pt idx="2">
                  <c:v>Total revenue of borrower</c:v>
                </c:pt>
                <c:pt idx="3">
                  <c:v>Size of the loan</c:v>
                </c:pt>
                <c:pt idx="4">
                  <c:v>We define all of our commercial loans as “small business” loans</c:v>
                </c:pt>
              </c:strCache>
            </c:strRef>
          </c:cat>
          <c:val>
            <c:numRef>
              <c:f>'Figure 2'!$B$2:$B$6</c:f>
              <c:numCache>
                <c:formatCode>General</c:formatCode>
                <c:ptCount val="5"/>
                <c:pt idx="0">
                  <c:v>1.85</c:v>
                </c:pt>
                <c:pt idx="1">
                  <c:v>2.86</c:v>
                </c:pt>
                <c:pt idx="2">
                  <c:v>27.1</c:v>
                </c:pt>
                <c:pt idx="3">
                  <c:v>30.47</c:v>
                </c:pt>
                <c:pt idx="4">
                  <c:v>37.71</c:v>
                </c:pt>
              </c:numCache>
            </c:numRef>
          </c:val>
          <c:extLst xmlns:c16r2="http://schemas.microsoft.com/office/drawing/2015/06/chart">
            <c:ext xmlns:c16="http://schemas.microsoft.com/office/drawing/2014/chart" uri="{C3380CC4-5D6E-409C-BE32-E72D297353CC}">
              <c16:uniqueId val="{00000000-FEAD-426C-BA4B-C04A82BD5664}"/>
            </c:ext>
          </c:extLst>
        </c:ser>
        <c:dLbls>
          <c:showLegendKey val="0"/>
          <c:showVal val="0"/>
          <c:showCatName val="0"/>
          <c:showSerName val="0"/>
          <c:showPercent val="0"/>
          <c:showBubbleSize val="0"/>
        </c:dLbls>
        <c:gapWidth val="150"/>
        <c:axId val="51196672"/>
        <c:axId val="51198208"/>
      </c:barChart>
      <c:catAx>
        <c:axId val="51196672"/>
        <c:scaling>
          <c:orientation val="minMax"/>
        </c:scaling>
        <c:delete val="0"/>
        <c:axPos val="l"/>
        <c:numFmt formatCode="General" sourceLinked="1"/>
        <c:majorTickMark val="out"/>
        <c:minorTickMark val="none"/>
        <c:tickLblPos val="nextTo"/>
        <c:crossAx val="51198208"/>
        <c:crosses val="autoZero"/>
        <c:auto val="1"/>
        <c:lblAlgn val="ctr"/>
        <c:lblOffset val="100"/>
        <c:noMultiLvlLbl val="0"/>
      </c:catAx>
      <c:valAx>
        <c:axId val="51198208"/>
        <c:scaling>
          <c:orientation val="minMax"/>
        </c:scaling>
        <c:delete val="0"/>
        <c:axPos val="b"/>
        <c:majorGridlines>
          <c:spPr>
            <a:ln>
              <a:noFill/>
            </a:ln>
          </c:spPr>
        </c:majorGridlines>
        <c:numFmt formatCode="General" sourceLinked="1"/>
        <c:majorTickMark val="out"/>
        <c:minorTickMark val="none"/>
        <c:tickLblPos val="nextTo"/>
        <c:crossAx val="51196672"/>
        <c:crosses val="autoZero"/>
        <c:crossBetween val="between"/>
      </c:valAx>
    </c:plotArea>
    <c:plotVisOnly val="1"/>
    <c:dispBlanksAs val="gap"/>
    <c:showDLblsOverMax val="0"/>
  </c:chart>
  <c:txPr>
    <a:bodyPr/>
    <a:lstStyle/>
    <a:p>
      <a:pPr>
        <a:defRPr sz="1800" baseline="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'Figure 8'!$B$1</c:f>
              <c:strCache>
                <c:ptCount val="1"/>
                <c:pt idx="0">
                  <c:v>pct1</c:v>
                </c:pt>
              </c:strCache>
            </c:strRef>
          </c:tx>
          <c:invertIfNegative val="0"/>
          <c:dLbls>
            <c:numFmt formatCode="#,##0.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'Figure 8'!$A$2:$A$7</c:f>
              <c:strCache>
                <c:ptCount val="6"/>
                <c:pt idx="0">
                  <c:v>Zero</c:v>
                </c:pt>
                <c:pt idx="1">
                  <c:v>Greater than 0 to 20 percent</c:v>
                </c:pt>
                <c:pt idx="2">
                  <c:v>Greater than 20 to 40 percent</c:v>
                </c:pt>
                <c:pt idx="3">
                  <c:v>Greater than 40 to 60 percent</c:v>
                </c:pt>
                <c:pt idx="4">
                  <c:v>Greater than 60 to 80 percent</c:v>
                </c:pt>
                <c:pt idx="5">
                  <c:v>Greater than 80 to 100 percent</c:v>
                </c:pt>
              </c:strCache>
            </c:strRef>
          </c:cat>
          <c:val>
            <c:numRef>
              <c:f>'Figure 8'!$B$2:$B$7</c:f>
              <c:numCache>
                <c:formatCode>General</c:formatCode>
                <c:ptCount val="6"/>
                <c:pt idx="0">
                  <c:v>0.52</c:v>
                </c:pt>
                <c:pt idx="1">
                  <c:v>3.65</c:v>
                </c:pt>
                <c:pt idx="2">
                  <c:v>7.83</c:v>
                </c:pt>
                <c:pt idx="3">
                  <c:v>20.7</c:v>
                </c:pt>
                <c:pt idx="4">
                  <c:v>38.61</c:v>
                </c:pt>
                <c:pt idx="5">
                  <c:v>28.7</c:v>
                </c:pt>
              </c:numCache>
            </c:numRef>
          </c:val>
          <c:extLst xmlns:c16r2="http://schemas.microsoft.com/office/drawing/2015/06/chart">
            <c:ext xmlns:c16="http://schemas.microsoft.com/office/drawing/2014/chart" uri="{C3380CC4-5D6E-409C-BE32-E72D297353CC}">
              <c16:uniqueId val="{00000000-0363-44C8-A8D1-F7CA126C675A}"/>
            </c:ext>
          </c:extLst>
        </c:ser>
        <c:dLbls>
          <c:showLegendKey val="0"/>
          <c:showVal val="0"/>
          <c:showCatName val="0"/>
          <c:showSerName val="0"/>
          <c:showPercent val="0"/>
          <c:showBubbleSize val="0"/>
        </c:dLbls>
        <c:gapWidth val="150"/>
        <c:axId val="54451200"/>
        <c:axId val="256480000"/>
      </c:barChart>
      <c:catAx>
        <c:axId val="54451200"/>
        <c:scaling>
          <c:orientation val="minMax"/>
        </c:scaling>
        <c:delete val="0"/>
        <c:axPos val="l"/>
        <c:numFmt formatCode="General" sourceLinked="1"/>
        <c:majorTickMark val="out"/>
        <c:minorTickMark val="none"/>
        <c:tickLblPos val="nextTo"/>
        <c:crossAx val="256480000"/>
        <c:crosses val="autoZero"/>
        <c:auto val="1"/>
        <c:lblAlgn val="ctr"/>
        <c:lblOffset val="100"/>
        <c:noMultiLvlLbl val="0"/>
      </c:catAx>
      <c:valAx>
        <c:axId val="256480000"/>
        <c:scaling>
          <c:orientation val="minMax"/>
        </c:scaling>
        <c:delete val="0"/>
        <c:axPos val="b"/>
        <c:majorGridlines>
          <c:spPr>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majorGridlines>
        <c:numFmt formatCode="General" sourceLinked="1"/>
        <c:majorTickMark val="out"/>
        <c:minorTickMark val="none"/>
        <c:tickLblPos val="nextTo"/>
        <c:crossAx val="54451200"/>
        <c:crosses val="autoZero"/>
        <c:crossBetween val="between"/>
      </c:valAx>
    </c:plotArea>
    <c:plotVisOnly val="1"/>
    <c:dispBlanksAs val="gap"/>
    <c:showDLblsOverMax val="0"/>
  </c:chart>
  <c:txPr>
    <a:bodyPr/>
    <a:lstStyle/>
    <a:p>
      <a:pPr>
        <a:defRPr sz="1800" baseline="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'Figure 9'!$B$1</c:f>
              <c:strCache>
                <c:ptCount val="1"/>
                <c:pt idx="0">
                  <c:v>pct1</c:v>
                </c:pt>
              </c:strCache>
            </c:strRef>
          </c:tx>
          <c:invertIfNegative val="0"/>
          <c:dLbls>
            <c:numFmt formatCode="#,##0.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'Figure 9'!$A$2:$A$6</c:f>
              <c:strCache>
                <c:ptCount val="5"/>
                <c:pt idx="0">
                  <c:v>Not important</c:v>
                </c:pt>
                <c:pt idx="1">
                  <c:v>Slightly important</c:v>
                </c:pt>
                <c:pt idx="2">
                  <c:v>Moderately important</c:v>
                </c:pt>
                <c:pt idx="3">
                  <c:v>Important</c:v>
                </c:pt>
                <c:pt idx="4">
                  <c:v>Very important</c:v>
                </c:pt>
              </c:strCache>
            </c:strRef>
          </c:cat>
          <c:val>
            <c:numRef>
              <c:f>'Figure 9'!$B$2:$B$6</c:f>
              <c:numCache>
                <c:formatCode>General</c:formatCode>
                <c:ptCount val="5"/>
                <c:pt idx="0">
                  <c:v>1.04</c:v>
                </c:pt>
                <c:pt idx="1">
                  <c:v>4.33</c:v>
                </c:pt>
                <c:pt idx="2">
                  <c:v>18.2</c:v>
                </c:pt>
                <c:pt idx="3">
                  <c:v>48.7</c:v>
                </c:pt>
                <c:pt idx="4">
                  <c:v>27.73</c:v>
                </c:pt>
              </c:numCache>
            </c:numRef>
          </c:val>
          <c:extLst xmlns:c16r2="http://schemas.microsoft.com/office/drawing/2015/06/chart">
            <c:ext xmlns:c16="http://schemas.microsoft.com/office/drawing/2014/chart" uri="{C3380CC4-5D6E-409C-BE32-E72D297353CC}">
              <c16:uniqueId val="{00000000-B106-45F4-A2F2-2E89A84D4DED}"/>
            </c:ext>
          </c:extLst>
        </c:ser>
        <c:dLbls>
          <c:showLegendKey val="0"/>
          <c:showVal val="0"/>
          <c:showCatName val="0"/>
          <c:showSerName val="0"/>
          <c:showPercent val="0"/>
          <c:showBubbleSize val="0"/>
        </c:dLbls>
        <c:gapWidth val="150"/>
        <c:axId val="54568448"/>
        <c:axId val="54569984"/>
      </c:barChart>
      <c:catAx>
        <c:axId val="54568448"/>
        <c:scaling>
          <c:orientation val="minMax"/>
        </c:scaling>
        <c:delete val="0"/>
        <c:axPos val="l"/>
        <c:numFmt formatCode="General" sourceLinked="1"/>
        <c:majorTickMark val="out"/>
        <c:minorTickMark val="none"/>
        <c:tickLblPos val="nextTo"/>
        <c:crossAx val="54569984"/>
        <c:crosses val="autoZero"/>
        <c:auto val="1"/>
        <c:lblAlgn val="ctr"/>
        <c:lblOffset val="100"/>
        <c:noMultiLvlLbl val="0"/>
      </c:catAx>
      <c:valAx>
        <c:axId val="54569984"/>
        <c:scaling>
          <c:orientation val="minMax"/>
        </c:scaling>
        <c:delete val="0"/>
        <c:axPos val="b"/>
        <c:majorGridlines>
          <c:spPr>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majorGridlines>
        <c:numFmt formatCode="General" sourceLinked="1"/>
        <c:majorTickMark val="out"/>
        <c:minorTickMark val="none"/>
        <c:tickLblPos val="nextTo"/>
        <c:crossAx val="54568448"/>
        <c:crosses val="autoZero"/>
        <c:crossBetween val="between"/>
      </c:valAx>
    </c:plotArea>
    <c:plotVisOnly val="1"/>
    <c:dispBlanksAs val="gap"/>
    <c:showDLblsOverMax val="0"/>
  </c:chart>
  <c:txPr>
    <a:bodyPr/>
    <a:lstStyle/>
    <a:p>
      <a:pPr>
        <a:defRPr sz="1800" baseline="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'Figure 17'!$B$1</c:f>
              <c:strCache>
                <c:ptCount val="1"/>
                <c:pt idx="0">
                  <c:v>pct1</c:v>
                </c:pt>
              </c:strCache>
            </c:strRef>
          </c:tx>
          <c:invertIfNegative val="0"/>
          <c:dLbls>
            <c:numFmt formatCode="#,##0.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'Figure 17'!$A$2:$A$6</c:f>
              <c:strCache>
                <c:ptCount val="5"/>
                <c:pt idx="0">
                  <c:v>Never</c:v>
                </c:pt>
                <c:pt idx="1">
                  <c:v>Rarely</c:v>
                </c:pt>
                <c:pt idx="2">
                  <c:v>About half the time</c:v>
                </c:pt>
                <c:pt idx="3">
                  <c:v>Usually</c:v>
                </c:pt>
                <c:pt idx="4">
                  <c:v>Always</c:v>
                </c:pt>
              </c:strCache>
            </c:strRef>
          </c:cat>
          <c:val>
            <c:numRef>
              <c:f>'Figure 17'!$B$2:$B$6</c:f>
              <c:numCache>
                <c:formatCode>General</c:formatCode>
                <c:ptCount val="5"/>
                <c:pt idx="0">
                  <c:v>30.37</c:v>
                </c:pt>
                <c:pt idx="1">
                  <c:v>53.75</c:v>
                </c:pt>
                <c:pt idx="2">
                  <c:v>12.39</c:v>
                </c:pt>
                <c:pt idx="3">
                  <c:v>3.32</c:v>
                </c:pt>
                <c:pt idx="4">
                  <c:v>0.17</c:v>
                </c:pt>
              </c:numCache>
            </c:numRef>
          </c:val>
          <c:extLst xmlns:c16r2="http://schemas.microsoft.com/office/drawing/2015/06/chart">
            <c:ext xmlns:c16="http://schemas.microsoft.com/office/drawing/2014/chart" uri="{C3380CC4-5D6E-409C-BE32-E72D297353CC}">
              <c16:uniqueId val="{00000000-D068-4F5B-A3A4-3CD960E31187}"/>
            </c:ext>
          </c:extLst>
        </c:ser>
        <c:dLbls>
          <c:showLegendKey val="0"/>
          <c:showVal val="0"/>
          <c:showCatName val="0"/>
          <c:showSerName val="0"/>
          <c:showPercent val="0"/>
          <c:showBubbleSize val="0"/>
        </c:dLbls>
        <c:gapWidth val="150"/>
        <c:axId val="52083712"/>
        <c:axId val="54192384"/>
      </c:barChart>
      <c:catAx>
        <c:axId val="52083712"/>
        <c:scaling>
          <c:orientation val="minMax"/>
        </c:scaling>
        <c:delete val="0"/>
        <c:axPos val="l"/>
        <c:numFmt formatCode="General" sourceLinked="1"/>
        <c:majorTickMark val="out"/>
        <c:minorTickMark val="none"/>
        <c:tickLblPos val="nextTo"/>
        <c:crossAx val="54192384"/>
        <c:crosses val="autoZero"/>
        <c:auto val="1"/>
        <c:lblAlgn val="ctr"/>
        <c:lblOffset val="100"/>
        <c:noMultiLvlLbl val="0"/>
      </c:catAx>
      <c:valAx>
        <c:axId val="54192384"/>
        <c:scaling>
          <c:orientation val="minMax"/>
        </c:scaling>
        <c:delete val="0"/>
        <c:axPos val="b"/>
        <c:majorGridlines>
          <c:spPr>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majorGridlines>
        <c:numFmt formatCode="General" sourceLinked="1"/>
        <c:majorTickMark val="out"/>
        <c:minorTickMark val="none"/>
        <c:tickLblPos val="nextTo"/>
        <c:crossAx val="52083712"/>
        <c:crosses val="autoZero"/>
        <c:crossBetween val="between"/>
      </c:valAx>
    </c:plotArea>
    <c:plotVisOnly val="1"/>
    <c:dispBlanksAs val="gap"/>
    <c:showDLblsOverMax val="0"/>
  </c:chart>
  <c:txPr>
    <a:bodyPr/>
    <a:lstStyle/>
    <a:p>
      <a:pPr>
        <a:defRPr sz="1800" baseline="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'Figure 31'!$B$1</c:f>
              <c:strCache>
                <c:ptCount val="1"/>
                <c:pt idx="0">
                  <c:v>pct1</c:v>
                </c:pt>
              </c:strCache>
            </c:strRef>
          </c:tx>
          <c:invertIfNegative val="0"/>
          <c:dLbls>
            <c:numFmt formatCode="#,##0.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'Figure 31'!$A$2:$A$9</c:f>
              <c:strCache>
                <c:ptCount val="8"/>
                <c:pt idx="0">
                  <c:v>Other Non-depository Institutions</c:v>
                </c:pt>
                <c:pt idx="1">
                  <c:v>Farm Credit System</c:v>
                </c:pt>
                <c:pt idx="2">
                  <c:v>Fintech Firms</c:v>
                </c:pt>
                <c:pt idx="3">
                  <c:v>Credit Unions</c:v>
                </c:pt>
                <c:pt idx="4">
                  <c:v>Large Banks (&gt;$50B)</c:v>
                </c:pt>
                <c:pt idx="5">
                  <c:v>Regional Banks ($10-50B)</c:v>
                </c:pt>
                <c:pt idx="6">
                  <c:v>Mid-size community banks ($1-10B)</c:v>
                </c:pt>
                <c:pt idx="7">
                  <c:v>Small community Banks (&lt;$1B)</c:v>
                </c:pt>
              </c:strCache>
            </c:strRef>
          </c:cat>
          <c:val>
            <c:numRef>
              <c:f>'Figure 31'!$B$2:$B$9</c:f>
              <c:numCache>
                <c:formatCode>General</c:formatCode>
                <c:ptCount val="8"/>
                <c:pt idx="0">
                  <c:v>0.5</c:v>
                </c:pt>
                <c:pt idx="1">
                  <c:v>0.67</c:v>
                </c:pt>
                <c:pt idx="2">
                  <c:v>0.83</c:v>
                </c:pt>
                <c:pt idx="3">
                  <c:v>3.17</c:v>
                </c:pt>
                <c:pt idx="4">
                  <c:v>3.51</c:v>
                </c:pt>
                <c:pt idx="5">
                  <c:v>8.18</c:v>
                </c:pt>
                <c:pt idx="6">
                  <c:v>26.38</c:v>
                </c:pt>
                <c:pt idx="7">
                  <c:v>56.76</c:v>
                </c:pt>
              </c:numCache>
            </c:numRef>
          </c:val>
          <c:extLst xmlns:c16r2="http://schemas.microsoft.com/office/drawing/2015/06/chart">
            <c:ext xmlns:c16="http://schemas.microsoft.com/office/drawing/2014/chart" uri="{C3380CC4-5D6E-409C-BE32-E72D297353CC}">
              <c16:uniqueId val="{00000000-9F8A-405D-A63B-7505B1C92BE2}"/>
            </c:ext>
          </c:extLst>
        </c:ser>
        <c:dLbls>
          <c:showLegendKey val="0"/>
          <c:showVal val="0"/>
          <c:showCatName val="0"/>
          <c:showSerName val="0"/>
          <c:showPercent val="0"/>
          <c:showBubbleSize val="0"/>
        </c:dLbls>
        <c:gapWidth val="150"/>
        <c:axId val="75163520"/>
        <c:axId val="75165056"/>
      </c:barChart>
      <c:catAx>
        <c:axId val="75163520"/>
        <c:scaling>
          <c:orientation val="minMax"/>
        </c:scaling>
        <c:delete val="0"/>
        <c:axPos val="l"/>
        <c:numFmt formatCode="General" sourceLinked="1"/>
        <c:majorTickMark val="out"/>
        <c:minorTickMark val="none"/>
        <c:tickLblPos val="nextTo"/>
        <c:crossAx val="75165056"/>
        <c:crosses val="autoZero"/>
        <c:auto val="1"/>
        <c:lblAlgn val="ctr"/>
        <c:lblOffset val="100"/>
        <c:noMultiLvlLbl val="0"/>
      </c:catAx>
      <c:valAx>
        <c:axId val="75165056"/>
        <c:scaling>
          <c:orientation val="minMax"/>
        </c:scaling>
        <c:delete val="0"/>
        <c:axPos val="b"/>
        <c:majorGridlines>
          <c:spPr>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majorGridlines>
        <c:numFmt formatCode="General" sourceLinked="1"/>
        <c:majorTickMark val="out"/>
        <c:minorTickMark val="none"/>
        <c:tickLblPos val="nextTo"/>
        <c:crossAx val="75163520"/>
        <c:crosses val="autoZero"/>
        <c:crossBetween val="between"/>
      </c:valAx>
    </c:plotArea>
    <c:plotVisOnly val="1"/>
    <c:dispBlanksAs val="gap"/>
    <c:showDLblsOverMax val="0"/>
  </c:chart>
  <c:txPr>
    <a:bodyPr/>
    <a:lstStyle/>
    <a:p>
      <a:pPr>
        <a:defRPr sz="1800" baseline="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invertIfNegative val="0"/>
          <c:dLbls>
            <c:numFmt formatCode="#,##0.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'Figure 32'!$A$4:$A$11</c:f>
              <c:strCache>
                <c:ptCount val="8"/>
                <c:pt idx="0">
                  <c:v>Farm Credit System</c:v>
                </c:pt>
                <c:pt idx="1">
                  <c:v>Other Non-depository Institutions</c:v>
                </c:pt>
                <c:pt idx="2">
                  <c:v>Large Banks (&gt;$50B)</c:v>
                </c:pt>
                <c:pt idx="3">
                  <c:v>Fintech Firms</c:v>
                </c:pt>
                <c:pt idx="4">
                  <c:v>Regional Banks ($10-50B)</c:v>
                </c:pt>
                <c:pt idx="5">
                  <c:v>Credit Unions</c:v>
                </c:pt>
                <c:pt idx="6">
                  <c:v>Mid-size community banks ($1-10B)</c:v>
                </c:pt>
                <c:pt idx="7">
                  <c:v>Small community Banks (&lt;$1B)</c:v>
                </c:pt>
              </c:strCache>
            </c:strRef>
          </c:cat>
          <c:val>
            <c:numRef>
              <c:f>'Figure 32'!$B$4:$B$11</c:f>
              <c:numCache>
                <c:formatCode>General</c:formatCode>
                <c:ptCount val="8"/>
                <c:pt idx="0">
                  <c:v>0.34</c:v>
                </c:pt>
                <c:pt idx="1">
                  <c:v>1.71</c:v>
                </c:pt>
                <c:pt idx="2">
                  <c:v>3.08</c:v>
                </c:pt>
                <c:pt idx="3">
                  <c:v>6.85</c:v>
                </c:pt>
                <c:pt idx="4">
                  <c:v>9.08</c:v>
                </c:pt>
                <c:pt idx="5">
                  <c:v>10.1</c:v>
                </c:pt>
                <c:pt idx="6">
                  <c:v>25.51</c:v>
                </c:pt>
                <c:pt idx="7">
                  <c:v>43.32</c:v>
                </c:pt>
              </c:numCache>
            </c:numRef>
          </c:val>
          <c:extLst xmlns:c16r2="http://schemas.microsoft.com/office/drawing/2015/06/chart">
            <c:ext xmlns:c16="http://schemas.microsoft.com/office/drawing/2014/chart" uri="{C3380CC4-5D6E-409C-BE32-E72D297353CC}">
              <c16:uniqueId val="{00000000-1866-481B-B682-FCE083F27BF2}"/>
            </c:ext>
          </c:extLst>
        </c:ser>
        <c:dLbls>
          <c:showLegendKey val="0"/>
          <c:showVal val="0"/>
          <c:showCatName val="0"/>
          <c:showSerName val="0"/>
          <c:showPercent val="0"/>
          <c:showBubbleSize val="0"/>
        </c:dLbls>
        <c:gapWidth val="150"/>
        <c:axId val="74785152"/>
        <c:axId val="74786688"/>
      </c:barChart>
      <c:catAx>
        <c:axId val="74785152"/>
        <c:scaling>
          <c:orientation val="minMax"/>
        </c:scaling>
        <c:delete val="0"/>
        <c:axPos val="l"/>
        <c:numFmt formatCode="General" sourceLinked="1"/>
        <c:majorTickMark val="out"/>
        <c:minorTickMark val="none"/>
        <c:tickLblPos val="nextTo"/>
        <c:crossAx val="74786688"/>
        <c:crosses val="autoZero"/>
        <c:auto val="1"/>
        <c:lblAlgn val="ctr"/>
        <c:lblOffset val="100"/>
        <c:noMultiLvlLbl val="0"/>
      </c:catAx>
      <c:valAx>
        <c:axId val="74786688"/>
        <c:scaling>
          <c:orientation val="minMax"/>
        </c:scaling>
        <c:delete val="0"/>
        <c:axPos val="b"/>
        <c:majorGridlines>
          <c:spPr>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majorGridlines>
        <c:numFmt formatCode="General" sourceLinked="1"/>
        <c:majorTickMark val="out"/>
        <c:minorTickMark val="none"/>
        <c:tickLblPos val="nextTo"/>
        <c:crossAx val="74785152"/>
        <c:crosses val="autoZero"/>
        <c:crossBetween val="between"/>
      </c:valAx>
    </c:plotArea>
    <c:plotVisOnly val="1"/>
    <c:dispBlanksAs val="gap"/>
    <c:showDLblsOverMax val="0"/>
  </c:chart>
  <c:txPr>
    <a:bodyPr/>
    <a:lstStyle/>
    <a:p>
      <a:pPr>
        <a:defRPr sz="1800" baseline="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0"/>
          <c:order val="0"/>
          <c:tx>
            <c:strRef>
              <c:f>Sheet1!$C$4</c:f>
              <c:strCache>
                <c:ptCount val="1"/>
                <c:pt idx="0">
                  <c:v>Personnel</c:v>
                </c:pt>
              </c:strCache>
            </c:strRef>
          </c:tx>
          <c:invertIfNegative val="0"/>
          <c:cat>
            <c:strRef>
              <c:f>Sheet1!$B$5:$B$9</c:f>
              <c:strCache>
                <c:ptCount val="5"/>
                <c:pt idx="0">
                  <c:v>&lt;$100M</c:v>
                </c:pt>
                <c:pt idx="1">
                  <c:v>$100-$250M</c:v>
                </c:pt>
                <c:pt idx="2">
                  <c:v>$250-$500M</c:v>
                </c:pt>
                <c:pt idx="3">
                  <c:v>$500M-$1B</c:v>
                </c:pt>
                <c:pt idx="4">
                  <c:v>$1B-$10B</c:v>
                </c:pt>
              </c:strCache>
            </c:strRef>
          </c:cat>
          <c:val>
            <c:numRef>
              <c:f>Sheet1!$C$5:$C$9</c:f>
              <c:numCache>
                <c:formatCode>General</c:formatCode>
                <c:ptCount val="5"/>
                <c:pt idx="0">
                  <c:v>5.33</c:v>
                </c:pt>
                <c:pt idx="1">
                  <c:v>3.8</c:v>
                </c:pt>
                <c:pt idx="2">
                  <c:v>3.31</c:v>
                </c:pt>
                <c:pt idx="3">
                  <c:v>2.73</c:v>
                </c:pt>
                <c:pt idx="4">
                  <c:v>1.61</c:v>
                </c:pt>
              </c:numCache>
            </c:numRef>
          </c:val>
          <c:extLst xmlns:c16r2="http://schemas.microsoft.com/office/drawing/2015/06/chart">
            <c:ext xmlns:c16="http://schemas.microsoft.com/office/drawing/2014/chart" uri="{C3380CC4-5D6E-409C-BE32-E72D297353CC}">
              <c16:uniqueId val="{00000000-45A7-46A1-A966-8F08403CC4A2}"/>
            </c:ext>
          </c:extLst>
        </c:ser>
        <c:ser>
          <c:idx val="1"/>
          <c:order val="1"/>
          <c:tx>
            <c:strRef>
              <c:f>Sheet1!$D$4</c:f>
              <c:strCache>
                <c:ptCount val="1"/>
                <c:pt idx="0">
                  <c:v>Data</c:v>
                </c:pt>
              </c:strCache>
            </c:strRef>
          </c:tx>
          <c:invertIfNegative val="0"/>
          <c:cat>
            <c:strRef>
              <c:f>Sheet1!$B$5:$B$9</c:f>
              <c:strCache>
                <c:ptCount val="5"/>
                <c:pt idx="0">
                  <c:v>&lt;$100M</c:v>
                </c:pt>
                <c:pt idx="1">
                  <c:v>$100-$250M</c:v>
                </c:pt>
                <c:pt idx="2">
                  <c:v>$250-$500M</c:v>
                </c:pt>
                <c:pt idx="3">
                  <c:v>$500M-$1B</c:v>
                </c:pt>
                <c:pt idx="4">
                  <c:v>$1B-$10B</c:v>
                </c:pt>
              </c:strCache>
            </c:strRef>
          </c:cat>
          <c:val>
            <c:numRef>
              <c:f>Sheet1!$D$5:$D$9</c:f>
              <c:numCache>
                <c:formatCode>General</c:formatCode>
                <c:ptCount val="5"/>
                <c:pt idx="0">
                  <c:v>1.39</c:v>
                </c:pt>
                <c:pt idx="1">
                  <c:v>0.87</c:v>
                </c:pt>
                <c:pt idx="2">
                  <c:v>0.88</c:v>
                </c:pt>
                <c:pt idx="3">
                  <c:v>0.53</c:v>
                </c:pt>
                <c:pt idx="4">
                  <c:v>0.33</c:v>
                </c:pt>
              </c:numCache>
            </c:numRef>
          </c:val>
          <c:extLst xmlns:c16r2="http://schemas.microsoft.com/office/drawing/2015/06/chart">
            <c:ext xmlns:c16="http://schemas.microsoft.com/office/drawing/2014/chart" uri="{C3380CC4-5D6E-409C-BE32-E72D297353CC}">
              <c16:uniqueId val="{00000001-45A7-46A1-A966-8F08403CC4A2}"/>
            </c:ext>
          </c:extLst>
        </c:ser>
        <c:ser>
          <c:idx val="2"/>
          <c:order val="2"/>
          <c:tx>
            <c:strRef>
              <c:f>Sheet1!$E$4</c:f>
              <c:strCache>
                <c:ptCount val="1"/>
                <c:pt idx="0">
                  <c:v>Accounting</c:v>
                </c:pt>
              </c:strCache>
            </c:strRef>
          </c:tx>
          <c:invertIfNegative val="0"/>
          <c:cat>
            <c:strRef>
              <c:f>Sheet1!$B$5:$B$9</c:f>
              <c:strCache>
                <c:ptCount val="5"/>
                <c:pt idx="0">
                  <c:v>&lt;$100M</c:v>
                </c:pt>
                <c:pt idx="1">
                  <c:v>$100-$250M</c:v>
                </c:pt>
                <c:pt idx="2">
                  <c:v>$250-$500M</c:v>
                </c:pt>
                <c:pt idx="3">
                  <c:v>$500M-$1B</c:v>
                </c:pt>
                <c:pt idx="4">
                  <c:v>$1B-$10B</c:v>
                </c:pt>
              </c:strCache>
            </c:strRef>
          </c:cat>
          <c:val>
            <c:numRef>
              <c:f>Sheet1!$E$5:$E$9</c:f>
              <c:numCache>
                <c:formatCode>General</c:formatCode>
                <c:ptCount val="5"/>
                <c:pt idx="0">
                  <c:v>1.02</c:v>
                </c:pt>
                <c:pt idx="1">
                  <c:v>0.65</c:v>
                </c:pt>
                <c:pt idx="2">
                  <c:v>0.5</c:v>
                </c:pt>
                <c:pt idx="3">
                  <c:v>0.28000000000000003</c:v>
                </c:pt>
                <c:pt idx="4">
                  <c:v>0.28999999999999998</c:v>
                </c:pt>
              </c:numCache>
            </c:numRef>
          </c:val>
          <c:extLst xmlns:c16r2="http://schemas.microsoft.com/office/drawing/2015/06/chart">
            <c:ext xmlns:c16="http://schemas.microsoft.com/office/drawing/2014/chart" uri="{C3380CC4-5D6E-409C-BE32-E72D297353CC}">
              <c16:uniqueId val="{00000002-45A7-46A1-A966-8F08403CC4A2}"/>
            </c:ext>
          </c:extLst>
        </c:ser>
        <c:ser>
          <c:idx val="3"/>
          <c:order val="3"/>
          <c:tx>
            <c:strRef>
              <c:f>Sheet1!$F$4</c:f>
              <c:strCache>
                <c:ptCount val="1"/>
                <c:pt idx="0">
                  <c:v>Consulting</c:v>
                </c:pt>
              </c:strCache>
            </c:strRef>
          </c:tx>
          <c:invertIfNegative val="0"/>
          <c:cat>
            <c:strRef>
              <c:f>Sheet1!$B$5:$B$9</c:f>
              <c:strCache>
                <c:ptCount val="5"/>
                <c:pt idx="0">
                  <c:v>&lt;$100M</c:v>
                </c:pt>
                <c:pt idx="1">
                  <c:v>$100-$250M</c:v>
                </c:pt>
                <c:pt idx="2">
                  <c:v>$250-$500M</c:v>
                </c:pt>
                <c:pt idx="3">
                  <c:v>$500M-$1B</c:v>
                </c:pt>
                <c:pt idx="4">
                  <c:v>$1B-$10B</c:v>
                </c:pt>
              </c:strCache>
            </c:strRef>
          </c:cat>
          <c:val>
            <c:numRef>
              <c:f>Sheet1!$F$5:$F$9</c:f>
              <c:numCache>
                <c:formatCode>General</c:formatCode>
                <c:ptCount val="5"/>
                <c:pt idx="0">
                  <c:v>0.57999999999999996</c:v>
                </c:pt>
                <c:pt idx="1">
                  <c:v>0.38</c:v>
                </c:pt>
                <c:pt idx="2">
                  <c:v>0.25</c:v>
                </c:pt>
                <c:pt idx="3">
                  <c:v>0.24</c:v>
                </c:pt>
                <c:pt idx="4">
                  <c:v>0.19</c:v>
                </c:pt>
              </c:numCache>
            </c:numRef>
          </c:val>
          <c:extLst xmlns:c16r2="http://schemas.microsoft.com/office/drawing/2015/06/chart">
            <c:ext xmlns:c16="http://schemas.microsoft.com/office/drawing/2014/chart" uri="{C3380CC4-5D6E-409C-BE32-E72D297353CC}">
              <c16:uniqueId val="{00000003-45A7-46A1-A966-8F08403CC4A2}"/>
            </c:ext>
          </c:extLst>
        </c:ser>
        <c:ser>
          <c:idx val="4"/>
          <c:order val="4"/>
          <c:tx>
            <c:strRef>
              <c:f>Sheet1!$G$4</c:f>
              <c:strCache>
                <c:ptCount val="1"/>
                <c:pt idx="0">
                  <c:v>Legal</c:v>
                </c:pt>
              </c:strCache>
            </c:strRef>
          </c:tx>
          <c:invertIfNegative val="0"/>
          <c:cat>
            <c:strRef>
              <c:f>Sheet1!$B$5:$B$9</c:f>
              <c:strCache>
                <c:ptCount val="5"/>
                <c:pt idx="0">
                  <c:v>&lt;$100M</c:v>
                </c:pt>
                <c:pt idx="1">
                  <c:v>$100-$250M</c:v>
                </c:pt>
                <c:pt idx="2">
                  <c:v>$250-$500M</c:v>
                </c:pt>
                <c:pt idx="3">
                  <c:v>$500M-$1B</c:v>
                </c:pt>
                <c:pt idx="4">
                  <c:v>$1B-$10B</c:v>
                </c:pt>
              </c:strCache>
            </c:strRef>
          </c:cat>
          <c:val>
            <c:numRef>
              <c:f>Sheet1!$G$5:$G$9</c:f>
              <c:numCache>
                <c:formatCode>General</c:formatCode>
                <c:ptCount val="5"/>
                <c:pt idx="0">
                  <c:v>0.21</c:v>
                </c:pt>
                <c:pt idx="1">
                  <c:v>0.12</c:v>
                </c:pt>
                <c:pt idx="2">
                  <c:v>0.21</c:v>
                </c:pt>
                <c:pt idx="3">
                  <c:v>0.24</c:v>
                </c:pt>
                <c:pt idx="4">
                  <c:v>0.2</c:v>
                </c:pt>
              </c:numCache>
            </c:numRef>
          </c:val>
          <c:extLst xmlns:c16r2="http://schemas.microsoft.com/office/drawing/2015/06/chart">
            <c:ext xmlns:c16="http://schemas.microsoft.com/office/drawing/2014/chart" uri="{C3380CC4-5D6E-409C-BE32-E72D297353CC}">
              <c16:uniqueId val="{00000004-45A7-46A1-A966-8F08403CC4A2}"/>
            </c:ext>
          </c:extLst>
        </c:ser>
        <c:dLbls>
          <c:showLegendKey val="0"/>
          <c:showVal val="0"/>
          <c:showCatName val="0"/>
          <c:showSerName val="0"/>
          <c:showPercent val="0"/>
          <c:showBubbleSize val="0"/>
        </c:dLbls>
        <c:gapWidth val="150"/>
        <c:overlap val="100"/>
        <c:axId val="82454784"/>
        <c:axId val="82460672"/>
      </c:barChart>
      <c:catAx>
        <c:axId val="82454784"/>
        <c:scaling>
          <c:orientation val="minMax"/>
        </c:scaling>
        <c:delete val="0"/>
        <c:axPos val="b"/>
        <c:numFmt formatCode="General" sourceLinked="0"/>
        <c:majorTickMark val="out"/>
        <c:minorTickMark val="none"/>
        <c:tickLblPos val="nextTo"/>
        <c:crossAx val="82460672"/>
        <c:crosses val="autoZero"/>
        <c:auto val="1"/>
        <c:lblAlgn val="ctr"/>
        <c:lblOffset val="100"/>
        <c:noMultiLvlLbl val="0"/>
      </c:catAx>
      <c:valAx>
        <c:axId val="82460672"/>
        <c:scaling>
          <c:orientation val="minMax"/>
        </c:scaling>
        <c:delete val="0"/>
        <c:axPos val="l"/>
        <c:majorGridlines/>
        <c:title>
          <c:tx>
            <c:rich>
              <a:bodyPr rot="-5400000" vert="horz"/>
              <a:lstStyle/>
              <a:p>
                <a:pPr>
                  <a:defRPr/>
                </a:pPr>
                <a:r>
                  <a:rPr lang="en-US" dirty="0"/>
                  <a:t>Percent</a:t>
                </a:r>
              </a:p>
            </c:rich>
          </c:tx>
          <c:layout/>
          <c:overlay val="0"/>
        </c:title>
        <c:numFmt formatCode="General" sourceLinked="1"/>
        <c:majorTickMark val="out"/>
        <c:minorTickMark val="none"/>
        <c:tickLblPos val="nextTo"/>
        <c:crossAx val="82454784"/>
        <c:crosses val="autoZero"/>
        <c:crossBetween val="between"/>
      </c:valAx>
    </c:plotArea>
    <c:legend>
      <c:legendPos val="r"/>
      <c:layout/>
      <c:overlay val="0"/>
    </c:legend>
    <c:plotVisOnly val="1"/>
    <c:dispBlanksAs val="gap"/>
    <c:showDLblsOverMax val="0"/>
  </c:chart>
  <c:txPr>
    <a:bodyPr/>
    <a:lstStyle/>
    <a:p>
      <a:pPr>
        <a:defRPr sz="1600" baseline="0"/>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'Figure 28'!$B$1</c:f>
              <c:strCache>
                <c:ptCount val="1"/>
                <c:pt idx="0">
                  <c:v>pct1</c:v>
                </c:pt>
              </c:strCache>
            </c:strRef>
          </c:tx>
          <c:invertIfNegative val="0"/>
          <c:dLbls>
            <c:numFmt formatCode="#,##0.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'Figure 28'!$A$2:$A$9</c:f>
              <c:strCache>
                <c:ptCount val="8"/>
                <c:pt idx="0">
                  <c:v>Difficulties selling loans on secondary market</c:v>
                </c:pt>
                <c:pt idx="1">
                  <c:v>Vendors not ready for the change</c:v>
                </c:pt>
                <c:pt idx="2">
                  <c:v>Cost of technology</c:v>
                </c:pt>
                <c:pt idx="3">
                  <c:v>Other</c:v>
                </c:pt>
                <c:pt idx="4">
                  <c:v>Increased staffing costs</c:v>
                </c:pt>
                <c:pt idx="5">
                  <c:v>Slower pace of business</c:v>
                </c:pt>
                <c:pt idx="6">
                  <c:v>Delayed closings</c:v>
                </c:pt>
                <c:pt idx="7">
                  <c:v>Increased regulatory liability</c:v>
                </c:pt>
              </c:strCache>
            </c:strRef>
          </c:cat>
          <c:val>
            <c:numRef>
              <c:f>'Figure 28'!$B$2:$B$9</c:f>
              <c:numCache>
                <c:formatCode>General</c:formatCode>
                <c:ptCount val="8"/>
                <c:pt idx="0">
                  <c:v>0.38</c:v>
                </c:pt>
                <c:pt idx="1">
                  <c:v>3.82</c:v>
                </c:pt>
                <c:pt idx="2">
                  <c:v>5.15</c:v>
                </c:pt>
                <c:pt idx="3">
                  <c:v>8.7799999999999994</c:v>
                </c:pt>
                <c:pt idx="4">
                  <c:v>15.27</c:v>
                </c:pt>
                <c:pt idx="5">
                  <c:v>20.99</c:v>
                </c:pt>
                <c:pt idx="6">
                  <c:v>22.33</c:v>
                </c:pt>
                <c:pt idx="7">
                  <c:v>23.28</c:v>
                </c:pt>
              </c:numCache>
            </c:numRef>
          </c:val>
          <c:extLst xmlns:c16r2="http://schemas.microsoft.com/office/drawing/2015/06/chart">
            <c:ext xmlns:c16="http://schemas.microsoft.com/office/drawing/2014/chart" uri="{C3380CC4-5D6E-409C-BE32-E72D297353CC}">
              <c16:uniqueId val="{00000000-0799-404C-911B-DF9AD84B4E23}"/>
            </c:ext>
          </c:extLst>
        </c:ser>
        <c:dLbls>
          <c:showLegendKey val="0"/>
          <c:showVal val="0"/>
          <c:showCatName val="0"/>
          <c:showSerName val="0"/>
          <c:showPercent val="0"/>
          <c:showBubbleSize val="0"/>
        </c:dLbls>
        <c:gapWidth val="150"/>
        <c:axId val="82494976"/>
        <c:axId val="82496512"/>
      </c:barChart>
      <c:catAx>
        <c:axId val="82494976"/>
        <c:scaling>
          <c:orientation val="minMax"/>
        </c:scaling>
        <c:delete val="0"/>
        <c:axPos val="l"/>
        <c:numFmt formatCode="General" sourceLinked="1"/>
        <c:majorTickMark val="out"/>
        <c:minorTickMark val="none"/>
        <c:tickLblPos val="nextTo"/>
        <c:crossAx val="82496512"/>
        <c:crosses val="autoZero"/>
        <c:auto val="1"/>
        <c:lblAlgn val="ctr"/>
        <c:lblOffset val="100"/>
        <c:noMultiLvlLbl val="0"/>
      </c:catAx>
      <c:valAx>
        <c:axId val="82496512"/>
        <c:scaling>
          <c:orientation val="minMax"/>
        </c:scaling>
        <c:delete val="0"/>
        <c:axPos val="b"/>
        <c:majorGridlines>
          <c:spPr>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majorGridlines>
        <c:numFmt formatCode="General" sourceLinked="1"/>
        <c:majorTickMark val="out"/>
        <c:minorTickMark val="none"/>
        <c:tickLblPos val="nextTo"/>
        <c:crossAx val="82494976"/>
        <c:crosses val="autoZero"/>
        <c:crossBetween val="between"/>
      </c:valAx>
    </c:plotArea>
    <c:plotVisOnly val="1"/>
    <c:dispBlanksAs val="gap"/>
    <c:showDLblsOverMax val="0"/>
  </c:chart>
  <c:txPr>
    <a:bodyPr/>
    <a:lstStyle/>
    <a:p>
      <a:pPr>
        <a:defRPr sz="1800" baseline="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1634FA59-AB75-4725-B91D-2A1896BCC978}" type="datetimeFigureOut">
              <a:rPr lang="en-US"/>
              <a:pPr>
                <a:defRPr/>
              </a:pPr>
              <a:t>10/25/2017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3C23C5C3-0AE2-413F-B2BC-2075A9502CDA}" type="slidenum">
              <a:rPr lang="en-US" altLang="en-US"/>
              <a:pPr/>
              <a:t>‹#›</a:t>
            </a:fld>
            <a:endParaRPr lang="en-US" altLang="en-US"/>
          </a:p>
        </p:txBody>
      </p:sp>
    </p:spTree>
    <p:extLst>
      <p:ext uri="{BB962C8B-B14F-4D97-AF65-F5344CB8AC3E}">
        <p14:creationId xmlns:p14="http://schemas.microsoft.com/office/powerpoint/2010/main" val="38679146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6A4CBC-E913-4B66-9A5E-F36DB433FC88}" type="datetimeFigureOut">
              <a:rPr lang="en-US" smtClean="0"/>
              <a:t>10/25/2017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A0D7E6-35F3-4FE9-9BAF-A5E6F3F0301F}" type="slidenum">
              <a:rPr lang="en-US" smtClean="0"/>
              <a:t>‹#›</a:t>
            </a:fld>
            <a:endParaRPr lang="en-US"/>
          </a:p>
        </p:txBody>
      </p:sp>
    </p:spTree>
    <p:extLst>
      <p:ext uri="{BB962C8B-B14F-4D97-AF65-F5344CB8AC3E}">
        <p14:creationId xmlns:p14="http://schemas.microsoft.com/office/powerpoint/2010/main" val="2953821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Anyway</a:t>
            </a:r>
            <a:r>
              <a:rPr lang="en-US" baseline="0" dirty="0"/>
              <a:t> you look at it, banks that the states supervise play an outsized role in small business lending:</a:t>
            </a:r>
          </a:p>
          <a:p>
            <a:r>
              <a:rPr lang="en-US" baseline="0" dirty="0"/>
              <a:t>--26% of the total loans at banks with &lt;1B are SBL loans</a:t>
            </a:r>
          </a:p>
          <a:p>
            <a:r>
              <a:rPr lang="en-US" baseline="0" dirty="0"/>
              <a:t>--55% of the total small business loans come from state chartered banks.</a:t>
            </a:r>
          </a:p>
          <a:p>
            <a:r>
              <a:rPr lang="en-US" baseline="0" dirty="0"/>
              <a:t>--44% of total small business loans come from banks that satisfy the FDIC CB definition</a:t>
            </a:r>
            <a:endParaRPr lang="en-US" dirty="0"/>
          </a:p>
        </p:txBody>
      </p:sp>
      <p:sp>
        <p:nvSpPr>
          <p:cNvPr id="4" name="Slide Number Placeholder 3"/>
          <p:cNvSpPr>
            <a:spLocks noGrp="1"/>
          </p:cNvSpPr>
          <p:nvPr>
            <p:ph type="sldNum" sz="quarter" idx="10"/>
          </p:nvPr>
        </p:nvSpPr>
        <p:spPr/>
        <p:txBody>
          <a:bodyPr/>
          <a:lstStyle/>
          <a:p>
            <a:fld id="{D3DFC1CE-8038-4E86-9E46-1E700E29C2FC}" type="slidenum">
              <a:rPr lang="en-US" smtClean="0"/>
              <a:t>3</a:t>
            </a:fld>
            <a:endParaRPr lang="en-US"/>
          </a:p>
        </p:txBody>
      </p:sp>
    </p:spTree>
    <p:extLst>
      <p:ext uri="{BB962C8B-B14F-4D97-AF65-F5344CB8AC3E}">
        <p14:creationId xmlns:p14="http://schemas.microsoft.com/office/powerpoint/2010/main" val="547534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p:cNvSpPr>
            <a:spLocks noGrp="1"/>
          </p:cNvSpPr>
          <p:nvPr>
            <p:ph type="sldNum" sz="quarter" idx="10"/>
          </p:nvPr>
        </p:nvSpPr>
        <p:spPr/>
        <p:txBody>
          <a:bodyPr/>
          <a:lstStyle>
            <a:lvl1pPr>
              <a:defRPr/>
            </a:lvl1pPr>
          </a:lstStyle>
          <a:p>
            <a:fld id="{BB7687D0-ECD2-4615-8F96-CF8AEFE31B8E}" type="slidenum">
              <a:rPr lang="en-US" altLang="en-US"/>
              <a:pPr/>
              <a:t>‹#›</a:t>
            </a:fld>
            <a:endParaRPr lang="en-US" altLang="en-US"/>
          </a:p>
        </p:txBody>
      </p:sp>
    </p:spTree>
    <p:extLst>
      <p:ext uri="{BB962C8B-B14F-4D97-AF65-F5344CB8AC3E}">
        <p14:creationId xmlns:p14="http://schemas.microsoft.com/office/powerpoint/2010/main" val="2426042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82768"/>
            <a:ext cx="8229600" cy="1143000"/>
          </a:xfrm>
        </p:spPr>
        <p:txBody>
          <a:bodyPr/>
          <a:lstStyle/>
          <a:p>
            <a:r>
              <a:rPr lang="en-US"/>
              <a:t>Click to edit Master title style</a:t>
            </a:r>
          </a:p>
        </p:txBody>
      </p:sp>
      <p:sp>
        <p:nvSpPr>
          <p:cNvPr id="3" name="Content Placeholder 2"/>
          <p:cNvSpPr>
            <a:spLocks noGrp="1"/>
          </p:cNvSpPr>
          <p:nvPr>
            <p:ph idx="1"/>
          </p:nvPr>
        </p:nvSpPr>
        <p:spPr>
          <a:xfrm>
            <a:off x="457200" y="2228193"/>
            <a:ext cx="8229600" cy="37101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fld id="{9A073D72-9672-4CA9-8C5C-E2F57CC36FA4}" type="slidenum">
              <a:rPr lang="en-US" altLang="en-US"/>
              <a:pPr/>
              <a:t>‹#›</a:t>
            </a:fld>
            <a:endParaRPr lang="en-US" altLang="en-US"/>
          </a:p>
        </p:txBody>
      </p:sp>
    </p:spTree>
    <p:extLst>
      <p:ext uri="{BB962C8B-B14F-4D97-AF65-F5344CB8AC3E}">
        <p14:creationId xmlns:p14="http://schemas.microsoft.com/office/powerpoint/2010/main" val="26132947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6256338"/>
            <a:ext cx="9144000" cy="6016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5D5B3D37-4CDA-4B99-8FA2-EC8C4F8A5306}" type="datetimeFigureOut">
              <a:rPr lang="en-US"/>
              <a:pPr>
                <a:defRPr/>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B96"/>
                </a:solidFill>
              </a:defRPr>
            </a:lvl1pPr>
          </a:lstStyle>
          <a:p>
            <a:fld id="{E25DB529-D702-48A1-B612-D5BF3770BFA9}" type="slidenum">
              <a:rPr lang="en-US" altLang="en-US"/>
              <a:pPr/>
              <a:t>‹#›</a:t>
            </a:fld>
            <a:endParaRPr lang="en-US" altLang="en-US"/>
          </a:p>
        </p:txBody>
      </p:sp>
      <p:pic>
        <p:nvPicPr>
          <p:cNvPr id="1032" name="Picture 2" descr="C:\Users\H1JWF01\AppData\Local\Microsoft\Windows\Temporary Internet Files\Content.Outlook\VKKA8BU1\CBRC_PPTtemplate-01.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3" r:id="rId1"/>
    <p:sldLayoutId id="2147483654" r:id="rId2"/>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869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a:spLocks noGrp="1"/>
          </p:cNvSpPr>
          <p:nvPr>
            <p:ph type="ctrTitle"/>
          </p:nvPr>
        </p:nvSpPr>
        <p:spPr>
          <a:xfrm>
            <a:off x="685800" y="999066"/>
            <a:ext cx="7772400" cy="2237317"/>
          </a:xfrm>
        </p:spPr>
        <p:txBody>
          <a:bodyPr rtlCol="0">
            <a:noAutofit/>
          </a:bodyPr>
          <a:lstStyle/>
          <a:p>
            <a:pPr fontAlgn="auto">
              <a:spcAft>
                <a:spcPts val="0"/>
              </a:spcAft>
              <a:defRPr/>
            </a:pPr>
            <a:r>
              <a:rPr lang="en-US" sz="4800" dirty="0" smtClean="0">
                <a:latin typeface="+mn-lt"/>
              </a:rPr>
              <a:t>2017 National </a:t>
            </a:r>
            <a:r>
              <a:rPr lang="en-US" sz="4800" dirty="0">
                <a:latin typeface="+mn-lt"/>
              </a:rPr>
              <a:t>Survey </a:t>
            </a:r>
            <a:r>
              <a:rPr lang="en-US" sz="4800" dirty="0" smtClean="0">
                <a:latin typeface="+mn-lt"/>
              </a:rPr>
              <a:t>of Community Banks: Presentation of </a:t>
            </a:r>
            <a:r>
              <a:rPr lang="en-US" sz="4800" dirty="0">
                <a:latin typeface="+mn-lt"/>
              </a:rPr>
              <a:t>Results</a:t>
            </a:r>
          </a:p>
        </p:txBody>
      </p:sp>
      <p:sp>
        <p:nvSpPr>
          <p:cNvPr id="6" name="Subtitle 5"/>
          <p:cNvSpPr>
            <a:spLocks noGrp="1"/>
          </p:cNvSpPr>
          <p:nvPr>
            <p:ph type="subTitle" idx="1"/>
          </p:nvPr>
        </p:nvSpPr>
        <p:spPr>
          <a:xfrm>
            <a:off x="770467" y="3556001"/>
            <a:ext cx="7509933" cy="2565400"/>
          </a:xfrm>
        </p:spPr>
        <p:txBody>
          <a:bodyPr rtlCol="0">
            <a:normAutofit fontScale="92500" lnSpcReduction="20000"/>
          </a:bodyPr>
          <a:lstStyle/>
          <a:p>
            <a:pPr fontAlgn="auto">
              <a:spcAft>
                <a:spcPts val="0"/>
              </a:spcAft>
              <a:buFont typeface="Arial"/>
              <a:buNone/>
              <a:defRPr/>
            </a:pPr>
            <a:r>
              <a:rPr lang="en-US" dirty="0"/>
              <a:t>Michael Stevens and Andrew </a:t>
            </a:r>
            <a:r>
              <a:rPr lang="en-US" dirty="0" smtClean="0"/>
              <a:t>Meyer</a:t>
            </a:r>
          </a:p>
          <a:p>
            <a:pPr fontAlgn="auto">
              <a:spcAft>
                <a:spcPts val="0"/>
              </a:spcAft>
              <a:buFont typeface="Arial"/>
              <a:buNone/>
              <a:defRPr/>
            </a:pPr>
            <a:endParaRPr lang="en-US" dirty="0"/>
          </a:p>
          <a:p>
            <a:pPr fontAlgn="auto">
              <a:spcAft>
                <a:spcPts val="0"/>
              </a:spcAft>
              <a:buFont typeface="Arial"/>
              <a:buNone/>
              <a:defRPr/>
            </a:pPr>
            <a:r>
              <a:rPr lang="en-US" dirty="0" smtClean="0"/>
              <a:t>October 5, 2017</a:t>
            </a:r>
            <a:endParaRPr lang="en-US" dirty="0"/>
          </a:p>
          <a:p>
            <a:pPr fontAlgn="auto">
              <a:spcAft>
                <a:spcPts val="0"/>
              </a:spcAft>
              <a:buFont typeface="Arial"/>
              <a:buNone/>
              <a:defRPr/>
            </a:pPr>
            <a:endParaRPr lang="en-US" dirty="0"/>
          </a:p>
          <a:p>
            <a:pPr algn="l" fontAlgn="auto">
              <a:spcAft>
                <a:spcPts val="0"/>
              </a:spcAft>
              <a:buFont typeface="Arial"/>
              <a:buNone/>
              <a:defRPr/>
            </a:pPr>
            <a:r>
              <a:rPr lang="en-US" sz="1800" dirty="0" smtClean="0"/>
              <a:t>Conference of State Banks Supervisors and Federal Reserve Bank of St. Louis.  The </a:t>
            </a:r>
            <a:r>
              <a:rPr lang="en-US" sz="1800" dirty="0"/>
              <a:t>views expressed do not necessarily represent those of the Federal Reserve Bank of St. Louis or the Federal Reserve System.</a:t>
            </a:r>
          </a:p>
        </p:txBody>
      </p:sp>
    </p:spTree>
    <p:extLst>
      <p:ext uri="{BB962C8B-B14F-4D97-AF65-F5344CB8AC3E}">
        <p14:creationId xmlns:p14="http://schemas.microsoft.com/office/powerpoint/2010/main" val="714838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bankers say about </a:t>
            </a:r>
            <a:br>
              <a:rPr lang="en-US" dirty="0"/>
            </a:br>
            <a:r>
              <a:rPr lang="en-US" dirty="0"/>
              <a:t>small business lending - Positive</a:t>
            </a:r>
          </a:p>
        </p:txBody>
      </p:sp>
      <p:sp>
        <p:nvSpPr>
          <p:cNvPr id="3" name="Content Placeholder 2"/>
          <p:cNvSpPr>
            <a:spLocks noGrp="1"/>
          </p:cNvSpPr>
          <p:nvPr>
            <p:ph idx="1"/>
          </p:nvPr>
        </p:nvSpPr>
        <p:spPr/>
        <p:txBody>
          <a:bodyPr/>
          <a:lstStyle/>
          <a:p>
            <a:r>
              <a:rPr lang="en-US" dirty="0"/>
              <a:t>Regional banks are primary competitors, but products are more rigid</a:t>
            </a:r>
          </a:p>
          <a:p>
            <a:r>
              <a:rPr lang="en-US" dirty="0"/>
              <a:t>Community banks accommodate customers who don’t “fit in a box”</a:t>
            </a:r>
          </a:p>
        </p:txBody>
      </p:sp>
    </p:spTree>
    <p:extLst>
      <p:ext uri="{BB962C8B-B14F-4D97-AF65-F5344CB8AC3E}">
        <p14:creationId xmlns:p14="http://schemas.microsoft.com/office/powerpoint/2010/main" val="2505177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bankers say about </a:t>
            </a:r>
            <a:br>
              <a:rPr lang="en-US" dirty="0"/>
            </a:br>
            <a:r>
              <a:rPr lang="en-US" dirty="0"/>
              <a:t>small business lending - Negative</a:t>
            </a:r>
          </a:p>
        </p:txBody>
      </p:sp>
      <p:sp>
        <p:nvSpPr>
          <p:cNvPr id="3" name="Content Placeholder 2"/>
          <p:cNvSpPr>
            <a:spLocks noGrp="1"/>
          </p:cNvSpPr>
          <p:nvPr>
            <p:ph idx="1"/>
          </p:nvPr>
        </p:nvSpPr>
        <p:spPr/>
        <p:txBody>
          <a:bodyPr/>
          <a:lstStyle/>
          <a:p>
            <a:r>
              <a:rPr lang="en-US" dirty="0"/>
              <a:t>SBA takes too long and is too cumbersome</a:t>
            </a:r>
          </a:p>
          <a:p>
            <a:r>
              <a:rPr lang="en-US" dirty="0"/>
              <a:t>Larger banks able to take risk without SBA</a:t>
            </a:r>
          </a:p>
          <a:p>
            <a:r>
              <a:rPr lang="en-US" dirty="0"/>
              <a:t>Too many dollars chasing too few deals</a:t>
            </a:r>
          </a:p>
          <a:p>
            <a:r>
              <a:rPr lang="en-US" dirty="0"/>
              <a:t>Competition is leading to concessions, increasing risk</a:t>
            </a:r>
          </a:p>
          <a:p>
            <a:r>
              <a:rPr lang="en-US" dirty="0"/>
              <a:t>CFPB’s data collection potential rule             (DFA 1071)</a:t>
            </a:r>
          </a:p>
          <a:p>
            <a:endParaRPr lang="en-US" dirty="0"/>
          </a:p>
        </p:txBody>
      </p:sp>
    </p:spTree>
    <p:extLst>
      <p:ext uri="{BB962C8B-B14F-4D97-AF65-F5344CB8AC3E}">
        <p14:creationId xmlns:p14="http://schemas.microsoft.com/office/powerpoint/2010/main" val="4180862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Competitive Pressure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9180219"/>
              </p:ext>
            </p:extLst>
          </p:nvPr>
        </p:nvGraphicFramePr>
        <p:xfrm>
          <a:off x="457200" y="2228850"/>
          <a:ext cx="8229600" cy="1854200"/>
        </p:xfrm>
        <a:graphic>
          <a:graphicData uri="http://schemas.openxmlformats.org/drawingml/2006/table">
            <a:tbl>
              <a:tblPr firstRow="1" bandRow="1">
                <a:tableStyleId>{5C22544A-7EE6-4342-B048-85BDC9FD1C3A}</a:tableStyleId>
              </a:tblPr>
              <a:tblGrid>
                <a:gridCol w="4114800">
                  <a:extLst>
                    <a:ext uri="{9D8B030D-6E8A-4147-A177-3AD203B41FA5}">
                      <a16:colId xmlns="" xmlns:a16="http://schemas.microsoft.com/office/drawing/2014/main" val="497111045"/>
                    </a:ext>
                  </a:extLst>
                </a:gridCol>
                <a:gridCol w="4114800">
                  <a:extLst>
                    <a:ext uri="{9D8B030D-6E8A-4147-A177-3AD203B41FA5}">
                      <a16:colId xmlns="" xmlns:a16="http://schemas.microsoft.com/office/drawing/2014/main" val="290559886"/>
                    </a:ext>
                  </a:extLst>
                </a:gridCol>
              </a:tblGrid>
              <a:tr h="370840">
                <a:tc>
                  <a:txBody>
                    <a:bodyPr/>
                    <a:lstStyle/>
                    <a:p>
                      <a:r>
                        <a:rPr lang="en-US" dirty="0"/>
                        <a:t>Concession</a:t>
                      </a:r>
                    </a:p>
                  </a:txBody>
                  <a:tcPr/>
                </a:tc>
                <a:tc>
                  <a:txBody>
                    <a:bodyPr/>
                    <a:lstStyle/>
                    <a:p>
                      <a:pPr algn="ctr"/>
                      <a:r>
                        <a:rPr lang="en-US" dirty="0"/>
                        <a:t>% Always or Usually</a:t>
                      </a:r>
                    </a:p>
                  </a:txBody>
                  <a:tcPr/>
                </a:tc>
                <a:extLst>
                  <a:ext uri="{0D108BD9-81ED-4DB2-BD59-A6C34878D82A}">
                    <a16:rowId xmlns="" xmlns:a16="http://schemas.microsoft.com/office/drawing/2014/main" val="698490265"/>
                  </a:ext>
                </a:extLst>
              </a:tr>
              <a:tr h="370840">
                <a:tc>
                  <a:txBody>
                    <a:bodyPr/>
                    <a:lstStyle/>
                    <a:p>
                      <a:r>
                        <a:rPr lang="en-US" dirty="0"/>
                        <a:t>Interest Rates</a:t>
                      </a:r>
                    </a:p>
                  </a:txBody>
                  <a:tcPr/>
                </a:tc>
                <a:tc>
                  <a:txBody>
                    <a:bodyPr/>
                    <a:lstStyle/>
                    <a:p>
                      <a:pPr algn="ctr"/>
                      <a:r>
                        <a:rPr lang="en-US" dirty="0"/>
                        <a:t>20</a:t>
                      </a:r>
                    </a:p>
                  </a:txBody>
                  <a:tcPr/>
                </a:tc>
                <a:extLst>
                  <a:ext uri="{0D108BD9-81ED-4DB2-BD59-A6C34878D82A}">
                    <a16:rowId xmlns="" xmlns:a16="http://schemas.microsoft.com/office/drawing/2014/main" val="613129595"/>
                  </a:ext>
                </a:extLst>
              </a:tr>
              <a:tr h="370840">
                <a:tc>
                  <a:txBody>
                    <a:bodyPr/>
                    <a:lstStyle/>
                    <a:p>
                      <a:r>
                        <a:rPr lang="en-US" dirty="0"/>
                        <a:t>Fees</a:t>
                      </a:r>
                    </a:p>
                  </a:txBody>
                  <a:tcPr/>
                </a:tc>
                <a:tc>
                  <a:txBody>
                    <a:bodyPr/>
                    <a:lstStyle/>
                    <a:p>
                      <a:pPr algn="ctr"/>
                      <a:r>
                        <a:rPr lang="en-US" dirty="0"/>
                        <a:t>16</a:t>
                      </a:r>
                    </a:p>
                  </a:txBody>
                  <a:tcPr/>
                </a:tc>
                <a:extLst>
                  <a:ext uri="{0D108BD9-81ED-4DB2-BD59-A6C34878D82A}">
                    <a16:rowId xmlns="" xmlns:a16="http://schemas.microsoft.com/office/drawing/2014/main" val="2738697087"/>
                  </a:ext>
                </a:extLst>
              </a:tr>
              <a:tr h="370840">
                <a:tc>
                  <a:txBody>
                    <a:bodyPr/>
                    <a:lstStyle/>
                    <a:p>
                      <a:r>
                        <a:rPr lang="en-US" dirty="0"/>
                        <a:t>Extending Maturities</a:t>
                      </a:r>
                    </a:p>
                  </a:txBody>
                  <a:tcPr/>
                </a:tc>
                <a:tc>
                  <a:txBody>
                    <a:bodyPr/>
                    <a:lstStyle/>
                    <a:p>
                      <a:pPr algn="ctr"/>
                      <a:r>
                        <a:rPr lang="en-US" dirty="0"/>
                        <a:t>6</a:t>
                      </a:r>
                    </a:p>
                  </a:txBody>
                  <a:tcPr/>
                </a:tc>
                <a:extLst>
                  <a:ext uri="{0D108BD9-81ED-4DB2-BD59-A6C34878D82A}">
                    <a16:rowId xmlns="" xmlns:a16="http://schemas.microsoft.com/office/drawing/2014/main" val="731907929"/>
                  </a:ext>
                </a:extLst>
              </a:tr>
              <a:tr h="370840">
                <a:tc>
                  <a:txBody>
                    <a:bodyPr/>
                    <a:lstStyle/>
                    <a:p>
                      <a:r>
                        <a:rPr lang="en-US" dirty="0"/>
                        <a:t>Collateral</a:t>
                      </a:r>
                    </a:p>
                  </a:txBody>
                  <a:tcPr/>
                </a:tc>
                <a:tc>
                  <a:txBody>
                    <a:bodyPr/>
                    <a:lstStyle/>
                    <a:p>
                      <a:pPr algn="ctr"/>
                      <a:r>
                        <a:rPr lang="en-US" dirty="0"/>
                        <a:t>3</a:t>
                      </a:r>
                    </a:p>
                  </a:txBody>
                  <a:tcPr/>
                </a:tc>
                <a:extLst>
                  <a:ext uri="{0D108BD9-81ED-4DB2-BD59-A6C34878D82A}">
                    <a16:rowId xmlns="" xmlns:a16="http://schemas.microsoft.com/office/drawing/2014/main" val="223132765"/>
                  </a:ext>
                </a:extLst>
              </a:tr>
            </a:tbl>
          </a:graphicData>
        </a:graphic>
      </p:graphicFrame>
    </p:spTree>
    <p:extLst>
      <p:ext uri="{BB962C8B-B14F-4D97-AF65-F5344CB8AC3E}">
        <p14:creationId xmlns:p14="http://schemas.microsoft.com/office/powerpoint/2010/main" val="2476118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 31: Greatest Source of Current Competition: Small Business Loans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617456"/>
              </p:ext>
            </p:extLst>
          </p:nvPr>
        </p:nvGraphicFramePr>
        <p:xfrm>
          <a:off x="457200" y="2228850"/>
          <a:ext cx="8229600" cy="3709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1017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 32: Greatest Source of Future Competition: Small Business Loans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1855077"/>
              </p:ext>
            </p:extLst>
          </p:nvPr>
        </p:nvGraphicFramePr>
        <p:xfrm>
          <a:off x="457200" y="2228850"/>
          <a:ext cx="8229600" cy="3709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5313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Mergers &amp; Acquisitions</a:t>
            </a:r>
          </a:p>
        </p:txBody>
      </p:sp>
      <p:sp>
        <p:nvSpPr>
          <p:cNvPr id="3" name="Subtitle 2"/>
          <p:cNvSpPr>
            <a:spLocks noGrp="1"/>
          </p:cNvSpPr>
          <p:nvPr>
            <p:ph type="subTitle" idx="1"/>
          </p:nvPr>
        </p:nvSpPr>
        <p:spPr/>
        <p:txBody>
          <a:bodyPr/>
          <a:lstStyle/>
          <a:p>
            <a:r>
              <a:rPr lang="en-US" dirty="0"/>
              <a:t>Activity and Drivers</a:t>
            </a:r>
          </a:p>
        </p:txBody>
      </p:sp>
    </p:spTree>
    <p:extLst>
      <p:ext uri="{BB962C8B-B14F-4D97-AF65-F5344CB8AC3E}">
        <p14:creationId xmlns:p14="http://schemas.microsoft.com/office/powerpoint/2010/main" val="1795926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M&amp;A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0698093"/>
              </p:ext>
            </p:extLst>
          </p:nvPr>
        </p:nvGraphicFramePr>
        <p:xfrm>
          <a:off x="457200" y="2228850"/>
          <a:ext cx="8229600" cy="111252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526986957"/>
                    </a:ext>
                  </a:extLst>
                </a:gridCol>
                <a:gridCol w="2057400">
                  <a:extLst>
                    <a:ext uri="{9D8B030D-6E8A-4147-A177-3AD203B41FA5}">
                      <a16:colId xmlns="" xmlns:a16="http://schemas.microsoft.com/office/drawing/2014/main" val="2067854209"/>
                    </a:ext>
                  </a:extLst>
                </a:gridCol>
                <a:gridCol w="2057400">
                  <a:extLst>
                    <a:ext uri="{9D8B030D-6E8A-4147-A177-3AD203B41FA5}">
                      <a16:colId xmlns="" xmlns:a16="http://schemas.microsoft.com/office/drawing/2014/main" val="3649233829"/>
                    </a:ext>
                  </a:extLst>
                </a:gridCol>
                <a:gridCol w="2057400">
                  <a:extLst>
                    <a:ext uri="{9D8B030D-6E8A-4147-A177-3AD203B41FA5}">
                      <a16:colId xmlns="" xmlns:a16="http://schemas.microsoft.com/office/drawing/2014/main" val="3567547523"/>
                    </a:ext>
                  </a:extLst>
                </a:gridCol>
              </a:tblGrid>
              <a:tr h="370840">
                <a:tc>
                  <a:txBody>
                    <a:bodyPr/>
                    <a:lstStyle/>
                    <a:p>
                      <a:endParaRPr lang="en-US" dirty="0"/>
                    </a:p>
                  </a:txBody>
                  <a:tcPr/>
                </a:tc>
                <a:tc>
                  <a:txBody>
                    <a:bodyPr/>
                    <a:lstStyle/>
                    <a:p>
                      <a:pPr algn="ctr"/>
                      <a:r>
                        <a:rPr lang="en-US" dirty="0"/>
                        <a:t>2017</a:t>
                      </a:r>
                    </a:p>
                  </a:txBody>
                  <a:tcPr/>
                </a:tc>
                <a:tc>
                  <a:txBody>
                    <a:bodyPr/>
                    <a:lstStyle/>
                    <a:p>
                      <a:pPr algn="ctr"/>
                      <a:r>
                        <a:rPr lang="en-US" dirty="0"/>
                        <a:t>2016</a:t>
                      </a:r>
                    </a:p>
                  </a:txBody>
                  <a:tcPr/>
                </a:tc>
                <a:tc>
                  <a:txBody>
                    <a:bodyPr/>
                    <a:lstStyle/>
                    <a:p>
                      <a:pPr algn="ctr"/>
                      <a:r>
                        <a:rPr lang="en-US" dirty="0"/>
                        <a:t>2015</a:t>
                      </a:r>
                    </a:p>
                  </a:txBody>
                  <a:tcPr/>
                </a:tc>
                <a:extLst>
                  <a:ext uri="{0D108BD9-81ED-4DB2-BD59-A6C34878D82A}">
                    <a16:rowId xmlns="" xmlns:a16="http://schemas.microsoft.com/office/drawing/2014/main" val="4030640863"/>
                  </a:ext>
                </a:extLst>
              </a:tr>
              <a:tr h="370840">
                <a:tc>
                  <a:txBody>
                    <a:bodyPr/>
                    <a:lstStyle/>
                    <a:p>
                      <a:r>
                        <a:rPr lang="en-US" dirty="0"/>
                        <a:t>Received an</a:t>
                      </a:r>
                      <a:r>
                        <a:rPr lang="en-US" baseline="0" dirty="0"/>
                        <a:t> offer</a:t>
                      </a:r>
                      <a:endParaRPr lang="en-US" dirty="0"/>
                    </a:p>
                  </a:txBody>
                  <a:tcPr/>
                </a:tc>
                <a:tc>
                  <a:txBody>
                    <a:bodyPr/>
                    <a:lstStyle/>
                    <a:p>
                      <a:pPr algn="ctr"/>
                      <a:r>
                        <a:rPr lang="en-US" dirty="0"/>
                        <a:t>11%</a:t>
                      </a:r>
                    </a:p>
                  </a:txBody>
                  <a:tcPr/>
                </a:tc>
                <a:tc>
                  <a:txBody>
                    <a:bodyPr/>
                    <a:lstStyle/>
                    <a:p>
                      <a:pPr algn="ctr"/>
                      <a:r>
                        <a:rPr lang="en-US" dirty="0"/>
                        <a:t>10%</a:t>
                      </a:r>
                    </a:p>
                  </a:txBody>
                  <a:tcPr/>
                </a:tc>
                <a:tc>
                  <a:txBody>
                    <a:bodyPr/>
                    <a:lstStyle/>
                    <a:p>
                      <a:pPr algn="ctr"/>
                      <a:r>
                        <a:rPr lang="en-US" dirty="0"/>
                        <a:t>11%</a:t>
                      </a:r>
                    </a:p>
                  </a:txBody>
                  <a:tcPr/>
                </a:tc>
                <a:extLst>
                  <a:ext uri="{0D108BD9-81ED-4DB2-BD59-A6C34878D82A}">
                    <a16:rowId xmlns="" xmlns:a16="http://schemas.microsoft.com/office/drawing/2014/main" val="2818813091"/>
                  </a:ext>
                </a:extLst>
              </a:tr>
              <a:tr h="370840">
                <a:tc>
                  <a:txBody>
                    <a:bodyPr/>
                    <a:lstStyle/>
                    <a:p>
                      <a:r>
                        <a:rPr lang="en-US" dirty="0"/>
                        <a:t>Made an offer</a:t>
                      </a:r>
                    </a:p>
                  </a:txBody>
                  <a:tcPr/>
                </a:tc>
                <a:tc>
                  <a:txBody>
                    <a:bodyPr/>
                    <a:lstStyle/>
                    <a:p>
                      <a:pPr algn="ctr"/>
                      <a:r>
                        <a:rPr lang="en-US" dirty="0"/>
                        <a:t>19%</a:t>
                      </a:r>
                    </a:p>
                  </a:txBody>
                  <a:tcPr/>
                </a:tc>
                <a:tc>
                  <a:txBody>
                    <a:bodyPr/>
                    <a:lstStyle/>
                    <a:p>
                      <a:pPr algn="ctr"/>
                      <a:r>
                        <a:rPr lang="en-US" dirty="0"/>
                        <a:t>20%</a:t>
                      </a:r>
                    </a:p>
                  </a:txBody>
                  <a:tcPr/>
                </a:tc>
                <a:tc>
                  <a:txBody>
                    <a:bodyPr/>
                    <a:lstStyle/>
                    <a:p>
                      <a:pPr algn="ctr"/>
                      <a:r>
                        <a:rPr lang="en-US" dirty="0"/>
                        <a:t>22%</a:t>
                      </a:r>
                    </a:p>
                  </a:txBody>
                  <a:tcPr/>
                </a:tc>
                <a:extLst>
                  <a:ext uri="{0D108BD9-81ED-4DB2-BD59-A6C34878D82A}">
                    <a16:rowId xmlns="" xmlns:a16="http://schemas.microsoft.com/office/drawing/2014/main" val="2806911007"/>
                  </a:ext>
                </a:extLst>
              </a:tr>
            </a:tbl>
          </a:graphicData>
        </a:graphic>
      </p:graphicFrame>
    </p:spTree>
    <p:extLst>
      <p:ext uri="{BB962C8B-B14F-4D97-AF65-F5344CB8AC3E}">
        <p14:creationId xmlns:p14="http://schemas.microsoft.com/office/powerpoint/2010/main" val="2966255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Drivers for Considering an Offer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1247763"/>
              </p:ext>
            </p:extLst>
          </p:nvPr>
        </p:nvGraphicFramePr>
        <p:xfrm>
          <a:off x="457200" y="2228850"/>
          <a:ext cx="8229600" cy="1483360"/>
        </p:xfrm>
        <a:graphic>
          <a:graphicData uri="http://schemas.openxmlformats.org/drawingml/2006/table">
            <a:tbl>
              <a:tblPr firstRow="1" bandRow="1">
                <a:tableStyleId>{5C22544A-7EE6-4342-B048-85BDC9FD1C3A}</a:tableStyleId>
              </a:tblPr>
              <a:tblGrid>
                <a:gridCol w="4114800">
                  <a:extLst>
                    <a:ext uri="{9D8B030D-6E8A-4147-A177-3AD203B41FA5}">
                      <a16:colId xmlns="" xmlns:a16="http://schemas.microsoft.com/office/drawing/2014/main" val="1175153573"/>
                    </a:ext>
                  </a:extLst>
                </a:gridCol>
                <a:gridCol w="4114800">
                  <a:extLst>
                    <a:ext uri="{9D8B030D-6E8A-4147-A177-3AD203B41FA5}">
                      <a16:colId xmlns="" xmlns:a16="http://schemas.microsoft.com/office/drawing/2014/main" val="2919883943"/>
                    </a:ext>
                  </a:extLst>
                </a:gridCol>
              </a:tblGrid>
              <a:tr h="370840">
                <a:tc>
                  <a:txBody>
                    <a:bodyPr/>
                    <a:lstStyle/>
                    <a:p>
                      <a:r>
                        <a:rPr lang="en-US" dirty="0"/>
                        <a:t>Reason</a:t>
                      </a:r>
                    </a:p>
                  </a:txBody>
                  <a:tcPr/>
                </a:tc>
                <a:tc>
                  <a:txBody>
                    <a:bodyPr/>
                    <a:lstStyle/>
                    <a:p>
                      <a:pPr algn="ctr"/>
                      <a:r>
                        <a:rPr lang="en-US" dirty="0"/>
                        <a:t>% Very Important or Important</a:t>
                      </a:r>
                    </a:p>
                  </a:txBody>
                  <a:tcPr/>
                </a:tc>
                <a:extLst>
                  <a:ext uri="{0D108BD9-81ED-4DB2-BD59-A6C34878D82A}">
                    <a16:rowId xmlns="" xmlns:a16="http://schemas.microsoft.com/office/drawing/2014/main" val="831158936"/>
                  </a:ext>
                </a:extLst>
              </a:tr>
              <a:tr h="370840">
                <a:tc>
                  <a:txBody>
                    <a:bodyPr/>
                    <a:lstStyle/>
                    <a:p>
                      <a:r>
                        <a:rPr lang="en-US" dirty="0"/>
                        <a:t>Inability to Achieve Economies of Scale</a:t>
                      </a:r>
                    </a:p>
                  </a:txBody>
                  <a:tcPr/>
                </a:tc>
                <a:tc>
                  <a:txBody>
                    <a:bodyPr/>
                    <a:lstStyle/>
                    <a:p>
                      <a:pPr algn="ctr"/>
                      <a:r>
                        <a:rPr lang="en-US" dirty="0"/>
                        <a:t>70</a:t>
                      </a:r>
                    </a:p>
                  </a:txBody>
                  <a:tcPr/>
                </a:tc>
                <a:extLst>
                  <a:ext uri="{0D108BD9-81ED-4DB2-BD59-A6C34878D82A}">
                    <a16:rowId xmlns="" xmlns:a16="http://schemas.microsoft.com/office/drawing/2014/main" val="119987033"/>
                  </a:ext>
                </a:extLst>
              </a:tr>
              <a:tr h="370840">
                <a:tc>
                  <a:txBody>
                    <a:bodyPr/>
                    <a:lstStyle/>
                    <a:p>
                      <a:r>
                        <a:rPr lang="en-US" dirty="0"/>
                        <a:t>Regulatory Costs</a:t>
                      </a:r>
                    </a:p>
                  </a:txBody>
                  <a:tcPr/>
                </a:tc>
                <a:tc>
                  <a:txBody>
                    <a:bodyPr/>
                    <a:lstStyle/>
                    <a:p>
                      <a:pPr algn="ctr"/>
                      <a:r>
                        <a:rPr lang="en-US" dirty="0"/>
                        <a:t>85</a:t>
                      </a:r>
                    </a:p>
                  </a:txBody>
                  <a:tcPr/>
                </a:tc>
                <a:extLst>
                  <a:ext uri="{0D108BD9-81ED-4DB2-BD59-A6C34878D82A}">
                    <a16:rowId xmlns="" xmlns:a16="http://schemas.microsoft.com/office/drawing/2014/main" val="2761645683"/>
                  </a:ext>
                </a:extLst>
              </a:tr>
              <a:tr h="370840">
                <a:tc>
                  <a:txBody>
                    <a:bodyPr/>
                    <a:lstStyle/>
                    <a:p>
                      <a:r>
                        <a:rPr lang="en-US" dirty="0"/>
                        <a:t>Succession Issues</a:t>
                      </a:r>
                    </a:p>
                  </a:txBody>
                  <a:tcPr/>
                </a:tc>
                <a:tc>
                  <a:txBody>
                    <a:bodyPr/>
                    <a:lstStyle/>
                    <a:p>
                      <a:pPr algn="ctr"/>
                      <a:r>
                        <a:rPr lang="en-US" dirty="0"/>
                        <a:t>33</a:t>
                      </a:r>
                    </a:p>
                  </a:txBody>
                  <a:tcPr/>
                </a:tc>
                <a:extLst>
                  <a:ext uri="{0D108BD9-81ED-4DB2-BD59-A6C34878D82A}">
                    <a16:rowId xmlns="" xmlns:a16="http://schemas.microsoft.com/office/drawing/2014/main" val="1135982006"/>
                  </a:ext>
                </a:extLst>
              </a:tr>
            </a:tbl>
          </a:graphicData>
        </a:graphic>
      </p:graphicFrame>
    </p:spTree>
    <p:extLst>
      <p:ext uri="{BB962C8B-B14F-4D97-AF65-F5344CB8AC3E}">
        <p14:creationId xmlns:p14="http://schemas.microsoft.com/office/powerpoint/2010/main" val="1873541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Drivers for Making an Offer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1348173"/>
              </p:ext>
            </p:extLst>
          </p:nvPr>
        </p:nvGraphicFramePr>
        <p:xfrm>
          <a:off x="457200" y="2228850"/>
          <a:ext cx="8229600" cy="1854200"/>
        </p:xfrm>
        <a:graphic>
          <a:graphicData uri="http://schemas.openxmlformats.org/drawingml/2006/table">
            <a:tbl>
              <a:tblPr firstRow="1" bandRow="1">
                <a:tableStyleId>{5C22544A-7EE6-4342-B048-85BDC9FD1C3A}</a:tableStyleId>
              </a:tblPr>
              <a:tblGrid>
                <a:gridCol w="4114800">
                  <a:extLst>
                    <a:ext uri="{9D8B030D-6E8A-4147-A177-3AD203B41FA5}">
                      <a16:colId xmlns="" xmlns:a16="http://schemas.microsoft.com/office/drawing/2014/main" val="2022949706"/>
                    </a:ext>
                  </a:extLst>
                </a:gridCol>
                <a:gridCol w="4114800">
                  <a:extLst>
                    <a:ext uri="{9D8B030D-6E8A-4147-A177-3AD203B41FA5}">
                      <a16:colId xmlns="" xmlns:a16="http://schemas.microsoft.com/office/drawing/2014/main" val="2295411131"/>
                    </a:ext>
                  </a:extLst>
                </a:gridCol>
              </a:tblGrid>
              <a:tr h="370840">
                <a:tc>
                  <a:txBody>
                    <a:bodyPr/>
                    <a:lstStyle/>
                    <a:p>
                      <a:r>
                        <a:rPr lang="en-US" dirty="0"/>
                        <a:t>Reason</a:t>
                      </a:r>
                    </a:p>
                  </a:txBody>
                  <a:tcPr/>
                </a:tc>
                <a:tc>
                  <a:txBody>
                    <a:bodyPr/>
                    <a:lstStyle/>
                    <a:p>
                      <a:pPr algn="ctr"/>
                      <a:r>
                        <a:rPr lang="en-US" dirty="0"/>
                        <a:t>% Very Important or Important</a:t>
                      </a:r>
                    </a:p>
                  </a:txBody>
                  <a:tcPr/>
                </a:tc>
                <a:extLst>
                  <a:ext uri="{0D108BD9-81ED-4DB2-BD59-A6C34878D82A}">
                    <a16:rowId xmlns="" xmlns:a16="http://schemas.microsoft.com/office/drawing/2014/main" val="1009603412"/>
                  </a:ext>
                </a:extLst>
              </a:tr>
              <a:tr h="370840">
                <a:tc>
                  <a:txBody>
                    <a:bodyPr/>
                    <a:lstStyle/>
                    <a:p>
                      <a:r>
                        <a:rPr lang="en-US" dirty="0"/>
                        <a:t>Entry into</a:t>
                      </a:r>
                      <a:r>
                        <a:rPr lang="en-US" baseline="0" dirty="0"/>
                        <a:t> New Market</a:t>
                      </a:r>
                      <a:endParaRPr lang="en-US" dirty="0"/>
                    </a:p>
                  </a:txBody>
                  <a:tcPr/>
                </a:tc>
                <a:tc>
                  <a:txBody>
                    <a:bodyPr/>
                    <a:lstStyle/>
                    <a:p>
                      <a:pPr algn="ctr"/>
                      <a:r>
                        <a:rPr lang="en-US" dirty="0"/>
                        <a:t>66</a:t>
                      </a:r>
                    </a:p>
                  </a:txBody>
                  <a:tcPr/>
                </a:tc>
                <a:extLst>
                  <a:ext uri="{0D108BD9-81ED-4DB2-BD59-A6C34878D82A}">
                    <a16:rowId xmlns="" xmlns:a16="http://schemas.microsoft.com/office/drawing/2014/main" val="1993762672"/>
                  </a:ext>
                </a:extLst>
              </a:tr>
              <a:tr h="370840">
                <a:tc>
                  <a:txBody>
                    <a:bodyPr/>
                    <a:lstStyle/>
                    <a:p>
                      <a:r>
                        <a:rPr lang="en-US" dirty="0"/>
                        <a:t>Expansion within Current Market</a:t>
                      </a:r>
                    </a:p>
                  </a:txBody>
                  <a:tcPr/>
                </a:tc>
                <a:tc>
                  <a:txBody>
                    <a:bodyPr/>
                    <a:lstStyle/>
                    <a:p>
                      <a:pPr algn="ctr"/>
                      <a:r>
                        <a:rPr lang="en-US" dirty="0"/>
                        <a:t>64</a:t>
                      </a:r>
                    </a:p>
                  </a:txBody>
                  <a:tcPr/>
                </a:tc>
                <a:extLst>
                  <a:ext uri="{0D108BD9-81ED-4DB2-BD59-A6C34878D82A}">
                    <a16:rowId xmlns="" xmlns:a16="http://schemas.microsoft.com/office/drawing/2014/main" val="1891596092"/>
                  </a:ext>
                </a:extLst>
              </a:tr>
              <a:tr h="370840">
                <a:tc>
                  <a:txBody>
                    <a:bodyPr/>
                    <a:lstStyle/>
                    <a:p>
                      <a:r>
                        <a:rPr lang="en-US" dirty="0"/>
                        <a:t>Exploit Underutilized Potential</a:t>
                      </a:r>
                    </a:p>
                  </a:txBody>
                  <a:tcPr/>
                </a:tc>
                <a:tc>
                  <a:txBody>
                    <a:bodyPr/>
                    <a:lstStyle/>
                    <a:p>
                      <a:pPr algn="ctr"/>
                      <a:r>
                        <a:rPr lang="en-US" dirty="0"/>
                        <a:t>52</a:t>
                      </a:r>
                    </a:p>
                  </a:txBody>
                  <a:tcPr/>
                </a:tc>
                <a:extLst>
                  <a:ext uri="{0D108BD9-81ED-4DB2-BD59-A6C34878D82A}">
                    <a16:rowId xmlns="" xmlns:a16="http://schemas.microsoft.com/office/drawing/2014/main" val="1551785520"/>
                  </a:ext>
                </a:extLst>
              </a:tr>
              <a:tr h="370840">
                <a:tc>
                  <a:txBody>
                    <a:bodyPr/>
                    <a:lstStyle/>
                    <a:p>
                      <a:r>
                        <a:rPr lang="en-US" dirty="0"/>
                        <a:t>Talent Acquisition</a:t>
                      </a:r>
                    </a:p>
                  </a:txBody>
                  <a:tcPr/>
                </a:tc>
                <a:tc>
                  <a:txBody>
                    <a:bodyPr/>
                    <a:lstStyle/>
                    <a:p>
                      <a:pPr algn="ctr"/>
                      <a:r>
                        <a:rPr lang="en-US" dirty="0"/>
                        <a:t>25</a:t>
                      </a:r>
                    </a:p>
                  </a:txBody>
                  <a:tcPr/>
                </a:tc>
                <a:extLst>
                  <a:ext uri="{0D108BD9-81ED-4DB2-BD59-A6C34878D82A}">
                    <a16:rowId xmlns="" xmlns:a16="http://schemas.microsoft.com/office/drawing/2014/main" val="620933787"/>
                  </a:ext>
                </a:extLst>
              </a:tr>
            </a:tbl>
          </a:graphicData>
        </a:graphic>
      </p:graphicFrame>
    </p:spTree>
    <p:extLst>
      <p:ext uri="{BB962C8B-B14F-4D97-AF65-F5344CB8AC3E}">
        <p14:creationId xmlns:p14="http://schemas.microsoft.com/office/powerpoint/2010/main" val="531455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Perspectives on Consolidation</a:t>
            </a:r>
          </a:p>
        </p:txBody>
      </p:sp>
      <p:sp>
        <p:nvSpPr>
          <p:cNvPr id="3" name="Content Placeholder 2"/>
          <p:cNvSpPr>
            <a:spLocks noGrp="1"/>
          </p:cNvSpPr>
          <p:nvPr>
            <p:ph idx="1"/>
          </p:nvPr>
        </p:nvSpPr>
        <p:spPr/>
        <p:txBody>
          <a:bodyPr/>
          <a:lstStyle/>
          <a:p>
            <a:r>
              <a:rPr lang="en-US" dirty="0"/>
              <a:t>1,444 fewer banks in last five years; 20% less</a:t>
            </a:r>
          </a:p>
          <a:p>
            <a:r>
              <a:rPr lang="en-US" dirty="0"/>
              <a:t>Most common competitor for a community bank is other community banks</a:t>
            </a:r>
          </a:p>
          <a:p>
            <a:r>
              <a:rPr lang="en-US" dirty="0"/>
              <a:t>Consolidation creates “a void where individuals and small businesses will appreciate the services a community bank can provide”</a:t>
            </a:r>
          </a:p>
        </p:txBody>
      </p:sp>
    </p:spTree>
    <p:extLst>
      <p:ext uri="{BB962C8B-B14F-4D97-AF65-F5344CB8AC3E}">
        <p14:creationId xmlns:p14="http://schemas.microsoft.com/office/powerpoint/2010/main" val="3843272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Small Business Lending</a:t>
            </a:r>
          </a:p>
        </p:txBody>
      </p:sp>
      <p:sp>
        <p:nvSpPr>
          <p:cNvPr id="3" name="Subtitle 2"/>
          <p:cNvSpPr>
            <a:spLocks noGrp="1"/>
          </p:cNvSpPr>
          <p:nvPr>
            <p:ph type="subTitle" idx="1"/>
          </p:nvPr>
        </p:nvSpPr>
        <p:spPr/>
        <p:txBody>
          <a:bodyPr/>
          <a:lstStyle/>
          <a:p>
            <a:r>
              <a:rPr lang="en-US" dirty="0"/>
              <a:t>Appreciating Relationship Lending</a:t>
            </a:r>
          </a:p>
        </p:txBody>
      </p:sp>
    </p:spTree>
    <p:extLst>
      <p:ext uri="{BB962C8B-B14F-4D97-AF65-F5344CB8AC3E}">
        <p14:creationId xmlns:p14="http://schemas.microsoft.com/office/powerpoint/2010/main" val="627800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Succession Planning:  </a:t>
            </a:r>
            <a:br>
              <a:rPr lang="en-US" dirty="0"/>
            </a:br>
            <a:r>
              <a:rPr lang="en-US" sz="3200" dirty="0"/>
              <a:t>The Community Bank Case Study Competition</a:t>
            </a:r>
            <a:endParaRPr lang="en-US" dirty="0"/>
          </a:p>
        </p:txBody>
      </p:sp>
      <p:sp>
        <p:nvSpPr>
          <p:cNvPr id="5" name="Content Placeholder 2"/>
          <p:cNvSpPr>
            <a:spLocks noGrp="1"/>
          </p:cNvSpPr>
          <p:nvPr>
            <p:ph idx="1"/>
          </p:nvPr>
        </p:nvSpPr>
        <p:spPr>
          <a:xfrm>
            <a:off x="313267" y="2294467"/>
            <a:ext cx="8669866" cy="3818466"/>
          </a:xfrm>
        </p:spPr>
        <p:txBody>
          <a:bodyPr/>
          <a:lstStyle/>
          <a:p>
            <a:r>
              <a:rPr lang="en-US" sz="2000" dirty="0"/>
              <a:t>Succession planning – internal hires vs. external recruiting</a:t>
            </a:r>
            <a:endParaRPr lang="en-US" sz="2000" i="1" dirty="0"/>
          </a:p>
          <a:p>
            <a:pPr marL="301625"/>
            <a:r>
              <a:rPr lang="en-US" sz="2000" dirty="0"/>
              <a:t>Rotational programs </a:t>
            </a:r>
          </a:p>
          <a:p>
            <a:pPr marL="301625"/>
            <a:r>
              <a:rPr lang="en-US" sz="2000" dirty="0"/>
              <a:t>Board composition – Diversity is key </a:t>
            </a:r>
          </a:p>
          <a:p>
            <a:pPr marL="301625"/>
            <a:r>
              <a:rPr lang="en-US" sz="2000" dirty="0"/>
              <a:t>Academic outreach – Case Study Competition </a:t>
            </a:r>
          </a:p>
          <a:p>
            <a:pPr marL="301625"/>
            <a:r>
              <a:rPr lang="en-US" sz="2000" dirty="0"/>
              <a:t>The small bank advantage – attracting talent</a:t>
            </a:r>
          </a:p>
          <a:p>
            <a:pPr marL="0" indent="0">
              <a:buNone/>
            </a:pPr>
            <a:endParaRPr lang="en-US" sz="2000" dirty="0" smtClean="0"/>
          </a:p>
          <a:p>
            <a:pPr marL="0" indent="0">
              <a:buNone/>
            </a:pPr>
            <a:r>
              <a:rPr lang="en-US" sz="2000" dirty="0" smtClean="0"/>
              <a:t>“</a:t>
            </a:r>
            <a:r>
              <a:rPr lang="en-US" sz="2000" i="1" dirty="0"/>
              <a:t>Historically, people who were on community bank boards were large customers or ‘who’s who’ in the community or in the market and the movement is much more to skills – so ‘Who’s the financial expert? Who has an understanding of cyber? Who has an understanding of emerging technologies?’ That is an indication of what you’re looking for. It’s really the skills and the background</a:t>
            </a:r>
            <a:r>
              <a:rPr lang="en-US" sz="2000" dirty="0"/>
              <a:t>.”</a:t>
            </a:r>
            <a:endParaRPr lang="en-US" sz="4000" dirty="0"/>
          </a:p>
          <a:p>
            <a:endParaRPr lang="en-US" sz="1600" i="1" dirty="0"/>
          </a:p>
        </p:txBody>
      </p:sp>
    </p:spTree>
    <p:extLst>
      <p:ext uri="{BB962C8B-B14F-4D97-AF65-F5344CB8AC3E}">
        <p14:creationId xmlns:p14="http://schemas.microsoft.com/office/powerpoint/2010/main" val="1038149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Supervision &amp; Regulation</a:t>
            </a:r>
          </a:p>
        </p:txBody>
      </p:sp>
      <p:sp>
        <p:nvSpPr>
          <p:cNvPr id="3" name="Subtitle 2"/>
          <p:cNvSpPr>
            <a:spLocks noGrp="1"/>
          </p:cNvSpPr>
          <p:nvPr>
            <p:ph type="subTitle" idx="1"/>
          </p:nvPr>
        </p:nvSpPr>
        <p:spPr/>
        <p:txBody>
          <a:bodyPr/>
          <a:lstStyle/>
          <a:p>
            <a:r>
              <a:rPr lang="en-US" dirty="0"/>
              <a:t>Ongoing Challenges</a:t>
            </a:r>
          </a:p>
        </p:txBody>
      </p:sp>
    </p:spTree>
    <p:extLst>
      <p:ext uri="{BB962C8B-B14F-4D97-AF65-F5344CB8AC3E}">
        <p14:creationId xmlns:p14="http://schemas.microsoft.com/office/powerpoint/2010/main" val="458370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smaller the bank, the greater the average compliance costs as a percentage of noninterest expense: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04909753"/>
              </p:ext>
            </p:extLst>
          </p:nvPr>
        </p:nvGraphicFramePr>
        <p:xfrm>
          <a:off x="457200" y="2228850"/>
          <a:ext cx="8229600" cy="3709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1730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 28: Greatest Challenge from TILA-RESPA Integrated Disclosure (TRID)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1029060"/>
              </p:ext>
            </p:extLst>
          </p:nvPr>
        </p:nvGraphicFramePr>
        <p:xfrm>
          <a:off x="457200" y="2228850"/>
          <a:ext cx="8229600" cy="3709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60789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 30: Percentage of Compliance Costs Due to Specific Regulations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9554602"/>
              </p:ext>
            </p:extLst>
          </p:nvPr>
        </p:nvGraphicFramePr>
        <p:xfrm>
          <a:off x="457200" y="2228850"/>
          <a:ext cx="8229600" cy="3709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6326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32934"/>
            <a:ext cx="8229600" cy="1143000"/>
          </a:xfrm>
        </p:spPr>
        <p:txBody>
          <a:bodyPr/>
          <a:lstStyle/>
          <a:p>
            <a:r>
              <a:rPr lang="en-US" dirty="0"/>
              <a:t>Bankers &amp; Regulation:  BSA</a:t>
            </a:r>
            <a:br>
              <a:rPr lang="en-US" dirty="0"/>
            </a:br>
            <a:r>
              <a:rPr lang="en-US" sz="3200" dirty="0"/>
              <a:t>“…as many BSA staff as lenders”</a:t>
            </a:r>
            <a:br>
              <a:rPr lang="en-US" sz="3200" dirty="0"/>
            </a:br>
            <a:endParaRPr lang="en-US" dirty="0"/>
          </a:p>
        </p:txBody>
      </p:sp>
      <p:sp>
        <p:nvSpPr>
          <p:cNvPr id="3" name="Content Placeholder 2"/>
          <p:cNvSpPr>
            <a:spLocks noGrp="1"/>
          </p:cNvSpPr>
          <p:nvPr>
            <p:ph idx="1"/>
          </p:nvPr>
        </p:nvSpPr>
        <p:spPr>
          <a:xfrm>
            <a:off x="457200" y="2440755"/>
            <a:ext cx="8229600" cy="3710152"/>
          </a:xfrm>
        </p:spPr>
        <p:txBody>
          <a:bodyPr/>
          <a:lstStyle/>
          <a:p>
            <a:r>
              <a:rPr lang="en-US" dirty="0"/>
              <a:t>Time consuming…number of dead ends from automated systems is high</a:t>
            </a:r>
          </a:p>
          <a:p>
            <a:r>
              <a:rPr lang="en-US" smtClean="0"/>
              <a:t>One </a:t>
            </a:r>
            <a:r>
              <a:rPr lang="en-US" dirty="0"/>
              <a:t>more area that requires auditing</a:t>
            </a:r>
          </a:p>
          <a:p>
            <a:endParaRPr lang="en-US" dirty="0"/>
          </a:p>
        </p:txBody>
      </p:sp>
    </p:spTree>
    <p:extLst>
      <p:ext uri="{BB962C8B-B14F-4D97-AF65-F5344CB8AC3E}">
        <p14:creationId xmlns:p14="http://schemas.microsoft.com/office/powerpoint/2010/main" val="3038895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Bankers &amp; Regulation:  TILA-RESPA</a:t>
            </a:r>
            <a:br>
              <a:rPr lang="en-US" dirty="0"/>
            </a:br>
            <a:r>
              <a:rPr lang="en-US" sz="2400" dirty="0"/>
              <a:t>“…stranded with children, pets, and a van full of furniture.”</a:t>
            </a:r>
            <a:endParaRPr lang="en-US" dirty="0"/>
          </a:p>
        </p:txBody>
      </p:sp>
      <p:sp>
        <p:nvSpPr>
          <p:cNvPr id="3" name="Content Placeholder 2"/>
          <p:cNvSpPr>
            <a:spLocks noGrp="1"/>
          </p:cNvSpPr>
          <p:nvPr>
            <p:ph idx="1"/>
          </p:nvPr>
        </p:nvSpPr>
        <p:spPr>
          <a:xfrm>
            <a:off x="457199" y="2228193"/>
            <a:ext cx="8455981" cy="3710152"/>
          </a:xfrm>
        </p:spPr>
        <p:txBody>
          <a:bodyPr/>
          <a:lstStyle/>
          <a:p>
            <a:r>
              <a:rPr lang="en-US" dirty="0"/>
              <a:t>“Absolutely exhausting”</a:t>
            </a:r>
          </a:p>
          <a:p>
            <a:r>
              <a:rPr lang="en-US" dirty="0"/>
              <a:t>Fundamentally changing the relationship model</a:t>
            </a:r>
          </a:p>
          <a:p>
            <a:r>
              <a:rPr lang="en-US" dirty="0"/>
              <a:t>Turned a simple transaction into a complicated and standardized product making it harder to differentiate from larger banks</a:t>
            </a:r>
          </a:p>
          <a:p>
            <a:r>
              <a:rPr lang="en-US" dirty="0"/>
              <a:t>Difficult to explain delays to customers</a:t>
            </a:r>
          </a:p>
          <a:p>
            <a:r>
              <a:rPr lang="en-US" dirty="0"/>
              <a:t>Impacting credit availability</a:t>
            </a:r>
          </a:p>
        </p:txBody>
      </p:sp>
    </p:spTree>
    <p:extLst>
      <p:ext uri="{BB962C8B-B14F-4D97-AF65-F5344CB8AC3E}">
        <p14:creationId xmlns:p14="http://schemas.microsoft.com/office/powerpoint/2010/main" val="3673486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Bankers &amp; Regulation:  </a:t>
            </a:r>
            <a:br>
              <a:rPr lang="en-US" dirty="0"/>
            </a:br>
            <a:r>
              <a:rPr lang="en-US" dirty="0"/>
              <a:t>But wait there’s more</a:t>
            </a:r>
          </a:p>
        </p:txBody>
      </p:sp>
      <p:sp>
        <p:nvSpPr>
          <p:cNvPr id="3" name="Content Placeholder 2"/>
          <p:cNvSpPr>
            <a:spLocks noGrp="1"/>
          </p:cNvSpPr>
          <p:nvPr>
            <p:ph idx="1"/>
          </p:nvPr>
        </p:nvSpPr>
        <p:spPr>
          <a:xfrm>
            <a:off x="457200" y="2538912"/>
            <a:ext cx="8229600" cy="3710152"/>
          </a:xfrm>
        </p:spPr>
        <p:txBody>
          <a:bodyPr/>
          <a:lstStyle/>
          <a:p>
            <a:r>
              <a:rPr lang="en-US" dirty="0"/>
              <a:t>Current Expected Credit Loss (CECL)</a:t>
            </a:r>
          </a:p>
          <a:p>
            <a:r>
              <a:rPr lang="en-US" dirty="0"/>
              <a:t>HMDA style reporting for small business loans (DFA 1071)</a:t>
            </a:r>
          </a:p>
        </p:txBody>
      </p:sp>
    </p:spTree>
    <p:extLst>
      <p:ext uri="{BB962C8B-B14F-4D97-AF65-F5344CB8AC3E}">
        <p14:creationId xmlns:p14="http://schemas.microsoft.com/office/powerpoint/2010/main" val="2825370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Technology</a:t>
            </a:r>
          </a:p>
        </p:txBody>
      </p:sp>
      <p:sp>
        <p:nvSpPr>
          <p:cNvPr id="3" name="Subtitle 2"/>
          <p:cNvSpPr>
            <a:spLocks noGrp="1"/>
          </p:cNvSpPr>
          <p:nvPr>
            <p:ph type="subTitle" idx="1"/>
          </p:nvPr>
        </p:nvSpPr>
        <p:spPr/>
        <p:txBody>
          <a:bodyPr/>
          <a:lstStyle/>
          <a:p>
            <a:r>
              <a:rPr lang="en-US" dirty="0"/>
              <a:t>The Double-Edged Sword</a:t>
            </a:r>
          </a:p>
        </p:txBody>
      </p:sp>
    </p:spTree>
    <p:extLst>
      <p:ext uri="{BB962C8B-B14F-4D97-AF65-F5344CB8AC3E}">
        <p14:creationId xmlns:p14="http://schemas.microsoft.com/office/powerpoint/2010/main" val="4121235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Bankers &amp; Technology: Downside</a:t>
            </a:r>
          </a:p>
        </p:txBody>
      </p:sp>
      <p:sp>
        <p:nvSpPr>
          <p:cNvPr id="3" name="Content Placeholder 2"/>
          <p:cNvSpPr>
            <a:spLocks noGrp="1"/>
          </p:cNvSpPr>
          <p:nvPr>
            <p:ph idx="1"/>
          </p:nvPr>
        </p:nvSpPr>
        <p:spPr>
          <a:xfrm>
            <a:off x="168677" y="2228193"/>
            <a:ext cx="8735626" cy="3710152"/>
          </a:xfrm>
        </p:spPr>
        <p:txBody>
          <a:bodyPr/>
          <a:lstStyle/>
          <a:p>
            <a:r>
              <a:rPr lang="en-US" dirty="0"/>
              <a:t>Strong competitive pressure from other banks and non-bank lenders</a:t>
            </a:r>
          </a:p>
          <a:p>
            <a:r>
              <a:rPr lang="en-US" dirty="0"/>
              <a:t>Increasing costs</a:t>
            </a:r>
          </a:p>
          <a:p>
            <a:r>
              <a:rPr lang="en-US" dirty="0"/>
              <a:t>Increased regulatory expectations over IT</a:t>
            </a:r>
          </a:p>
          <a:p>
            <a:r>
              <a:rPr lang="en-US" dirty="0"/>
              <a:t>Significant risk to deploying the wrong solution</a:t>
            </a:r>
          </a:p>
          <a:p>
            <a:r>
              <a:rPr lang="en-US" dirty="0"/>
              <a:t>Balancing staying competitive with safety</a:t>
            </a:r>
          </a:p>
        </p:txBody>
      </p:sp>
    </p:spTree>
    <p:extLst>
      <p:ext uri="{BB962C8B-B14F-4D97-AF65-F5344CB8AC3E}">
        <p14:creationId xmlns:p14="http://schemas.microsoft.com/office/powerpoint/2010/main" val="2562021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944" y="673279"/>
            <a:ext cx="8229600" cy="1143000"/>
          </a:xfrm>
        </p:spPr>
        <p:txBody>
          <a:bodyPr/>
          <a:lstStyle/>
          <a:p>
            <a:r>
              <a:rPr lang="en-US" sz="2400" dirty="0"/>
              <a:t>Small Business Lending as a % of Total Lending by Asset Group</a:t>
            </a:r>
          </a:p>
        </p:txBody>
      </p:sp>
      <p:sp>
        <p:nvSpPr>
          <p:cNvPr id="4" name="Slide Number Placeholder 3"/>
          <p:cNvSpPr>
            <a:spLocks noGrp="1"/>
          </p:cNvSpPr>
          <p:nvPr>
            <p:ph type="sldNum" sz="quarter" idx="12"/>
          </p:nvPr>
        </p:nvSpPr>
        <p:spPr/>
        <p:txBody>
          <a:bodyPr/>
          <a:lstStyle/>
          <a:p>
            <a:fld id="{EDEEEA55-958F-442F-91CC-1B53503A5167}" type="slidenum">
              <a:rPr lang="en-US" smtClean="0"/>
              <a:pPr/>
              <a:t>3</a:t>
            </a:fld>
            <a:endParaRPr lang="en-US"/>
          </a:p>
        </p:txBody>
      </p:sp>
      <p:graphicFrame>
        <p:nvGraphicFramePr>
          <p:cNvPr id="8" name="Chart 7"/>
          <p:cNvGraphicFramePr>
            <a:graphicFrameLocks/>
          </p:cNvGraphicFramePr>
          <p:nvPr>
            <p:extLst/>
          </p:nvPr>
        </p:nvGraphicFramePr>
        <p:xfrm>
          <a:off x="457200" y="1371600"/>
          <a:ext cx="8229600" cy="4984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82875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Bankers &amp; Technology:  Upside</a:t>
            </a:r>
          </a:p>
        </p:txBody>
      </p:sp>
      <p:sp>
        <p:nvSpPr>
          <p:cNvPr id="3" name="Content Placeholder 2"/>
          <p:cNvSpPr>
            <a:spLocks noGrp="1"/>
          </p:cNvSpPr>
          <p:nvPr>
            <p:ph idx="1"/>
          </p:nvPr>
        </p:nvSpPr>
        <p:spPr/>
        <p:txBody>
          <a:bodyPr/>
          <a:lstStyle/>
          <a:p>
            <a:r>
              <a:rPr lang="en-US" dirty="0"/>
              <a:t>Partnership opportunities with </a:t>
            </a:r>
            <a:r>
              <a:rPr lang="en-US" dirty="0" err="1"/>
              <a:t>FinTech</a:t>
            </a:r>
            <a:r>
              <a:rPr lang="en-US" dirty="0"/>
              <a:t> firms has extraordinary potential</a:t>
            </a:r>
          </a:p>
          <a:p>
            <a:r>
              <a:rPr lang="en-US" dirty="0"/>
              <a:t>Creates acquisition opportunities as small firms cannot keep up</a:t>
            </a:r>
          </a:p>
          <a:p>
            <a:r>
              <a:rPr lang="en-US" dirty="0"/>
              <a:t>Do not have to lead, but better follow quickly</a:t>
            </a:r>
          </a:p>
        </p:txBody>
      </p:sp>
    </p:spTree>
    <p:extLst>
      <p:ext uri="{BB962C8B-B14F-4D97-AF65-F5344CB8AC3E}">
        <p14:creationId xmlns:p14="http://schemas.microsoft.com/office/powerpoint/2010/main" val="3176034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5113"/>
            <a:ext cx="8229600" cy="1143000"/>
          </a:xfrm>
        </p:spPr>
        <p:txBody>
          <a:bodyPr/>
          <a:lstStyle/>
          <a:p>
            <a:r>
              <a:rPr lang="en-US" dirty="0"/>
              <a:t>Banks &amp; Technology:</a:t>
            </a:r>
            <a:br>
              <a:rPr lang="en-US" dirty="0"/>
            </a:br>
            <a:r>
              <a:rPr lang="en-US" sz="4000" dirty="0"/>
              <a:t>The 2018 Case Study Competition</a:t>
            </a:r>
            <a:endParaRPr lang="en-US" dirty="0"/>
          </a:p>
        </p:txBody>
      </p:sp>
      <p:sp>
        <p:nvSpPr>
          <p:cNvPr id="3" name="Content Placeholder 2"/>
          <p:cNvSpPr>
            <a:spLocks noGrp="1"/>
          </p:cNvSpPr>
          <p:nvPr>
            <p:ph idx="1"/>
          </p:nvPr>
        </p:nvSpPr>
        <p:spPr/>
        <p:txBody>
          <a:bodyPr/>
          <a:lstStyle/>
          <a:p>
            <a:pPr marL="0" indent="0">
              <a:buNone/>
            </a:pPr>
            <a:r>
              <a:rPr lang="en-US" sz="2800" dirty="0"/>
              <a:t>Understanding how banks are using technology within day-to-day operations.</a:t>
            </a:r>
          </a:p>
          <a:p>
            <a:pPr marL="514350" indent="-514350">
              <a:buFont typeface="+mj-lt"/>
              <a:buAutoNum type="arabicPeriod"/>
            </a:pPr>
            <a:r>
              <a:rPr lang="en-US" sz="2000" dirty="0"/>
              <a:t>Technology utilization to meet local needs for products and services</a:t>
            </a:r>
          </a:p>
          <a:p>
            <a:pPr marL="514350" indent="-514350">
              <a:buFont typeface="+mj-lt"/>
              <a:buAutoNum type="arabicPeriod"/>
            </a:pPr>
            <a:r>
              <a:rPr lang="en-US" sz="2000" dirty="0"/>
              <a:t>Effect of technology on customer relationships</a:t>
            </a:r>
          </a:p>
          <a:p>
            <a:pPr marL="514350" indent="-514350">
              <a:buFont typeface="+mj-lt"/>
              <a:buAutoNum type="arabicPeriod"/>
            </a:pPr>
            <a:r>
              <a:rPr lang="en-US" sz="2000" dirty="0"/>
              <a:t>Technology adoption as part of strategic planning</a:t>
            </a:r>
          </a:p>
          <a:p>
            <a:pPr marL="514350" indent="-514350">
              <a:buFont typeface="+mj-lt"/>
              <a:buAutoNum type="arabicPeriod"/>
            </a:pPr>
            <a:r>
              <a:rPr lang="en-US" sz="2000" dirty="0"/>
              <a:t>Management’s short and long-term goals</a:t>
            </a:r>
          </a:p>
          <a:p>
            <a:pPr marL="514350" indent="-514350">
              <a:buFont typeface="+mj-lt"/>
              <a:buAutoNum type="arabicPeriod"/>
            </a:pPr>
            <a:r>
              <a:rPr lang="en-US" sz="2000" dirty="0"/>
              <a:t>Third party technology vendors</a:t>
            </a:r>
          </a:p>
          <a:p>
            <a:pPr marL="514350" indent="-514350">
              <a:buFont typeface="+mj-lt"/>
              <a:buAutoNum type="arabicPeriod"/>
            </a:pPr>
            <a:r>
              <a:rPr lang="en-US" sz="2000" dirty="0"/>
              <a:t>Integration of vendors in risk management process</a:t>
            </a:r>
          </a:p>
          <a:p>
            <a:pPr marL="514350" indent="-514350">
              <a:buFont typeface="+mj-lt"/>
              <a:buAutoNum type="arabicPeriod"/>
            </a:pPr>
            <a:r>
              <a:rPr lang="en-US" sz="2000" dirty="0"/>
              <a:t>Emerging trends with third party vendors to expand business lines and streamline processes</a:t>
            </a:r>
          </a:p>
          <a:p>
            <a:pPr marL="0" indent="0">
              <a:buNone/>
            </a:pPr>
            <a:endParaRPr lang="en-US" dirty="0"/>
          </a:p>
        </p:txBody>
      </p:sp>
    </p:spTree>
    <p:extLst>
      <p:ext uri="{BB962C8B-B14F-4D97-AF65-F5344CB8AC3E}">
        <p14:creationId xmlns:p14="http://schemas.microsoft.com/office/powerpoint/2010/main" val="2573130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 2: Bankers’ Definitions of Small Business Loans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35168015"/>
              </p:ext>
            </p:extLst>
          </p:nvPr>
        </p:nvGraphicFramePr>
        <p:xfrm>
          <a:off x="457200" y="2228850"/>
          <a:ext cx="8229600" cy="3709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60789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 8: Percentage of Small Business Loans Made Due to Prior Banking Relationships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0702004"/>
              </p:ext>
            </p:extLst>
          </p:nvPr>
        </p:nvGraphicFramePr>
        <p:xfrm>
          <a:off x="457200" y="2228850"/>
          <a:ext cx="8229600" cy="3709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18371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 9: Importance of Potential Future Relationship to Lending Decisions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958621"/>
              </p:ext>
            </p:extLst>
          </p:nvPr>
        </p:nvGraphicFramePr>
        <p:xfrm>
          <a:off x="457200" y="2228850"/>
          <a:ext cx="8229600" cy="3709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2105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Fundamentals are Important to Lending to Small Businesses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64485106"/>
              </p:ext>
            </p:extLst>
          </p:nvPr>
        </p:nvGraphicFramePr>
        <p:xfrm>
          <a:off x="742071" y="2496136"/>
          <a:ext cx="7659858" cy="2966720"/>
        </p:xfrm>
        <a:graphic>
          <a:graphicData uri="http://schemas.openxmlformats.org/drawingml/2006/table">
            <a:tbl>
              <a:tblPr firstRow="1" bandRow="1">
                <a:tableStyleId>{5C22544A-7EE6-4342-B048-85BDC9FD1C3A}</a:tableStyleId>
              </a:tblPr>
              <a:tblGrid>
                <a:gridCol w="3545058">
                  <a:extLst>
                    <a:ext uri="{9D8B030D-6E8A-4147-A177-3AD203B41FA5}">
                      <a16:colId xmlns="" xmlns:a16="http://schemas.microsoft.com/office/drawing/2014/main" val="2260857542"/>
                    </a:ext>
                  </a:extLst>
                </a:gridCol>
                <a:gridCol w="4114800">
                  <a:extLst>
                    <a:ext uri="{9D8B030D-6E8A-4147-A177-3AD203B41FA5}">
                      <a16:colId xmlns="" xmlns:a16="http://schemas.microsoft.com/office/drawing/2014/main" val="529060380"/>
                    </a:ext>
                  </a:extLst>
                </a:gridCol>
              </a:tblGrid>
              <a:tr h="370840">
                <a:tc>
                  <a:txBody>
                    <a:bodyPr/>
                    <a:lstStyle/>
                    <a:p>
                      <a:r>
                        <a:rPr lang="en-US" dirty="0"/>
                        <a:t>The Basics of Credit</a:t>
                      </a:r>
                    </a:p>
                  </a:txBody>
                  <a:tcPr/>
                </a:tc>
                <a:tc>
                  <a:txBody>
                    <a:bodyPr/>
                    <a:lstStyle/>
                    <a:p>
                      <a:pPr algn="ctr"/>
                      <a:r>
                        <a:rPr lang="en-US" dirty="0"/>
                        <a:t>% Very Important or Important</a:t>
                      </a:r>
                    </a:p>
                  </a:txBody>
                  <a:tcPr/>
                </a:tc>
                <a:extLst>
                  <a:ext uri="{0D108BD9-81ED-4DB2-BD59-A6C34878D82A}">
                    <a16:rowId xmlns="" xmlns:a16="http://schemas.microsoft.com/office/drawing/2014/main" val="2399470365"/>
                  </a:ext>
                </a:extLst>
              </a:tr>
              <a:tr h="370840">
                <a:tc>
                  <a:txBody>
                    <a:bodyPr/>
                    <a:lstStyle/>
                    <a:p>
                      <a:r>
                        <a:rPr lang="en-US" dirty="0"/>
                        <a:t>Financial Statements</a:t>
                      </a:r>
                    </a:p>
                  </a:txBody>
                  <a:tcPr/>
                </a:tc>
                <a:tc>
                  <a:txBody>
                    <a:bodyPr/>
                    <a:lstStyle/>
                    <a:p>
                      <a:pPr algn="ctr"/>
                      <a:r>
                        <a:rPr lang="en-US" dirty="0"/>
                        <a:t>97</a:t>
                      </a:r>
                    </a:p>
                  </a:txBody>
                  <a:tcPr/>
                </a:tc>
                <a:extLst>
                  <a:ext uri="{0D108BD9-81ED-4DB2-BD59-A6C34878D82A}">
                    <a16:rowId xmlns="" xmlns:a16="http://schemas.microsoft.com/office/drawing/2014/main" val="273051846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Credit Score of</a:t>
                      </a:r>
                      <a:r>
                        <a:rPr lang="en-US" baseline="0" dirty="0"/>
                        <a:t> the Business Owner</a:t>
                      </a:r>
                      <a:endParaRPr lang="en-US" dirty="0"/>
                    </a:p>
                  </a:txBody>
                  <a:tcPr/>
                </a:tc>
                <a:tc>
                  <a:txBody>
                    <a:bodyPr/>
                    <a:lstStyle/>
                    <a:p>
                      <a:pPr algn="ctr"/>
                      <a:r>
                        <a:rPr lang="en-US" dirty="0"/>
                        <a:t>85</a:t>
                      </a:r>
                    </a:p>
                  </a:txBody>
                  <a:tcPr/>
                </a:tc>
                <a:extLst>
                  <a:ext uri="{0D108BD9-81ED-4DB2-BD59-A6C34878D82A}">
                    <a16:rowId xmlns="" xmlns:a16="http://schemas.microsoft.com/office/drawing/2014/main" val="1348435122"/>
                  </a:ext>
                </a:extLst>
              </a:tr>
              <a:tr h="370840">
                <a:tc>
                  <a:txBody>
                    <a:bodyPr/>
                    <a:lstStyle/>
                    <a:p>
                      <a:r>
                        <a:rPr lang="en-US" dirty="0"/>
                        <a:t>Business Assets</a:t>
                      </a:r>
                    </a:p>
                  </a:txBody>
                  <a:tcPr/>
                </a:tc>
                <a:tc>
                  <a:txBody>
                    <a:bodyPr/>
                    <a:lstStyle/>
                    <a:p>
                      <a:pPr algn="ctr"/>
                      <a:r>
                        <a:rPr lang="en-US" dirty="0"/>
                        <a:t>85</a:t>
                      </a:r>
                    </a:p>
                  </a:txBody>
                  <a:tcPr/>
                </a:tc>
                <a:extLst>
                  <a:ext uri="{0D108BD9-81ED-4DB2-BD59-A6C34878D82A}">
                    <a16:rowId xmlns="" xmlns:a16="http://schemas.microsoft.com/office/drawing/2014/main" val="343276707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Business</a:t>
                      </a:r>
                      <a:r>
                        <a:rPr lang="en-US" baseline="0" dirty="0"/>
                        <a:t> Conditions</a:t>
                      </a:r>
                      <a:endParaRPr lang="en-US" dirty="0"/>
                    </a:p>
                  </a:txBody>
                  <a:tcPr/>
                </a:tc>
                <a:tc>
                  <a:txBody>
                    <a:bodyPr/>
                    <a:lstStyle/>
                    <a:p>
                      <a:pPr algn="ctr"/>
                      <a:r>
                        <a:rPr lang="en-US" dirty="0"/>
                        <a:t>74</a:t>
                      </a:r>
                    </a:p>
                  </a:txBody>
                  <a:tcPr/>
                </a:tc>
                <a:extLst>
                  <a:ext uri="{0D108BD9-81ED-4DB2-BD59-A6C34878D82A}">
                    <a16:rowId xmlns="" xmlns:a16="http://schemas.microsoft.com/office/drawing/2014/main" val="362409247"/>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Prior Lending Relationship</a:t>
                      </a:r>
                    </a:p>
                  </a:txBody>
                  <a:tcPr/>
                </a:tc>
                <a:tc>
                  <a:txBody>
                    <a:bodyPr/>
                    <a:lstStyle/>
                    <a:p>
                      <a:pPr algn="ctr"/>
                      <a:r>
                        <a:rPr lang="en-US" dirty="0"/>
                        <a:t>60</a:t>
                      </a:r>
                    </a:p>
                  </a:txBody>
                  <a:tcPr/>
                </a:tc>
                <a:extLst>
                  <a:ext uri="{0D108BD9-81ED-4DB2-BD59-A6C34878D82A}">
                    <a16:rowId xmlns="" xmlns:a16="http://schemas.microsoft.com/office/drawing/2014/main" val="2563361118"/>
                  </a:ext>
                </a:extLst>
              </a:tr>
              <a:tr h="370840">
                <a:tc>
                  <a:txBody>
                    <a:bodyPr/>
                    <a:lstStyle/>
                    <a:p>
                      <a:r>
                        <a:rPr lang="en-US" dirty="0"/>
                        <a:t>Prior Deposit Relationship</a:t>
                      </a:r>
                    </a:p>
                  </a:txBody>
                  <a:tcPr/>
                </a:tc>
                <a:tc>
                  <a:txBody>
                    <a:bodyPr/>
                    <a:lstStyle/>
                    <a:p>
                      <a:pPr algn="ctr"/>
                      <a:r>
                        <a:rPr lang="en-US" dirty="0"/>
                        <a:t>49</a:t>
                      </a:r>
                    </a:p>
                  </a:txBody>
                  <a:tcPr/>
                </a:tc>
                <a:extLst>
                  <a:ext uri="{0D108BD9-81ED-4DB2-BD59-A6C34878D82A}">
                    <a16:rowId xmlns="" xmlns:a16="http://schemas.microsoft.com/office/drawing/2014/main" val="238810905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Credit Score of the Business</a:t>
                      </a:r>
                    </a:p>
                  </a:txBody>
                  <a:tcPr/>
                </a:tc>
                <a:tc>
                  <a:txBody>
                    <a:bodyPr/>
                    <a:lstStyle/>
                    <a:p>
                      <a:pPr algn="ctr"/>
                      <a:r>
                        <a:rPr lang="en-US" dirty="0"/>
                        <a:t>34</a:t>
                      </a:r>
                    </a:p>
                  </a:txBody>
                  <a:tcPr/>
                </a:tc>
                <a:extLst>
                  <a:ext uri="{0D108BD9-81ED-4DB2-BD59-A6C34878D82A}">
                    <a16:rowId xmlns="" xmlns:a16="http://schemas.microsoft.com/office/drawing/2014/main" val="3209285411"/>
                  </a:ext>
                </a:extLst>
              </a:tr>
            </a:tbl>
          </a:graphicData>
        </a:graphic>
      </p:graphicFrame>
    </p:spTree>
    <p:extLst>
      <p:ext uri="{BB962C8B-B14F-4D97-AF65-F5344CB8AC3E}">
        <p14:creationId xmlns:p14="http://schemas.microsoft.com/office/powerpoint/2010/main" val="4024300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Business Lending is Secured the Old Fashioned Way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8017808"/>
              </p:ext>
            </p:extLst>
          </p:nvPr>
        </p:nvGraphicFramePr>
        <p:xfrm>
          <a:off x="457200" y="2496136"/>
          <a:ext cx="8229600" cy="1483360"/>
        </p:xfrm>
        <a:graphic>
          <a:graphicData uri="http://schemas.openxmlformats.org/drawingml/2006/table">
            <a:tbl>
              <a:tblPr firstRow="1" bandRow="1">
                <a:tableStyleId>{5C22544A-7EE6-4342-B048-85BDC9FD1C3A}</a:tableStyleId>
              </a:tblPr>
              <a:tblGrid>
                <a:gridCol w="6140548">
                  <a:extLst>
                    <a:ext uri="{9D8B030D-6E8A-4147-A177-3AD203B41FA5}">
                      <a16:colId xmlns="" xmlns:a16="http://schemas.microsoft.com/office/drawing/2014/main" val="2661882847"/>
                    </a:ext>
                  </a:extLst>
                </a:gridCol>
                <a:gridCol w="2089052">
                  <a:extLst>
                    <a:ext uri="{9D8B030D-6E8A-4147-A177-3AD203B41FA5}">
                      <a16:colId xmlns="" xmlns:a16="http://schemas.microsoft.com/office/drawing/2014/main" val="170718677"/>
                    </a:ext>
                  </a:extLst>
                </a:gridCol>
              </a:tblGrid>
              <a:tr h="370840">
                <a:tc>
                  <a:txBody>
                    <a:bodyPr/>
                    <a:lstStyle/>
                    <a:p>
                      <a:r>
                        <a:rPr lang="en-US" dirty="0"/>
                        <a:t>Lending Practice</a:t>
                      </a:r>
                    </a:p>
                  </a:txBody>
                  <a:tcPr/>
                </a:tc>
                <a:tc>
                  <a:txBody>
                    <a:bodyPr/>
                    <a:lstStyle/>
                    <a:p>
                      <a:pPr algn="ctr"/>
                      <a:r>
                        <a:rPr lang="en-US" dirty="0"/>
                        <a:t>% Always or Usually</a:t>
                      </a:r>
                    </a:p>
                  </a:txBody>
                  <a:tcPr/>
                </a:tc>
                <a:extLst>
                  <a:ext uri="{0D108BD9-81ED-4DB2-BD59-A6C34878D82A}">
                    <a16:rowId xmlns="" xmlns:a16="http://schemas.microsoft.com/office/drawing/2014/main" val="1196782248"/>
                  </a:ext>
                </a:extLst>
              </a:tr>
              <a:tr h="370840">
                <a:tc>
                  <a:txBody>
                    <a:bodyPr/>
                    <a:lstStyle/>
                    <a:p>
                      <a:r>
                        <a:rPr lang="en-US" dirty="0"/>
                        <a:t>Backed by business</a:t>
                      </a:r>
                      <a:r>
                        <a:rPr lang="en-US" baseline="0" dirty="0"/>
                        <a:t> collateral</a:t>
                      </a:r>
                      <a:endParaRPr lang="en-US" dirty="0"/>
                    </a:p>
                  </a:txBody>
                  <a:tcPr/>
                </a:tc>
                <a:tc>
                  <a:txBody>
                    <a:bodyPr/>
                    <a:lstStyle/>
                    <a:p>
                      <a:pPr algn="ctr"/>
                      <a:r>
                        <a:rPr lang="en-US" dirty="0"/>
                        <a:t>95</a:t>
                      </a:r>
                    </a:p>
                  </a:txBody>
                  <a:tcPr/>
                </a:tc>
                <a:extLst>
                  <a:ext uri="{0D108BD9-81ED-4DB2-BD59-A6C34878D82A}">
                    <a16:rowId xmlns="" xmlns:a16="http://schemas.microsoft.com/office/drawing/2014/main" val="269708430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Backed by other collateral / guarantees</a:t>
                      </a:r>
                    </a:p>
                  </a:txBody>
                  <a:tcPr/>
                </a:tc>
                <a:tc>
                  <a:txBody>
                    <a:bodyPr/>
                    <a:lstStyle/>
                    <a:p>
                      <a:pPr algn="ctr"/>
                      <a:r>
                        <a:rPr lang="en-US" dirty="0"/>
                        <a:t>46</a:t>
                      </a:r>
                    </a:p>
                  </a:txBody>
                  <a:tcPr/>
                </a:tc>
                <a:extLst>
                  <a:ext uri="{0D108BD9-81ED-4DB2-BD59-A6C34878D82A}">
                    <a16:rowId xmlns="" xmlns:a16="http://schemas.microsoft.com/office/drawing/2014/main" val="3932929758"/>
                  </a:ext>
                </a:extLst>
              </a:tr>
              <a:tr h="370840">
                <a:tc>
                  <a:txBody>
                    <a:bodyPr/>
                    <a:lstStyle/>
                    <a:p>
                      <a:r>
                        <a:rPr lang="en-US" dirty="0"/>
                        <a:t>Backed by business</a:t>
                      </a:r>
                      <a:r>
                        <a:rPr lang="en-US" baseline="0" dirty="0"/>
                        <a:t> owner’s collateral</a:t>
                      </a:r>
                      <a:endParaRPr lang="en-US" dirty="0"/>
                    </a:p>
                  </a:txBody>
                  <a:tcPr/>
                </a:tc>
                <a:tc>
                  <a:txBody>
                    <a:bodyPr/>
                    <a:lstStyle/>
                    <a:p>
                      <a:pPr algn="ctr"/>
                      <a:r>
                        <a:rPr lang="en-US" dirty="0"/>
                        <a:t>40</a:t>
                      </a:r>
                    </a:p>
                  </a:txBody>
                  <a:tcPr/>
                </a:tc>
                <a:extLst>
                  <a:ext uri="{0D108BD9-81ED-4DB2-BD59-A6C34878D82A}">
                    <a16:rowId xmlns="" xmlns:a16="http://schemas.microsoft.com/office/drawing/2014/main" val="3641406425"/>
                  </a:ext>
                </a:extLst>
              </a:tr>
            </a:tbl>
          </a:graphicData>
        </a:graphic>
      </p:graphicFrame>
    </p:spTree>
    <p:extLst>
      <p:ext uri="{BB962C8B-B14F-4D97-AF65-F5344CB8AC3E}">
        <p14:creationId xmlns:p14="http://schemas.microsoft.com/office/powerpoint/2010/main" val="3681623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 17: Frequency of Small Business Loans Backed by the Small Business Administration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9668455"/>
              </p:ext>
            </p:extLst>
          </p:nvPr>
        </p:nvGraphicFramePr>
        <p:xfrm>
          <a:off x="457200" y="2228850"/>
          <a:ext cx="8229600" cy="3709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5313783"/>
      </p:ext>
    </p:extLst>
  </p:cSld>
  <p:clrMapOvr>
    <a:masterClrMapping/>
  </p:clrMapOvr>
</p:sld>
</file>

<file path=ppt/theme/theme1.xml><?xml version="1.0" encoding="utf-8"?>
<a:theme xmlns:a="http://schemas.openxmlformats.org/drawingml/2006/main" name="Office Theme">
  <a:themeElements>
    <a:clrScheme name="Fed Blue">
      <a:dk1>
        <a:srgbClr val="001A4B"/>
      </a:dk1>
      <a:lt1>
        <a:srgbClr val="FFFFFF"/>
      </a:lt1>
      <a:dk2>
        <a:srgbClr val="001A4B"/>
      </a:dk2>
      <a:lt2>
        <a:srgbClr val="FFFFFF"/>
      </a:lt2>
      <a:accent1>
        <a:srgbClr val="715A35"/>
      </a:accent1>
      <a:accent2>
        <a:srgbClr val="0D1F0E"/>
      </a:accent2>
      <a:accent3>
        <a:srgbClr val="FFFFFF"/>
      </a:accent3>
      <a:accent4>
        <a:srgbClr val="000000"/>
      </a:accent4>
      <a:accent5>
        <a:srgbClr val="DAEDEF"/>
      </a:accent5>
      <a:accent6>
        <a:srgbClr val="2D2D8A"/>
      </a:accent6>
      <a:hlink>
        <a:srgbClr val="6980BD"/>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CACA612D4CEE41A2B1994AB67F6976" ma:contentTypeVersion="4" ma:contentTypeDescription="Create a new document." ma:contentTypeScope="" ma:versionID="08be6a4c6ee8c5e38872d544966c0d8a">
  <xsd:schema xmlns:xsd="http://www.w3.org/2001/XMLSchema" xmlns:xs="http://www.w3.org/2001/XMLSchema" xmlns:p="http://schemas.microsoft.com/office/2006/metadata/properties" xmlns:ns2="d18b261a-0edf-433c-ade6-b4c5a8c9ad88" targetNamespace="http://schemas.microsoft.com/office/2006/metadata/properties" ma:root="true" ma:fieldsID="16c7b1c0a42b5be9bee348bada8dff55" ns2:_="">
    <xsd:import namespace="d18b261a-0edf-433c-ade6-b4c5a8c9ad8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b261a-0edf-433c-ade6-b4c5a8c9ad8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91DEB65-03DC-4E0A-92B2-D134B5D999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b261a-0edf-433c-ade6-b4c5a8c9ad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27C905-3C72-432D-9044-367A5FDAE960}">
  <ds:schemaRefs>
    <ds:schemaRef ds:uri="http://purl.org/dc/terms/"/>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http://schemas.microsoft.com/office/2006/documentManagement/types"/>
    <ds:schemaRef ds:uri="d18b261a-0edf-433c-ade6-b4c5a8c9ad8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3905</TotalTime>
  <Words>798</Words>
  <Application>Microsoft Office PowerPoint</Application>
  <PresentationFormat>On-screen Show (4:3)</PresentationFormat>
  <Paragraphs>152</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2017 National Survey of Community Banks: Presentation of Results</vt:lpstr>
      <vt:lpstr>Small Business Lending</vt:lpstr>
      <vt:lpstr>Small Business Lending as a % of Total Lending by Asset Group</vt:lpstr>
      <vt:lpstr>Fig. 2: Bankers’ Definitions of Small Business Loans</vt:lpstr>
      <vt:lpstr>Fig. 8: Percentage of Small Business Loans Made Due to Prior Banking Relationships</vt:lpstr>
      <vt:lpstr>Fig. 9: Importance of Potential Future Relationship to Lending Decisions </vt:lpstr>
      <vt:lpstr>The Fundamentals are Important to Lending to Small Businesses</vt:lpstr>
      <vt:lpstr>Small Business Lending is Secured the Old Fashioned Way</vt:lpstr>
      <vt:lpstr>Fig. 17: Frequency of Small Business Loans Backed by the Small Business Administration</vt:lpstr>
      <vt:lpstr>What bankers say about  small business lending - Positive</vt:lpstr>
      <vt:lpstr>What bankers say about  small business lending - Negative</vt:lpstr>
      <vt:lpstr>Competitive Pressure</vt:lpstr>
      <vt:lpstr>Fig. 31: Greatest Source of Current Competition: Small Business Loans</vt:lpstr>
      <vt:lpstr>Fig. 32: Greatest Source of Future Competition: Small Business Loans</vt:lpstr>
      <vt:lpstr>Mergers &amp; Acquisitions</vt:lpstr>
      <vt:lpstr>M&amp;A</vt:lpstr>
      <vt:lpstr>Drivers for Considering an Offer</vt:lpstr>
      <vt:lpstr>Drivers for Making an Offer</vt:lpstr>
      <vt:lpstr>Perspectives on Consolidation</vt:lpstr>
      <vt:lpstr>Succession Planning:   The Community Bank Case Study Competition</vt:lpstr>
      <vt:lpstr>Supervision &amp; Regulation</vt:lpstr>
      <vt:lpstr>The smaller the bank, the greater the average compliance costs as a percentage of noninterest expense:</vt:lpstr>
      <vt:lpstr>Fig. 28: Greatest Challenge from TILA-RESPA Integrated Disclosure (TRID) </vt:lpstr>
      <vt:lpstr>Fig. 30: Percentage of Compliance Costs Due to Specific Regulations </vt:lpstr>
      <vt:lpstr>Bankers &amp; Regulation:  BSA “…as many BSA staff as lenders” </vt:lpstr>
      <vt:lpstr>Bankers &amp; Regulation:  TILA-RESPA “…stranded with children, pets, and a van full of furniture.”</vt:lpstr>
      <vt:lpstr>Bankers &amp; Regulation:   But wait there’s more</vt:lpstr>
      <vt:lpstr>Technology</vt:lpstr>
      <vt:lpstr>Bankers &amp; Technology: Downside</vt:lpstr>
      <vt:lpstr>Bankers &amp; Technology:  Upside</vt:lpstr>
      <vt:lpstr>Banks &amp; Technology: The 2018 Case Study Competition</vt:lpstr>
    </vt:vector>
  </TitlesOfParts>
  <Company>Federal Reserve Bank of St. Louis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Ebert</dc:creator>
  <cp:lastModifiedBy>Henry, Summer L</cp:lastModifiedBy>
  <cp:revision>135</cp:revision>
  <dcterms:created xsi:type="dcterms:W3CDTF">2013-09-20T14:29:42Z</dcterms:created>
  <dcterms:modified xsi:type="dcterms:W3CDTF">2017-10-25T18:15:04Z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0x0101001CCACA612D4CEE41A2B1994AB67F6976</vt:lpwstr>
  </property>
  <property fmtid="{D5CDD505-2E9C-101B-9397-08002B2CF9AE}" pid="3" name="_dlc_DocIdItemGuid">
    <vt:lpwstr>4e71a284-34e0-453e-9ce3-a33fa8870c2e</vt:lpwstr>
  </property>
  <property fmtid="{D5CDD505-2E9C-101B-9397-08002B2CF9AE}" pid="4" name="_dlc_DocId">
    <vt:lpwstr>UZD6JJ247QYQ-3624-105</vt:lpwstr>
  </property>
  <property fmtid="{D5CDD505-2E9C-101B-9397-08002B2CF9AE}" pid="5" name="_dlc_DocIdUrl">
    <vt:lpwstr>https://fedsharesites.frb.org/dist/8H/ST%20LOUIS/bsr/CBRC/_layouts/DocIdRedir.aspx?ID=UZD6JJ247QYQ-3624-105, UZD6JJ247QYQ-3624-105</vt:lpwstr>
  </property>
  <property fmtid="{D5CDD505-2E9C-101B-9397-08002B2CF9AE}" pid="6" name="TitusGUID">
    <vt:lpwstr>73d1de01-5d72-47e2-8bf7-8d53536b37e6</vt:lpwstr>
  </property>
</Properties>
</file>