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411" r:id="rId2"/>
    <p:sldId id="551" r:id="rId3"/>
    <p:sldId id="514" r:id="rId4"/>
    <p:sldId id="554" r:id="rId5"/>
    <p:sldId id="555" r:id="rId6"/>
    <p:sldId id="556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54379"/>
    <a:srgbClr val="003399"/>
    <a:srgbClr val="D9D9D9"/>
    <a:srgbClr val="B2B2B2"/>
    <a:srgbClr val="6B6B6B"/>
    <a:srgbClr val="0B4DAD"/>
    <a:srgbClr val="17375D"/>
    <a:srgbClr val="008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8869" autoAdjust="0"/>
  </p:normalViewPr>
  <p:slideViewPr>
    <p:cSldViewPr>
      <p:cViewPr varScale="1">
        <p:scale>
          <a:sx n="79" d="100"/>
          <a:sy n="79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626"/>
    </p:cViewPr>
  </p:sorterViewPr>
  <p:notesViewPr>
    <p:cSldViewPr>
      <p:cViewPr varScale="1">
        <p:scale>
          <a:sx n="82" d="100"/>
          <a:sy n="82" d="100"/>
        </p:scale>
        <p:origin x="-1974" y="-90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66789-9AF0-4C08-BF87-241575E471F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B5C91-76B1-41F0-805D-A466FE87F579}">
      <dgm:prSet phldrT="[Text]" custT="1"/>
      <dgm:spPr/>
      <dgm:t>
        <a:bodyPr/>
        <a:lstStyle/>
        <a:p>
          <a:pPr>
            <a:spcAft>
              <a:spcPts val="450"/>
            </a:spcAft>
          </a:pPr>
          <a:r>
            <a:rPr lang="en-US" sz="1300" b="1" dirty="0" smtClean="0"/>
            <a:t>Improved         Two-Way Communications</a:t>
          </a:r>
          <a:endParaRPr lang="en-US" sz="1300" b="1" dirty="0"/>
        </a:p>
      </dgm:t>
    </dgm:pt>
    <dgm:pt modelId="{2135717D-4D35-4FDE-9673-365F2CCE8416}" type="parTrans" cxnId="{2BE5092C-8289-43E6-8EC7-FC4BCEFAF033}">
      <dgm:prSet/>
      <dgm:spPr/>
      <dgm:t>
        <a:bodyPr/>
        <a:lstStyle/>
        <a:p>
          <a:endParaRPr lang="en-US" sz="1300"/>
        </a:p>
      </dgm:t>
    </dgm:pt>
    <dgm:pt modelId="{43EA0FAC-5372-48D8-8AC4-F6F30F7722C3}" type="sibTrans" cxnId="{2BE5092C-8289-43E6-8EC7-FC4BCEFAF033}">
      <dgm:prSet/>
      <dgm:spPr/>
      <dgm:t>
        <a:bodyPr/>
        <a:lstStyle/>
        <a:p>
          <a:endParaRPr lang="en-US" sz="1300"/>
        </a:p>
      </dgm:t>
    </dgm:pt>
    <dgm:pt modelId="{12816382-55AC-4A15-A5BA-486D0CF067D0}">
      <dgm:prSet phldrT="[Text]" custT="1"/>
      <dgm:spPr/>
      <dgm:t>
        <a:bodyPr/>
        <a:lstStyle/>
        <a:p>
          <a:pPr>
            <a:spcAft>
              <a:spcPts val="450"/>
            </a:spcAft>
          </a:pPr>
          <a:r>
            <a:rPr lang="en-US" sz="1300" b="1" dirty="0" smtClean="0"/>
            <a:t>Portal Transmission of Data</a:t>
          </a:r>
          <a:endParaRPr lang="en-US" sz="1300" b="1" dirty="0"/>
        </a:p>
      </dgm:t>
    </dgm:pt>
    <dgm:pt modelId="{21F24455-957E-4E72-BB7B-3C0E7A597769}" type="parTrans" cxnId="{C65B51EE-5452-484A-9C7A-8A0B470AC0B8}">
      <dgm:prSet/>
      <dgm:spPr/>
      <dgm:t>
        <a:bodyPr/>
        <a:lstStyle/>
        <a:p>
          <a:endParaRPr lang="en-US" sz="1300"/>
        </a:p>
      </dgm:t>
    </dgm:pt>
    <dgm:pt modelId="{DAA58250-C27F-465A-AF60-EFC77925B459}" type="sibTrans" cxnId="{C65B51EE-5452-484A-9C7A-8A0B470AC0B8}">
      <dgm:prSet/>
      <dgm:spPr/>
      <dgm:t>
        <a:bodyPr/>
        <a:lstStyle/>
        <a:p>
          <a:endParaRPr lang="en-US" sz="1300"/>
        </a:p>
      </dgm:t>
    </dgm:pt>
    <dgm:pt modelId="{83574D5C-C59E-4FD0-89A6-C8619544F039}">
      <dgm:prSet phldrT="[Text]" custT="1"/>
      <dgm:spPr/>
      <dgm:t>
        <a:bodyPr/>
        <a:lstStyle/>
        <a:p>
          <a:r>
            <a:rPr lang="en-US" sz="1300" b="1" dirty="0" smtClean="0"/>
            <a:t>Email</a:t>
          </a:r>
          <a:endParaRPr lang="en-US" sz="1300" b="1" dirty="0"/>
        </a:p>
      </dgm:t>
    </dgm:pt>
    <dgm:pt modelId="{0B5E0E28-2D48-4438-B1B8-E10A93D1FDE0}" type="parTrans" cxnId="{0277846A-C1A6-41CC-90E3-3965C04FA7B4}">
      <dgm:prSet/>
      <dgm:spPr/>
      <dgm:t>
        <a:bodyPr/>
        <a:lstStyle/>
        <a:p>
          <a:endParaRPr lang="en-US" sz="1300"/>
        </a:p>
      </dgm:t>
    </dgm:pt>
    <dgm:pt modelId="{055A1F92-7E7C-4B62-B4B7-5A57B36982E2}" type="sibTrans" cxnId="{0277846A-C1A6-41CC-90E3-3965C04FA7B4}">
      <dgm:prSet/>
      <dgm:spPr/>
      <dgm:t>
        <a:bodyPr/>
        <a:lstStyle/>
        <a:p>
          <a:endParaRPr lang="en-US" sz="1300"/>
        </a:p>
      </dgm:t>
    </dgm:pt>
    <dgm:pt modelId="{4C29E8CC-1A65-4983-8E70-D1EEA7ECC74A}">
      <dgm:prSet phldrT="[Text]" custT="1"/>
      <dgm:spPr/>
      <dgm:t>
        <a:bodyPr/>
        <a:lstStyle/>
        <a:p>
          <a:r>
            <a:rPr lang="en-US" sz="1300" b="1" dirty="0" smtClean="0"/>
            <a:t>Meetings at Conferences</a:t>
          </a:r>
          <a:endParaRPr lang="en-US" sz="1300" b="1" dirty="0"/>
        </a:p>
      </dgm:t>
    </dgm:pt>
    <dgm:pt modelId="{F12A82F6-E3A3-4A82-96F7-F3FFC60A9713}" type="parTrans" cxnId="{D1720C47-0050-4B12-9F2F-22F7FB55C976}">
      <dgm:prSet/>
      <dgm:spPr/>
      <dgm:t>
        <a:bodyPr/>
        <a:lstStyle/>
        <a:p>
          <a:endParaRPr lang="en-US" sz="1300"/>
        </a:p>
      </dgm:t>
    </dgm:pt>
    <dgm:pt modelId="{5EA6780F-0B6A-4434-A312-93BB6D8B0493}" type="sibTrans" cxnId="{D1720C47-0050-4B12-9F2F-22F7FB55C976}">
      <dgm:prSet/>
      <dgm:spPr/>
      <dgm:t>
        <a:bodyPr/>
        <a:lstStyle/>
        <a:p>
          <a:endParaRPr lang="en-US" sz="1300"/>
        </a:p>
      </dgm:t>
    </dgm:pt>
    <dgm:pt modelId="{0EF12FAD-193F-4E0A-9E48-9F18E33B1E73}">
      <dgm:prSet phldrT="[Text]" custT="1"/>
      <dgm:spPr/>
      <dgm:t>
        <a:bodyPr/>
        <a:lstStyle/>
        <a:p>
          <a:r>
            <a:rPr lang="en-US" sz="1300" b="1" dirty="0" smtClean="0"/>
            <a:t>Interim Conference Calls</a:t>
          </a:r>
          <a:endParaRPr lang="en-US" sz="1300" b="1" dirty="0"/>
        </a:p>
      </dgm:t>
    </dgm:pt>
    <dgm:pt modelId="{E1D2718D-F308-4673-96F1-4B465558A897}" type="parTrans" cxnId="{206366EC-0002-400C-93F0-E4523E9BB301}">
      <dgm:prSet/>
      <dgm:spPr/>
      <dgm:t>
        <a:bodyPr/>
        <a:lstStyle/>
        <a:p>
          <a:endParaRPr lang="en-US" sz="1300"/>
        </a:p>
      </dgm:t>
    </dgm:pt>
    <dgm:pt modelId="{4A030CC1-2D86-4CDA-AC99-E8406460AD50}" type="sibTrans" cxnId="{206366EC-0002-400C-93F0-E4523E9BB301}">
      <dgm:prSet/>
      <dgm:spPr/>
      <dgm:t>
        <a:bodyPr/>
        <a:lstStyle/>
        <a:p>
          <a:endParaRPr lang="en-US" sz="1300"/>
        </a:p>
      </dgm:t>
    </dgm:pt>
    <dgm:pt modelId="{7A1E6D7D-3CEB-4719-86DF-8DFFEB855D87}" type="pres">
      <dgm:prSet presAssocID="{08266789-9AF0-4C08-BF87-241575E471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144C05-EBC7-47B9-9D73-94C67BC28D8A}" type="pres">
      <dgm:prSet presAssocID="{C70B5C91-76B1-41F0-805D-A466FE87F579}" presName="centerShape" presStyleLbl="node0" presStyleIdx="0" presStyleCnt="1" custLinFactNeighborX="6663" custLinFactNeighborY="-3814"/>
      <dgm:spPr/>
      <dgm:t>
        <a:bodyPr/>
        <a:lstStyle/>
        <a:p>
          <a:endParaRPr lang="en-US"/>
        </a:p>
      </dgm:t>
    </dgm:pt>
    <dgm:pt modelId="{CF5C5550-E3E0-4131-AB83-EC9FC750B4E8}" type="pres">
      <dgm:prSet presAssocID="{12816382-55AC-4A15-A5BA-486D0CF067D0}" presName="node" presStyleLbl="node1" presStyleIdx="0" presStyleCnt="4" custRadScaleRad="104680" custRadScaleInc="24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DD1D-B6FB-4E39-BC7F-6502DCE2126B}" type="pres">
      <dgm:prSet presAssocID="{12816382-55AC-4A15-A5BA-486D0CF067D0}" presName="dummy" presStyleCnt="0"/>
      <dgm:spPr/>
    </dgm:pt>
    <dgm:pt modelId="{BDF6C600-AB91-4BE6-93DE-FDB170BE3579}" type="pres">
      <dgm:prSet presAssocID="{DAA58250-C27F-465A-AF60-EFC77925B45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7BD092C-2CE5-4AAB-8BBA-A5D4081C5618}" type="pres">
      <dgm:prSet presAssocID="{83574D5C-C59E-4FD0-89A6-C8619544F039}" presName="node" presStyleLbl="node1" presStyleIdx="1" presStyleCnt="4" custRadScaleRad="113582" custRadScaleInc="-12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C4F3D-E19D-4F27-96F8-6248B4853D5D}" type="pres">
      <dgm:prSet presAssocID="{83574D5C-C59E-4FD0-89A6-C8619544F039}" presName="dummy" presStyleCnt="0"/>
      <dgm:spPr/>
    </dgm:pt>
    <dgm:pt modelId="{EC163B78-624B-41C6-8BEC-8F3676927689}" type="pres">
      <dgm:prSet presAssocID="{055A1F92-7E7C-4B62-B4B7-5A57B36982E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497433E-108B-4B96-B816-2E6F407CDCB6}" type="pres">
      <dgm:prSet presAssocID="{4C29E8CC-1A65-4983-8E70-D1EEA7ECC74A}" presName="node" presStyleLbl="node1" presStyleIdx="2" presStyleCnt="4" custRadScaleRad="93328" custRadScaleInc="-27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D0CBA-4AF2-4329-8C3D-FC1A2CA61421}" type="pres">
      <dgm:prSet presAssocID="{4C29E8CC-1A65-4983-8E70-D1EEA7ECC74A}" presName="dummy" presStyleCnt="0"/>
      <dgm:spPr/>
    </dgm:pt>
    <dgm:pt modelId="{BB2685E0-406C-43FA-A5A6-4C65F2592BC4}" type="pres">
      <dgm:prSet presAssocID="{5EA6780F-0B6A-4434-A312-93BB6D8B049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64A1A6A-1DE2-4294-A617-96C49031B975}" type="pres">
      <dgm:prSet presAssocID="{0EF12FAD-193F-4E0A-9E48-9F18E33B1E73}" presName="node" presStyleLbl="node1" presStyleIdx="3" presStyleCnt="4" custRadScaleRad="87009" custRadScaleInc="16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A706-1C3A-4C82-B768-D6645914BED7}" type="pres">
      <dgm:prSet presAssocID="{0EF12FAD-193F-4E0A-9E48-9F18E33B1E73}" presName="dummy" presStyleCnt="0"/>
      <dgm:spPr/>
    </dgm:pt>
    <dgm:pt modelId="{15CB18AC-353B-4A7C-94FB-B6EE1985C6AA}" type="pres">
      <dgm:prSet presAssocID="{4A030CC1-2D86-4CDA-AC99-E8406460AD5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06366EC-0002-400C-93F0-E4523E9BB301}" srcId="{C70B5C91-76B1-41F0-805D-A466FE87F579}" destId="{0EF12FAD-193F-4E0A-9E48-9F18E33B1E73}" srcOrd="3" destOrd="0" parTransId="{E1D2718D-F308-4673-96F1-4B465558A897}" sibTransId="{4A030CC1-2D86-4CDA-AC99-E8406460AD50}"/>
    <dgm:cxn modelId="{0277846A-C1A6-41CC-90E3-3965C04FA7B4}" srcId="{C70B5C91-76B1-41F0-805D-A466FE87F579}" destId="{83574D5C-C59E-4FD0-89A6-C8619544F039}" srcOrd="1" destOrd="0" parTransId="{0B5E0E28-2D48-4438-B1B8-E10A93D1FDE0}" sibTransId="{055A1F92-7E7C-4B62-B4B7-5A57B36982E2}"/>
    <dgm:cxn modelId="{AD9770E9-97AB-4722-A7BF-013E686C99E5}" type="presOf" srcId="{055A1F92-7E7C-4B62-B4B7-5A57B36982E2}" destId="{EC163B78-624B-41C6-8BEC-8F3676927689}" srcOrd="0" destOrd="0" presId="urn:microsoft.com/office/officeart/2005/8/layout/radial6"/>
    <dgm:cxn modelId="{965F0A9B-FAEB-4619-BA7D-F4D48DF93140}" type="presOf" srcId="{DAA58250-C27F-465A-AF60-EFC77925B459}" destId="{BDF6C600-AB91-4BE6-93DE-FDB170BE3579}" srcOrd="0" destOrd="0" presId="urn:microsoft.com/office/officeart/2005/8/layout/radial6"/>
    <dgm:cxn modelId="{C5B5CE6D-984C-4042-BD17-09B0CF42A453}" type="presOf" srcId="{83574D5C-C59E-4FD0-89A6-C8619544F039}" destId="{B7BD092C-2CE5-4AAB-8BBA-A5D4081C5618}" srcOrd="0" destOrd="0" presId="urn:microsoft.com/office/officeart/2005/8/layout/radial6"/>
    <dgm:cxn modelId="{DABAAE42-BF46-4EBC-B1F5-DAFEA9DCCF9C}" type="presOf" srcId="{4C29E8CC-1A65-4983-8E70-D1EEA7ECC74A}" destId="{7497433E-108B-4B96-B816-2E6F407CDCB6}" srcOrd="0" destOrd="0" presId="urn:microsoft.com/office/officeart/2005/8/layout/radial6"/>
    <dgm:cxn modelId="{19E9CD22-573A-4385-B0AD-6DB750F10330}" type="presOf" srcId="{0EF12FAD-193F-4E0A-9E48-9F18E33B1E73}" destId="{A64A1A6A-1DE2-4294-A617-96C49031B975}" srcOrd="0" destOrd="0" presId="urn:microsoft.com/office/officeart/2005/8/layout/radial6"/>
    <dgm:cxn modelId="{59015041-476E-4B28-9E97-07E4E48E9C14}" type="presOf" srcId="{C70B5C91-76B1-41F0-805D-A466FE87F579}" destId="{7E144C05-EBC7-47B9-9D73-94C67BC28D8A}" srcOrd="0" destOrd="0" presId="urn:microsoft.com/office/officeart/2005/8/layout/radial6"/>
    <dgm:cxn modelId="{C65B51EE-5452-484A-9C7A-8A0B470AC0B8}" srcId="{C70B5C91-76B1-41F0-805D-A466FE87F579}" destId="{12816382-55AC-4A15-A5BA-486D0CF067D0}" srcOrd="0" destOrd="0" parTransId="{21F24455-957E-4E72-BB7B-3C0E7A597769}" sibTransId="{DAA58250-C27F-465A-AF60-EFC77925B459}"/>
    <dgm:cxn modelId="{80002B34-8248-410B-AA1E-0D7233A25E90}" type="presOf" srcId="{5EA6780F-0B6A-4434-A312-93BB6D8B0493}" destId="{BB2685E0-406C-43FA-A5A6-4C65F2592BC4}" srcOrd="0" destOrd="0" presId="urn:microsoft.com/office/officeart/2005/8/layout/radial6"/>
    <dgm:cxn modelId="{83B60FC3-C81F-4E5D-92F2-949589179653}" type="presOf" srcId="{12816382-55AC-4A15-A5BA-486D0CF067D0}" destId="{CF5C5550-E3E0-4131-AB83-EC9FC750B4E8}" srcOrd="0" destOrd="0" presId="urn:microsoft.com/office/officeart/2005/8/layout/radial6"/>
    <dgm:cxn modelId="{05BFBB0D-5F10-448A-B433-9D52130ECD44}" type="presOf" srcId="{4A030CC1-2D86-4CDA-AC99-E8406460AD50}" destId="{15CB18AC-353B-4A7C-94FB-B6EE1985C6AA}" srcOrd="0" destOrd="0" presId="urn:microsoft.com/office/officeart/2005/8/layout/radial6"/>
    <dgm:cxn modelId="{1450CBC0-9300-4566-A409-ECA38B74FA57}" type="presOf" srcId="{08266789-9AF0-4C08-BF87-241575E471FD}" destId="{7A1E6D7D-3CEB-4719-86DF-8DFFEB855D87}" srcOrd="0" destOrd="0" presId="urn:microsoft.com/office/officeart/2005/8/layout/radial6"/>
    <dgm:cxn modelId="{D1720C47-0050-4B12-9F2F-22F7FB55C976}" srcId="{C70B5C91-76B1-41F0-805D-A466FE87F579}" destId="{4C29E8CC-1A65-4983-8E70-D1EEA7ECC74A}" srcOrd="2" destOrd="0" parTransId="{F12A82F6-E3A3-4A82-96F7-F3FFC60A9713}" sibTransId="{5EA6780F-0B6A-4434-A312-93BB6D8B0493}"/>
    <dgm:cxn modelId="{2BE5092C-8289-43E6-8EC7-FC4BCEFAF033}" srcId="{08266789-9AF0-4C08-BF87-241575E471FD}" destId="{C70B5C91-76B1-41F0-805D-A466FE87F579}" srcOrd="0" destOrd="0" parTransId="{2135717D-4D35-4FDE-9673-365F2CCE8416}" sibTransId="{43EA0FAC-5372-48D8-8AC4-F6F30F7722C3}"/>
    <dgm:cxn modelId="{BC38514C-8FE9-4C03-BB8A-DAFB849FBA3A}" type="presParOf" srcId="{7A1E6D7D-3CEB-4719-86DF-8DFFEB855D87}" destId="{7E144C05-EBC7-47B9-9D73-94C67BC28D8A}" srcOrd="0" destOrd="0" presId="urn:microsoft.com/office/officeart/2005/8/layout/radial6"/>
    <dgm:cxn modelId="{9D55B41B-C742-42F3-A0A6-52F5157FF0CB}" type="presParOf" srcId="{7A1E6D7D-3CEB-4719-86DF-8DFFEB855D87}" destId="{CF5C5550-E3E0-4131-AB83-EC9FC750B4E8}" srcOrd="1" destOrd="0" presId="urn:microsoft.com/office/officeart/2005/8/layout/radial6"/>
    <dgm:cxn modelId="{F011ED31-E21C-42D4-B49D-579EEF03ABAB}" type="presParOf" srcId="{7A1E6D7D-3CEB-4719-86DF-8DFFEB855D87}" destId="{ED0ADD1D-B6FB-4E39-BC7F-6502DCE2126B}" srcOrd="2" destOrd="0" presId="urn:microsoft.com/office/officeart/2005/8/layout/radial6"/>
    <dgm:cxn modelId="{569F49A9-FC6E-4FB6-96B5-7ED98B20C317}" type="presParOf" srcId="{7A1E6D7D-3CEB-4719-86DF-8DFFEB855D87}" destId="{BDF6C600-AB91-4BE6-93DE-FDB170BE3579}" srcOrd="3" destOrd="0" presId="urn:microsoft.com/office/officeart/2005/8/layout/radial6"/>
    <dgm:cxn modelId="{515A3E8D-2D99-408D-9DF8-1A2206703513}" type="presParOf" srcId="{7A1E6D7D-3CEB-4719-86DF-8DFFEB855D87}" destId="{B7BD092C-2CE5-4AAB-8BBA-A5D4081C5618}" srcOrd="4" destOrd="0" presId="urn:microsoft.com/office/officeart/2005/8/layout/radial6"/>
    <dgm:cxn modelId="{A6090C23-BC75-4D0D-89E3-F1A55EEBAD08}" type="presParOf" srcId="{7A1E6D7D-3CEB-4719-86DF-8DFFEB855D87}" destId="{9D9C4F3D-E19D-4F27-96F8-6248B4853D5D}" srcOrd="5" destOrd="0" presId="urn:microsoft.com/office/officeart/2005/8/layout/radial6"/>
    <dgm:cxn modelId="{4760F3F3-9ABA-4C85-8E5D-1630DBDCC9BB}" type="presParOf" srcId="{7A1E6D7D-3CEB-4719-86DF-8DFFEB855D87}" destId="{EC163B78-624B-41C6-8BEC-8F3676927689}" srcOrd="6" destOrd="0" presId="urn:microsoft.com/office/officeart/2005/8/layout/radial6"/>
    <dgm:cxn modelId="{879D234E-E534-43EE-B2B2-8AF6CF0EDF24}" type="presParOf" srcId="{7A1E6D7D-3CEB-4719-86DF-8DFFEB855D87}" destId="{7497433E-108B-4B96-B816-2E6F407CDCB6}" srcOrd="7" destOrd="0" presId="urn:microsoft.com/office/officeart/2005/8/layout/radial6"/>
    <dgm:cxn modelId="{802706E0-204A-4BDC-B20D-26EAA17F33C8}" type="presParOf" srcId="{7A1E6D7D-3CEB-4719-86DF-8DFFEB855D87}" destId="{044D0CBA-4AF2-4329-8C3D-FC1A2CA61421}" srcOrd="8" destOrd="0" presId="urn:microsoft.com/office/officeart/2005/8/layout/radial6"/>
    <dgm:cxn modelId="{D30CAE35-2F78-4CBC-A114-85D4E2E70414}" type="presParOf" srcId="{7A1E6D7D-3CEB-4719-86DF-8DFFEB855D87}" destId="{BB2685E0-406C-43FA-A5A6-4C65F2592BC4}" srcOrd="9" destOrd="0" presId="urn:microsoft.com/office/officeart/2005/8/layout/radial6"/>
    <dgm:cxn modelId="{740BD33A-0C50-4CAA-97EF-74FA30881C8A}" type="presParOf" srcId="{7A1E6D7D-3CEB-4719-86DF-8DFFEB855D87}" destId="{A64A1A6A-1DE2-4294-A617-96C49031B975}" srcOrd="10" destOrd="0" presId="urn:microsoft.com/office/officeart/2005/8/layout/radial6"/>
    <dgm:cxn modelId="{39CEEA4D-4F98-4B8C-BB82-E9D9FE3BDC8C}" type="presParOf" srcId="{7A1E6D7D-3CEB-4719-86DF-8DFFEB855D87}" destId="{5A17A706-1C3A-4C82-B768-D6645914BED7}" srcOrd="11" destOrd="0" presId="urn:microsoft.com/office/officeart/2005/8/layout/radial6"/>
    <dgm:cxn modelId="{0DD5C757-804D-4FC4-96E0-751DE61D93E1}" type="presParOf" srcId="{7A1E6D7D-3CEB-4719-86DF-8DFFEB855D87}" destId="{15CB18AC-353B-4A7C-94FB-B6EE1985C6A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B18AC-353B-4A7C-94FB-B6EE1985C6AA}">
      <dsp:nvSpPr>
        <dsp:cNvPr id="0" name=""/>
        <dsp:cNvSpPr/>
      </dsp:nvSpPr>
      <dsp:spPr>
        <a:xfrm>
          <a:off x="1827638" y="613055"/>
          <a:ext cx="4106708" cy="4106708"/>
        </a:xfrm>
        <a:prstGeom prst="blockArc">
          <a:avLst>
            <a:gd name="adj1" fmla="val 11061439"/>
            <a:gd name="adj2" fmla="val 16209956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85E0-406C-43FA-A5A6-4C65F2592BC4}">
      <dsp:nvSpPr>
        <dsp:cNvPr id="0" name=""/>
        <dsp:cNvSpPr/>
      </dsp:nvSpPr>
      <dsp:spPr>
        <a:xfrm>
          <a:off x="1833435" y="460639"/>
          <a:ext cx="4106708" cy="4106708"/>
        </a:xfrm>
        <a:prstGeom prst="blockArc">
          <a:avLst>
            <a:gd name="adj1" fmla="val 5400011"/>
            <a:gd name="adj2" fmla="val 10799959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63B78-624B-41C6-8BEC-8F3676927689}">
      <dsp:nvSpPr>
        <dsp:cNvPr id="0" name=""/>
        <dsp:cNvSpPr/>
      </dsp:nvSpPr>
      <dsp:spPr>
        <a:xfrm>
          <a:off x="1833430" y="460639"/>
          <a:ext cx="4106708" cy="4106708"/>
        </a:xfrm>
        <a:prstGeom prst="blockArc">
          <a:avLst>
            <a:gd name="adj1" fmla="val 49"/>
            <a:gd name="adj2" fmla="val 5400001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6C600-AB91-4BE6-93DE-FDB170BE3579}">
      <dsp:nvSpPr>
        <dsp:cNvPr id="0" name=""/>
        <dsp:cNvSpPr/>
      </dsp:nvSpPr>
      <dsp:spPr>
        <a:xfrm>
          <a:off x="1839227" y="613055"/>
          <a:ext cx="4106708" cy="4106708"/>
        </a:xfrm>
        <a:prstGeom prst="blockArc">
          <a:avLst>
            <a:gd name="adj1" fmla="val 16190093"/>
            <a:gd name="adj2" fmla="val 21338569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44C05-EBC7-47B9-9D73-94C67BC28D8A}">
      <dsp:nvSpPr>
        <dsp:cNvPr id="0" name=""/>
        <dsp:cNvSpPr/>
      </dsp:nvSpPr>
      <dsp:spPr>
        <a:xfrm>
          <a:off x="2943035" y="1570242"/>
          <a:ext cx="1887512" cy="1887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450"/>
            </a:spcAft>
          </a:pPr>
          <a:r>
            <a:rPr lang="en-US" sz="1300" b="1" kern="1200" dirty="0" smtClean="0"/>
            <a:t>Improved         Two-Way Communications</a:t>
          </a:r>
          <a:endParaRPr lang="en-US" sz="1300" b="1" kern="1200" dirty="0"/>
        </a:p>
      </dsp:txBody>
      <dsp:txXfrm>
        <a:off x="3219455" y="1846662"/>
        <a:ext cx="1334672" cy="1334672"/>
      </dsp:txXfrm>
    </dsp:sp>
    <dsp:sp modelId="{CF5C5550-E3E0-4131-AB83-EC9FC750B4E8}">
      <dsp:nvSpPr>
        <dsp:cNvPr id="0" name=""/>
        <dsp:cNvSpPr/>
      </dsp:nvSpPr>
      <dsp:spPr>
        <a:xfrm>
          <a:off x="3226171" y="0"/>
          <a:ext cx="1321258" cy="1321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450"/>
            </a:spcAft>
          </a:pPr>
          <a:r>
            <a:rPr lang="en-US" sz="1300" b="1" kern="1200" dirty="0" smtClean="0"/>
            <a:t>Portal Transmission of Data</a:t>
          </a:r>
          <a:endParaRPr lang="en-US" sz="1300" b="1" kern="1200" dirty="0"/>
        </a:p>
      </dsp:txBody>
      <dsp:txXfrm>
        <a:off x="3419665" y="193494"/>
        <a:ext cx="934270" cy="934270"/>
      </dsp:txXfrm>
    </dsp:sp>
    <dsp:sp modelId="{B7BD092C-2CE5-4AAB-8BBA-A5D4081C5618}">
      <dsp:nvSpPr>
        <dsp:cNvPr id="0" name=""/>
        <dsp:cNvSpPr/>
      </dsp:nvSpPr>
      <dsp:spPr>
        <a:xfrm>
          <a:off x="5231943" y="1853392"/>
          <a:ext cx="1321258" cy="1321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Email</a:t>
          </a:r>
          <a:endParaRPr lang="en-US" sz="1300" b="1" kern="1200" dirty="0"/>
        </a:p>
      </dsp:txBody>
      <dsp:txXfrm>
        <a:off x="5425437" y="2046886"/>
        <a:ext cx="934270" cy="934270"/>
      </dsp:txXfrm>
    </dsp:sp>
    <dsp:sp modelId="{7497433E-108B-4B96-B816-2E6F407CDCB6}">
      <dsp:nvSpPr>
        <dsp:cNvPr id="0" name=""/>
        <dsp:cNvSpPr/>
      </dsp:nvSpPr>
      <dsp:spPr>
        <a:xfrm>
          <a:off x="3226154" y="3859153"/>
          <a:ext cx="1321258" cy="1321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Meetings at Conferences</a:t>
          </a:r>
          <a:endParaRPr lang="en-US" sz="1300" b="1" kern="1200" dirty="0"/>
        </a:p>
      </dsp:txBody>
      <dsp:txXfrm>
        <a:off x="3419648" y="4052647"/>
        <a:ext cx="934270" cy="934270"/>
      </dsp:txXfrm>
    </dsp:sp>
    <dsp:sp modelId="{A64A1A6A-1DE2-4294-A617-96C49031B975}">
      <dsp:nvSpPr>
        <dsp:cNvPr id="0" name=""/>
        <dsp:cNvSpPr/>
      </dsp:nvSpPr>
      <dsp:spPr>
        <a:xfrm>
          <a:off x="1220371" y="1853387"/>
          <a:ext cx="1321258" cy="1321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Interim Conference Calls</a:t>
          </a:r>
          <a:endParaRPr lang="en-US" sz="1300" b="1" kern="1200" dirty="0"/>
        </a:p>
      </dsp:txBody>
      <dsp:txXfrm>
        <a:off x="1413865" y="2046881"/>
        <a:ext cx="934270" cy="934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46" tIns="46573" rIns="93146" bIns="465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46" tIns="46573" rIns="93146" bIns="46573" rtlCol="0"/>
          <a:lstStyle>
            <a:lvl1pPr algn="r">
              <a:defRPr sz="1200"/>
            </a:lvl1pPr>
          </a:lstStyle>
          <a:p>
            <a:fld id="{C55064DD-8DBD-42CD-8AF7-F7BF5E58132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46" tIns="46573" rIns="93146" bIns="465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46" tIns="46573" rIns="93146" bIns="46573" rtlCol="0" anchor="b"/>
          <a:lstStyle>
            <a:lvl1pPr algn="r">
              <a:defRPr sz="1200"/>
            </a:lvl1pPr>
          </a:lstStyle>
          <a:p>
            <a:fld id="{B2F03F90-57DE-4C7F-A736-018A25DC0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D88593CE-ED44-47F1-A5EB-732902CD945F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5" tIns="47457" rIns="94915" bIns="474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4915" tIns="47457" rIns="94915" bIns="474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495685CB-7FAB-4D1D-9E32-B4BD5B04F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9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685CB-7FAB-4D1D-9E32-B4BD5B04F7A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685CB-7FAB-4D1D-9E32-B4BD5B04F7A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685CB-7FAB-4D1D-9E32-B4BD5B04F7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7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685CB-7FAB-4D1D-9E32-B4BD5B04F7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7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685CB-7FAB-4D1D-9E32-B4BD5B04F7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7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685CB-7FAB-4D1D-9E32-B4BD5B04F7A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7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E063-65C5-4F48-832D-59AFE3CEF043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302830"/>
            <a:ext cx="8839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7DC-D7F5-4276-9FC9-95CFA77A963E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F954-BA1D-4EEF-ADE4-1FB92E649C7C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892628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 lang="en-US" sz="20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−"/>
              <a:defRPr lang="en-US" sz="1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99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6302830"/>
            <a:ext cx="8839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280" y="6389916"/>
            <a:ext cx="381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D2C0-06CC-4A68-81E3-F5875684DC49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139C-9AA5-4CAD-B562-ADE518E4BA09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05ED-15FC-4366-B544-A7BC948A8BB4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C98A-5529-4D01-AFF0-4854B3F6B6B0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5634-EFC4-4AA7-A47B-F29C4E0DC3E6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E286-544F-480B-B07F-454884C356D1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68CE-A4EA-4CDA-8E69-95664E739C55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182B-0FD1-4AEA-9233-0067DD66650C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112C-2B09-4A0D-899F-07908AB0381C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4AFE-847E-460E-92A3-E39C191FD5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302830"/>
            <a:ext cx="8839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4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38175" y="4876800"/>
            <a:ext cx="77724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400" b="1" dirty="0">
              <a:solidFill>
                <a:srgbClr val="6B6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FII_1L_rg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8990" y="380744"/>
            <a:ext cx="5047610" cy="83845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5234970"/>
            <a:ext cx="9144000" cy="1169551"/>
          </a:xfrm>
          <a:prstGeom prst="rect">
            <a:avLst/>
          </a:prstGeom>
          <a:solidFill>
            <a:srgbClr val="05437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1828800" algn="l"/>
                <a:tab pos="7315200" algn="l"/>
              </a:tabLst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Martin K. Birmingham </a:t>
            </a:r>
          </a:p>
          <a:p>
            <a:pPr algn="ctr">
              <a:spcBef>
                <a:spcPts val="600"/>
              </a:spcBef>
              <a:tabLst>
                <a:tab pos="1828800" algn="l"/>
                <a:tab pos="7315200" algn="l"/>
              </a:tabLst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Community Banking in the 21st Century Research and Policy Conference</a:t>
            </a:r>
          </a:p>
          <a:p>
            <a:pPr algn="ctr">
              <a:spcBef>
                <a:spcPts val="600"/>
              </a:spcBef>
              <a:tabLst>
                <a:tab pos="1828800" algn="l"/>
                <a:tab pos="7315200" algn="l"/>
              </a:tabLst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October 4, 2017</a:t>
            </a:r>
          </a:p>
        </p:txBody>
      </p:sp>
      <p:pic>
        <p:nvPicPr>
          <p:cNvPr id="44033" name="Picture 1" descr="I:\2017 Annual Report and Proxy\FSBA_Downtown_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295400"/>
            <a:ext cx="4229100" cy="2819400"/>
          </a:xfrm>
          <a:prstGeom prst="rect">
            <a:avLst/>
          </a:prstGeom>
          <a:noFill/>
        </p:spPr>
      </p:pic>
      <p:pic>
        <p:nvPicPr>
          <p:cNvPr id="157697" name="Picture 1" descr="I:\Logos\FSB_1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5687" y="4260826"/>
            <a:ext cx="3266513" cy="844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4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971800" y="907308"/>
            <a:ext cx="137160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endParaRPr lang="en-US" sz="1400" dirty="0" smtClean="0">
              <a:cs typeface="Times New Roman" pitchFamily="18" charset="0"/>
            </a:endParaRPr>
          </a:p>
          <a:p>
            <a:pPr>
              <a:lnSpc>
                <a:spcPct val="135000"/>
              </a:lnSpc>
            </a:pPr>
            <a:endParaRPr lang="en-US" sz="1400" dirty="0" smtClean="0">
              <a:cs typeface="Times New Roman" pitchFamily="18" charset="0"/>
            </a:endParaRPr>
          </a:p>
          <a:p>
            <a:pPr>
              <a:lnSpc>
                <a:spcPct val="135000"/>
              </a:lnSpc>
            </a:pPr>
            <a:endParaRPr lang="en-US" sz="1400" dirty="0" smtClean="0">
              <a:cs typeface="Times New Roman" pitchFamily="18" charset="0"/>
            </a:endParaRPr>
          </a:p>
          <a:p>
            <a:pPr>
              <a:lnSpc>
                <a:spcPct val="135000"/>
              </a:lnSpc>
            </a:pPr>
            <a:endParaRPr lang="en-US" sz="1400" dirty="0" smtClean="0">
              <a:cs typeface="Times New Roman" pitchFamily="18" charset="0"/>
            </a:endParaRPr>
          </a:p>
          <a:p>
            <a:pPr>
              <a:lnSpc>
                <a:spcPct val="135000"/>
              </a:lnSpc>
            </a:pPr>
            <a:endParaRPr lang="en-US" sz="1400" dirty="0" smtClean="0">
              <a:cs typeface="Times New Roman" pitchFamily="18" charset="0"/>
            </a:endParaRPr>
          </a:p>
          <a:p>
            <a:pPr>
              <a:lnSpc>
                <a:spcPct val="135000"/>
              </a:lnSpc>
            </a:pPr>
            <a:endParaRPr lang="en-US" sz="1400" dirty="0" smtClean="0">
              <a:cs typeface="Times New Roman" pitchFamily="18" charset="0"/>
            </a:endParaRPr>
          </a:p>
        </p:txBody>
      </p:sp>
      <p:pic>
        <p:nvPicPr>
          <p:cNvPr id="7" name="Picture 6" descr="FII_1L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" y="6438900"/>
            <a:ext cx="1828800" cy="30378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58762"/>
            <a:ext cx="82296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Does Distance Matter?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D904AFE-847E-460E-92A3-E39C191FD5D6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2" name="Flowchart: Merge 11"/>
          <p:cNvSpPr/>
          <p:nvPr/>
        </p:nvSpPr>
        <p:spPr>
          <a:xfrm>
            <a:off x="1295400" y="1981200"/>
            <a:ext cx="6553200" cy="3429000"/>
          </a:xfrm>
          <a:prstGeom prst="flowChartMerg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1383268"/>
            <a:ext cx="1198533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1383268"/>
            <a:ext cx="1415196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Shareholders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7638" y="1383268"/>
            <a:ext cx="1179362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Customers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0889" y="1383268"/>
            <a:ext cx="1276311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2133600"/>
            <a:ext cx="97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Strategy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74771" y="2133600"/>
            <a:ext cx="14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Risk Appetite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60193" y="3468469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Business</a:t>
            </a:r>
          </a:p>
          <a:p>
            <a:pPr algn="ctr"/>
            <a:r>
              <a:rPr lang="en-US" b="1" dirty="0" smtClean="0"/>
              <a:t> Units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3468469"/>
            <a:ext cx="146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Compliance </a:t>
            </a:r>
          </a:p>
          <a:p>
            <a:pPr algn="ctr"/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435506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Audit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4763869"/>
            <a:ext cx="1860061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 Regulatory</a:t>
            </a:r>
          </a:p>
          <a:p>
            <a:pPr algn="ctr"/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5525869"/>
            <a:ext cx="183345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Total Shareholder</a:t>
            </a:r>
          </a:p>
          <a:p>
            <a:r>
              <a:rPr lang="en-US" dirty="0" smtClean="0"/>
              <a:t>      Return (TSR)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2027" y="4763869"/>
            <a:ext cx="1855573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Constructive</a:t>
            </a:r>
          </a:p>
          <a:p>
            <a:pPr algn="ctr"/>
            <a:r>
              <a:rPr lang="en-US" dirty="0" smtClean="0"/>
              <a:t>Investor Relations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33800" y="2630269"/>
            <a:ext cx="165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Enterprise Risk </a:t>
            </a:r>
          </a:p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639762"/>
            <a:ext cx="82296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— Strategy and Infrastructure Incorporate Multiple Levels of Defense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267200"/>
          </a:xfrm>
        </p:spPr>
        <p:txBody>
          <a:bodyPr>
            <a:noAutofit/>
          </a:bodyPr>
          <a:lstStyle/>
          <a:p>
            <a:pPr marL="1144588" lvl="3" indent="-230188" algn="l">
              <a:spcBef>
                <a:spcPts val="0"/>
              </a:spcBef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Federal Reserve Bank of New York</a:t>
            </a:r>
          </a:p>
          <a:p>
            <a:pPr marL="1144588" lvl="3" indent="-230188" algn="l">
              <a:spcBef>
                <a:spcPts val="0"/>
              </a:spcBef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         New York State Department of Financial Services</a:t>
            </a:r>
          </a:p>
          <a:p>
            <a:pPr marL="1144588" lvl="3" indent="-230188" algn="l">
              <a:spcBef>
                <a:spcPts val="0"/>
              </a:spcBef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                  New York Attorney General</a:t>
            </a:r>
          </a:p>
          <a:p>
            <a:pPr marL="1144588" lvl="3" indent="-230188" algn="l">
              <a:spcBef>
                <a:spcPts val="0"/>
              </a:spcBef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                           Investor Scrutiny / Concern Regarding Risk</a:t>
            </a:r>
          </a:p>
          <a:p>
            <a:pPr marL="1144588" lvl="3" indent="-230188" algn="l">
              <a:spcBef>
                <a:spcPts val="0"/>
              </a:spcBef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                                    Community Groups</a:t>
            </a:r>
          </a:p>
          <a:p>
            <a:pPr marL="1144588" lvl="3" indent="-230188" algn="l">
              <a:spcBef>
                <a:spcPts val="0"/>
              </a:spcBef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                                             Public Company Requirements</a:t>
            </a:r>
          </a:p>
          <a:p>
            <a:pPr marL="1546225" lvl="3" indent="-290513" algn="l">
              <a:spcBef>
                <a:spcPts val="0"/>
              </a:spcBef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                                                 Rating Agencies</a:t>
            </a:r>
          </a:p>
          <a:p>
            <a:pPr marL="1144588" lvl="3" indent="-230188" algn="l">
              <a:spcBef>
                <a:spcPts val="0"/>
              </a:spcBef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Robust Internal Audit Function</a:t>
            </a:r>
          </a:p>
          <a:p>
            <a:pPr marL="400050" lvl="1" indent="-171450" algn="l">
              <a:spcBef>
                <a:spcPts val="200"/>
              </a:spcBef>
              <a:spcAft>
                <a:spcPts val="600"/>
              </a:spcAft>
              <a:buFont typeface="Calibri" pitchFamily="34" charset="0"/>
              <a:buChar char="─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00050" lvl="1" indent="-171450" algn="l">
              <a:spcBef>
                <a:spcPts val="200"/>
              </a:spcBef>
              <a:spcAft>
                <a:spcPts val="600"/>
              </a:spcAft>
              <a:buFont typeface="Calibri" pitchFamily="34" charset="0"/>
              <a:buChar char="─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FII_1L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" y="6438900"/>
            <a:ext cx="1828800" cy="3037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D904AFE-847E-460E-92A3-E39C191FD5D6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58762"/>
            <a:ext cx="82296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Does Distance Matter?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9762"/>
            <a:ext cx="82296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— Several Levels of Supervision/Oversight Exist Today 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26668"/>
            <a:ext cx="84582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Multiple Layers of Oversight            Reduced Risk</a:t>
            </a:r>
            <a:endParaRPr lang="en-US" b="1" dirty="0"/>
          </a:p>
        </p:txBody>
      </p:sp>
      <p:sp>
        <p:nvSpPr>
          <p:cNvPr id="10" name="Right Arrow 9"/>
          <p:cNvSpPr/>
          <p:nvPr/>
        </p:nvSpPr>
        <p:spPr>
          <a:xfrm>
            <a:off x="838200" y="1524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371600" y="1981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905000" y="2514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362200" y="3048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895600" y="3505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429000" y="4038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962400" y="4572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495800" y="5029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4572000" y="5715000"/>
            <a:ext cx="304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I_1L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" y="6438900"/>
            <a:ext cx="1828800" cy="3037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D904AFE-847E-460E-92A3-E39C191FD5D6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58762"/>
            <a:ext cx="82296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Does Distance Matter?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9762"/>
            <a:ext cx="82296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— Evolution of Information Sharing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914400" y="1066800"/>
          <a:ext cx="7239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34200" y="4895671"/>
            <a:ext cx="19812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Does Improved   Two-Way Communication Reduce Risk?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841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I_1L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" y="6438900"/>
            <a:ext cx="1828800" cy="3037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D904AFE-847E-460E-92A3-E39C191FD5D6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58762"/>
            <a:ext cx="82296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Community Banker’s View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143000"/>
            <a:ext cx="76962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1313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"/>
              <a:defRPr/>
            </a:pPr>
            <a:r>
              <a:rPr lang="en-US" b="1" dirty="0" smtClean="0">
                <a:cs typeface="Times New Roman" pitchFamily="18" charset="0"/>
              </a:rPr>
              <a:t>Information Asymmetry</a:t>
            </a:r>
          </a:p>
          <a:p>
            <a:pPr marL="798513" lvl="1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Natural Desire to Meet Regulator’s Perceived or Actual Expectations</a:t>
            </a:r>
          </a:p>
          <a:p>
            <a:pPr marL="798513" lvl="1" indent="-341313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Publically-Traded Company Required Disclosures Allow Probing of Risk </a:t>
            </a:r>
          </a:p>
          <a:p>
            <a:pPr marL="341313" lvl="1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"/>
              <a:defRPr/>
            </a:pPr>
            <a:r>
              <a:rPr lang="en-US" b="1" dirty="0" smtClean="0">
                <a:cs typeface="Times New Roman" pitchFamily="18" charset="0"/>
              </a:rPr>
              <a:t>Skin in the Game</a:t>
            </a:r>
          </a:p>
          <a:p>
            <a:pPr marL="798513" lvl="1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Loan Production Based on Borrower/Market/Collateral</a:t>
            </a:r>
          </a:p>
          <a:p>
            <a:pPr marL="798513" lvl="1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Hold or Sell Decision Based on NIM and Balance Sheet</a:t>
            </a:r>
          </a:p>
          <a:p>
            <a:pPr marL="798513" lvl="1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Additional Capital Requires Increased Investment</a:t>
            </a:r>
          </a:p>
          <a:p>
            <a:pPr marL="798513" lvl="1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Community Banks Enhance Social Welfare</a:t>
            </a:r>
          </a:p>
          <a:p>
            <a:pPr marL="341313" lvl="1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"/>
              <a:defRPr/>
            </a:pPr>
            <a:endParaRPr lang="en-US" dirty="0" smtClean="0">
              <a:cs typeface="Times New Roman" pitchFamily="18" charset="0"/>
            </a:endParaRPr>
          </a:p>
          <a:p>
            <a:pPr marL="798513" lvl="1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endParaRPr lang="en-US" dirty="0" smtClean="0">
              <a:cs typeface="Times New Roman" pitchFamily="18" charset="0"/>
            </a:endParaRPr>
          </a:p>
          <a:p>
            <a:pPr marL="4000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200"/>
              </a:spcAft>
              <a:buClrTx/>
              <a:buSzTx/>
              <a:buFont typeface="Calibri" pitchFamily="34" charset="0"/>
              <a:buChar char="─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200"/>
              </a:spcAft>
              <a:buClrTx/>
              <a:buSzTx/>
              <a:buFont typeface="Calibri" pitchFamily="34" charset="0"/>
              <a:buChar char="─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1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I_1L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" y="6438900"/>
            <a:ext cx="1828800" cy="3037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D904AFE-847E-460E-92A3-E39C191FD5D6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58762"/>
            <a:ext cx="82296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Community Banker’s View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143000"/>
            <a:ext cx="80772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1313" indent="-3413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"/>
              <a:defRPr/>
            </a:pPr>
            <a:r>
              <a:rPr lang="en-US" b="1" dirty="0" smtClean="0">
                <a:cs typeface="Times New Roman" pitchFamily="18" charset="0"/>
              </a:rPr>
              <a:t>Oversight of Accounting and Impact on Community Banks </a:t>
            </a:r>
          </a:p>
          <a:p>
            <a:pPr marL="684213" lvl="1" indent="-3429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Public Accountants Moving Estimate of Loan Losses to Auditable Mathematical Process</a:t>
            </a:r>
          </a:p>
          <a:p>
            <a:pPr marL="1255713" lvl="2" indent="-341313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cs typeface="Times New Roman" pitchFamily="18" charset="0"/>
              </a:rPr>
              <a:t>Pushed by Their Regulators for Increased Accountability</a:t>
            </a:r>
          </a:p>
          <a:p>
            <a:pPr marL="684213" lvl="1" indent="-3429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Smaller Banks Typically Have Fewer Credits Resolved Through Charge-Off</a:t>
            </a:r>
          </a:p>
          <a:p>
            <a:pPr marL="1255713" lvl="2" indent="-341313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cs typeface="Times New Roman" pitchFamily="18" charset="0"/>
              </a:rPr>
              <a:t>Accuracy of Math More Difficult</a:t>
            </a:r>
          </a:p>
          <a:p>
            <a:pPr marL="684213" lvl="1" indent="-3429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In Our Experience, Regulators Push Examination Concepts Down, Regardless of Size</a:t>
            </a:r>
          </a:p>
          <a:p>
            <a:pPr marL="684213" lvl="1" indent="-3429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cs typeface="Times New Roman" pitchFamily="18" charset="0"/>
              </a:rPr>
              <a:t>Impact of Various Financial Crises Resulted in More Consistent Application by Regulators and Auditors</a:t>
            </a:r>
          </a:p>
          <a:p>
            <a:pPr marL="4000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200"/>
              </a:spcAft>
              <a:buClrTx/>
              <a:buSzTx/>
              <a:buFont typeface="Calibri" pitchFamily="34" charset="0"/>
              <a:buChar char="─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200"/>
              </a:spcAft>
              <a:buClrTx/>
              <a:buSzTx/>
              <a:buFont typeface="Calibri" pitchFamily="34" charset="0"/>
              <a:buChar char="─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1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38326</TotalTime>
  <Words>282</Words>
  <Application>Microsoft Office PowerPoint</Application>
  <PresentationFormat>On-screen Show (4:3)</PresentationFormat>
  <Paragraphs>78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Sterne Agee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jnolan</dc:creator>
  <cp:lastModifiedBy>Henry, Summer L</cp:lastModifiedBy>
  <cp:revision>2314</cp:revision>
  <cp:lastPrinted>2017-05-12T17:51:36Z</cp:lastPrinted>
  <dcterms:created xsi:type="dcterms:W3CDTF">2013-08-14T13:57:40Z</dcterms:created>
  <dcterms:modified xsi:type="dcterms:W3CDTF">2017-10-02T19:27:48Z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5d76c71d-abd7-46f6-bfbf-009ea150ff28</vt:lpwstr>
  </property>
</Properties>
</file>