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6"/>
  </p:notesMasterIdLst>
  <p:handoutMasterIdLst>
    <p:handoutMasterId r:id="rId17"/>
  </p:handoutMasterIdLst>
  <p:sldIdLst>
    <p:sldId id="256" r:id="rId6"/>
    <p:sldId id="267" r:id="rId7"/>
    <p:sldId id="262" r:id="rId8"/>
    <p:sldId id="257" r:id="rId9"/>
    <p:sldId id="258" r:id="rId10"/>
    <p:sldId id="268" r:id="rId11"/>
    <p:sldId id="261" r:id="rId12"/>
    <p:sldId id="264" r:id="rId13"/>
    <p:sldId id="260" r:id="rId14"/>
    <p:sldId id="266" r:id="rId15"/>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C0C0C0"/>
    <a:srgbClr val="66FF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27" autoAdjust="0"/>
    <p:restoredTop sz="86384" autoAdjust="0"/>
  </p:normalViewPr>
  <p:slideViewPr>
    <p:cSldViewPr snapToGrid="0" snapToObjects="1">
      <p:cViewPr>
        <p:scale>
          <a:sx n="94" d="100"/>
          <a:sy n="94" d="100"/>
        </p:scale>
        <p:origin x="-970" y="52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170" d="100"/>
          <a:sy n="170" d="100"/>
        </p:scale>
        <p:origin x="-558" y="204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8E803E3F-7FCF-44BB-B33C-B3925568E4DD}" type="datetimeFigureOut">
              <a:rPr lang="en-US" smtClean="0"/>
              <a:t>10/3/2017</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E5046841-3C38-475E-8D63-BFFBE000E2DA}" type="slidenum">
              <a:rPr lang="en-US" smtClean="0"/>
              <a:t>‹#›</a:t>
            </a:fld>
            <a:endParaRPr lang="en-US"/>
          </a:p>
        </p:txBody>
      </p:sp>
    </p:spTree>
    <p:extLst>
      <p:ext uri="{BB962C8B-B14F-4D97-AF65-F5344CB8AC3E}">
        <p14:creationId xmlns:p14="http://schemas.microsoft.com/office/powerpoint/2010/main" val="5341164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4C226336-3173-4A32-956F-22E1C3754A08}" type="datetimeFigureOut">
              <a:rPr lang="en-US" smtClean="0"/>
              <a:t>10/3/2017</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02AC287B-EF64-4852-B114-4DA18763F934}" type="slidenum">
              <a:rPr lang="en-US" smtClean="0"/>
              <a:t>‹#›</a:t>
            </a:fld>
            <a:endParaRPr lang="en-US"/>
          </a:p>
        </p:txBody>
      </p:sp>
    </p:spTree>
    <p:extLst>
      <p:ext uri="{BB962C8B-B14F-4D97-AF65-F5344CB8AC3E}">
        <p14:creationId xmlns:p14="http://schemas.microsoft.com/office/powerpoint/2010/main" val="458852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*Joint work with Drew Dahl and Andy Meyer—the three of us are members of the Community Bank Research and Outreach Group here</a:t>
            </a:r>
          </a:p>
          <a:p>
            <a:endParaRPr lang="en-US" dirty="0"/>
          </a:p>
          <a:p>
            <a:r>
              <a:rPr lang="en-US" dirty="0" smtClean="0"/>
              <a:t>Fourth contributor is Richard Jensen of Utah State University</a:t>
            </a:r>
            <a:endParaRPr lang="en-US" dirty="0"/>
          </a:p>
        </p:txBody>
      </p:sp>
      <p:sp>
        <p:nvSpPr>
          <p:cNvPr id="4" name="Slide Number Placeholder 3"/>
          <p:cNvSpPr>
            <a:spLocks noGrp="1"/>
          </p:cNvSpPr>
          <p:nvPr>
            <p:ph type="sldNum" sz="quarter" idx="10"/>
          </p:nvPr>
        </p:nvSpPr>
        <p:spPr/>
        <p:txBody>
          <a:bodyPr/>
          <a:lstStyle/>
          <a:p>
            <a:fld id="{02AC287B-EF64-4852-B114-4DA18763F934}" type="slidenum">
              <a:rPr lang="en-US" smtClean="0"/>
              <a:t>1</a:t>
            </a:fld>
            <a:endParaRPr lang="en-US"/>
          </a:p>
        </p:txBody>
      </p:sp>
    </p:spTree>
    <p:extLst>
      <p:ext uri="{BB962C8B-B14F-4D97-AF65-F5344CB8AC3E}">
        <p14:creationId xmlns:p14="http://schemas.microsoft.com/office/powerpoint/2010/main" val="22650105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AC287B-EF64-4852-B114-4DA18763F934}" type="slidenum">
              <a:rPr lang="en-US" smtClean="0"/>
              <a:t>10</a:t>
            </a:fld>
            <a:endParaRPr lang="en-US"/>
          </a:p>
        </p:txBody>
      </p:sp>
    </p:spTree>
    <p:extLst>
      <p:ext uri="{BB962C8B-B14F-4D97-AF65-F5344CB8AC3E}">
        <p14:creationId xmlns:p14="http://schemas.microsoft.com/office/powerpoint/2010/main" val="3687343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*Motivation in writing this paper is the introduction of the Current Expected Credit Losses model for estimating loan losses, aka CECL, to the banking industry. This arguably more complex accounting standard is being introduced at the same time banks and regulators regularly express concern about regulatory burden, esp. for small bank</a:t>
            </a:r>
          </a:p>
          <a:p>
            <a:endParaRPr lang="en-US" dirty="0"/>
          </a:p>
          <a:p>
            <a:r>
              <a:rPr lang="en-US" dirty="0" smtClean="0"/>
              <a:t>*Community banks are particularly concerned about CECL and regulators have been trying to dampen concern by talking about tailoring the application of CECL for community banks</a:t>
            </a:r>
          </a:p>
          <a:p>
            <a:endParaRPr lang="en-US" dirty="0"/>
          </a:p>
          <a:p>
            <a:r>
              <a:rPr lang="en-US" dirty="0" smtClean="0"/>
              <a:t>*It’s reasonable to ask whether community banks should feel confident about that tailoring or scalability?</a:t>
            </a:r>
          </a:p>
          <a:p>
            <a:endParaRPr lang="en-US" dirty="0"/>
          </a:p>
          <a:p>
            <a:r>
              <a:rPr lang="en-US" dirty="0" smtClean="0"/>
              <a:t>*One way to answer that question if to assess how banks conform to the existing loan loss accounting rule. Does one size fit all? Are there differences in how small banks comply—presumably with regulatory approval—and large banks?</a:t>
            </a:r>
            <a:endParaRPr lang="en-US" dirty="0"/>
          </a:p>
        </p:txBody>
      </p:sp>
      <p:sp>
        <p:nvSpPr>
          <p:cNvPr id="4" name="Slide Number Placeholder 3"/>
          <p:cNvSpPr>
            <a:spLocks noGrp="1"/>
          </p:cNvSpPr>
          <p:nvPr>
            <p:ph type="sldNum" sz="quarter" idx="10"/>
          </p:nvPr>
        </p:nvSpPr>
        <p:spPr/>
        <p:txBody>
          <a:bodyPr/>
          <a:lstStyle/>
          <a:p>
            <a:fld id="{02AC287B-EF64-4852-B114-4DA18763F934}" type="slidenum">
              <a:rPr lang="en-US" smtClean="0"/>
              <a:t>2</a:t>
            </a:fld>
            <a:endParaRPr lang="en-US"/>
          </a:p>
        </p:txBody>
      </p:sp>
    </p:spTree>
    <p:extLst>
      <p:ext uri="{BB962C8B-B14F-4D97-AF65-F5344CB8AC3E}">
        <p14:creationId xmlns:p14="http://schemas.microsoft.com/office/powerpoint/2010/main" val="4133647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C287B-EF64-4852-B114-4DA18763F934}" type="slidenum">
              <a:rPr lang="en-US" smtClean="0"/>
              <a:t>3</a:t>
            </a:fld>
            <a:endParaRPr lang="en-US"/>
          </a:p>
        </p:txBody>
      </p:sp>
    </p:spTree>
    <p:extLst>
      <p:ext uri="{BB962C8B-B14F-4D97-AF65-F5344CB8AC3E}">
        <p14:creationId xmlns:p14="http://schemas.microsoft.com/office/powerpoint/2010/main" val="3729026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C287B-EF64-4852-B114-4DA18763F934}" type="slidenum">
              <a:rPr lang="en-US" smtClean="0"/>
              <a:t>4</a:t>
            </a:fld>
            <a:endParaRPr lang="en-US"/>
          </a:p>
        </p:txBody>
      </p:sp>
    </p:spTree>
    <p:extLst>
      <p:ext uri="{BB962C8B-B14F-4D97-AF65-F5344CB8AC3E}">
        <p14:creationId xmlns:p14="http://schemas.microsoft.com/office/powerpoint/2010/main" val="402247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C287B-EF64-4852-B114-4DA18763F934}" type="slidenum">
              <a:rPr lang="en-US" smtClean="0"/>
              <a:t>5</a:t>
            </a:fld>
            <a:endParaRPr lang="en-US"/>
          </a:p>
        </p:txBody>
      </p:sp>
    </p:spTree>
    <p:extLst>
      <p:ext uri="{BB962C8B-B14F-4D97-AF65-F5344CB8AC3E}">
        <p14:creationId xmlns:p14="http://schemas.microsoft.com/office/powerpoint/2010/main" val="638346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AC287B-EF64-4852-B114-4DA18763F934}" type="slidenum">
              <a:rPr lang="en-US" smtClean="0"/>
              <a:t>6</a:t>
            </a:fld>
            <a:endParaRPr lang="en-US"/>
          </a:p>
        </p:txBody>
      </p:sp>
    </p:spTree>
    <p:extLst>
      <p:ext uri="{BB962C8B-B14F-4D97-AF65-F5344CB8AC3E}">
        <p14:creationId xmlns:p14="http://schemas.microsoft.com/office/powerpoint/2010/main" val="3808230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C287B-EF64-4852-B114-4DA18763F934}" type="slidenum">
              <a:rPr lang="en-US" smtClean="0"/>
              <a:t>7</a:t>
            </a:fld>
            <a:endParaRPr lang="en-US"/>
          </a:p>
        </p:txBody>
      </p:sp>
    </p:spTree>
    <p:extLst>
      <p:ext uri="{BB962C8B-B14F-4D97-AF65-F5344CB8AC3E}">
        <p14:creationId xmlns:p14="http://schemas.microsoft.com/office/powerpoint/2010/main" val="4091204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C287B-EF64-4852-B114-4DA18763F934}" type="slidenum">
              <a:rPr lang="en-US" smtClean="0"/>
              <a:t>8</a:t>
            </a:fld>
            <a:endParaRPr lang="en-US"/>
          </a:p>
        </p:txBody>
      </p:sp>
    </p:spTree>
    <p:extLst>
      <p:ext uri="{BB962C8B-B14F-4D97-AF65-F5344CB8AC3E}">
        <p14:creationId xmlns:p14="http://schemas.microsoft.com/office/powerpoint/2010/main" val="426238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C287B-EF64-4852-B114-4DA18763F934}" type="slidenum">
              <a:rPr lang="en-US" smtClean="0"/>
              <a:t>9</a:t>
            </a:fld>
            <a:endParaRPr lang="en-US"/>
          </a:p>
        </p:txBody>
      </p:sp>
    </p:spTree>
    <p:extLst>
      <p:ext uri="{BB962C8B-B14F-4D97-AF65-F5344CB8AC3E}">
        <p14:creationId xmlns:p14="http://schemas.microsoft.com/office/powerpoint/2010/main" val="2315175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3F4F967F-661E-0E40-AD36-D28E20D685E5}" type="slidenum">
              <a:rPr lang="en-US" smtClean="0"/>
              <a:t>‹#›</a:t>
            </a:fld>
            <a:endParaRPr lang="en-US"/>
          </a:p>
        </p:txBody>
      </p:sp>
    </p:spTree>
    <p:extLst>
      <p:ext uri="{BB962C8B-B14F-4D97-AF65-F5344CB8AC3E}">
        <p14:creationId xmlns:p14="http://schemas.microsoft.com/office/powerpoint/2010/main" val="104789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8276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2228193"/>
            <a:ext cx="8229600" cy="37101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3F4F967F-661E-0E40-AD36-D28E20D685E5}" type="slidenum">
              <a:rPr lang="en-US" smtClean="0"/>
              <a:t>‹#›</a:t>
            </a:fld>
            <a:endParaRPr lang="en-US"/>
          </a:p>
        </p:txBody>
      </p:sp>
    </p:spTree>
    <p:extLst>
      <p:ext uri="{BB962C8B-B14F-4D97-AF65-F5344CB8AC3E}">
        <p14:creationId xmlns:p14="http://schemas.microsoft.com/office/powerpoint/2010/main" val="31457075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56476"/>
            <a:ext cx="9144000" cy="60152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E93843-F672-8447-8DA5-C85951936C39}" type="datetimeFigureOut">
              <a:rPr lang="en-US" smtClean="0"/>
              <a:t>10/3/2017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F967F-661E-0E40-AD36-D28E20D685E5}" type="slidenum">
              <a:rPr lang="en-US" smtClean="0"/>
              <a:t>‹#›</a:t>
            </a:fld>
            <a:endParaRPr lang="en-US"/>
          </a:p>
        </p:txBody>
      </p:sp>
      <p:pic>
        <p:nvPicPr>
          <p:cNvPr id="1026" name="Picture 2" descr="C:\Users\H1JWF01\AppData\Local\Microsoft\Windows\Temporary Internet Files\Content.Outlook\VKKA8BU1\CBRC_PPTtemplate-01.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847" y="0"/>
            <a:ext cx="914030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407238"/>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066800"/>
            <a:ext cx="7772400" cy="2256155"/>
          </a:xfrm>
        </p:spPr>
        <p:txBody>
          <a:bodyPr>
            <a:normAutofit/>
          </a:bodyPr>
          <a:lstStyle/>
          <a:p>
            <a:r>
              <a:rPr lang="en-US" sz="4000" dirty="0" smtClean="0"/>
              <a:t>Rules and Judgment in the Oversight of Bank Accounting Practices</a:t>
            </a:r>
            <a:endParaRPr lang="en-US" sz="4000" dirty="0"/>
          </a:p>
        </p:txBody>
      </p:sp>
      <p:sp>
        <p:nvSpPr>
          <p:cNvPr id="3" name="Subtitle 2"/>
          <p:cNvSpPr>
            <a:spLocks noGrp="1"/>
          </p:cNvSpPr>
          <p:nvPr>
            <p:ph type="subTitle" idx="1"/>
          </p:nvPr>
        </p:nvSpPr>
        <p:spPr>
          <a:xfrm>
            <a:off x="1148080" y="2992120"/>
            <a:ext cx="6400800" cy="3418840"/>
          </a:xfrm>
        </p:spPr>
        <p:txBody>
          <a:bodyPr>
            <a:normAutofit/>
          </a:bodyPr>
          <a:lstStyle/>
          <a:p>
            <a:r>
              <a:rPr lang="en-US" dirty="0" smtClean="0"/>
              <a:t>Drew Dahl, Richard Jensen, Andy Meyer and Michelle Neely</a:t>
            </a:r>
          </a:p>
          <a:p>
            <a:endParaRPr lang="en-US" dirty="0"/>
          </a:p>
          <a:p>
            <a:r>
              <a:rPr lang="en-US" sz="2000" i="1" dirty="0" smtClean="0"/>
              <a:t>Disclaimer:  The views expressed are those of </a:t>
            </a:r>
            <a:r>
              <a:rPr lang="en-US" sz="2000" i="1" smtClean="0"/>
              <a:t>the authors, </a:t>
            </a:r>
            <a:r>
              <a:rPr lang="en-US" sz="2000" i="1" dirty="0" smtClean="0"/>
              <a:t>and do not necessarily represent those of the Federal Reserve Bank of St. Louis or the Federal Reserve System.</a:t>
            </a:r>
            <a:endParaRPr lang="en-US" sz="2000" i="1" dirty="0"/>
          </a:p>
          <a:p>
            <a:endParaRPr lang="en-US" sz="1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322"/>
            <a:ext cx="9144001" cy="870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2828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Explanation for Small Bank Results</a:t>
            </a:r>
            <a:endParaRPr lang="en-US" sz="4000" dirty="0"/>
          </a:p>
        </p:txBody>
      </p:sp>
      <p:sp>
        <p:nvSpPr>
          <p:cNvPr id="3" name="Content Placeholder 2"/>
          <p:cNvSpPr>
            <a:spLocks noGrp="1"/>
          </p:cNvSpPr>
          <p:nvPr>
            <p:ph idx="1"/>
          </p:nvPr>
        </p:nvSpPr>
        <p:spPr/>
        <p:txBody>
          <a:bodyPr>
            <a:normAutofit/>
          </a:bodyPr>
          <a:lstStyle/>
          <a:p>
            <a:r>
              <a:rPr lang="en-US" sz="2800" dirty="0" smtClean="0"/>
              <a:t>Lesser threat to the DIF</a:t>
            </a:r>
          </a:p>
          <a:p>
            <a:r>
              <a:rPr lang="en-US" sz="2800" dirty="0" smtClean="0"/>
              <a:t>Lower relative LLPs, LCOs and CAMELS downgrade probabilities</a:t>
            </a:r>
          </a:p>
          <a:p>
            <a:r>
              <a:rPr lang="en-US" sz="2800" dirty="0" smtClean="0"/>
              <a:t>Possible recognition of relatively higher compliance costs</a:t>
            </a:r>
          </a:p>
          <a:p>
            <a:r>
              <a:rPr lang="en-US" sz="2800" dirty="0" smtClean="0"/>
              <a:t>Judgment more likely because of the types of loans small banks make</a:t>
            </a:r>
            <a:endParaRPr lang="en-US" sz="2800" dirty="0"/>
          </a:p>
        </p:txBody>
      </p:sp>
    </p:spTree>
    <p:extLst>
      <p:ext uri="{BB962C8B-B14F-4D97-AF65-F5344CB8AC3E}">
        <p14:creationId xmlns:p14="http://schemas.microsoft.com/office/powerpoint/2010/main" val="394836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CECL is Coming! </a:t>
            </a:r>
            <a:endParaRPr lang="en-US" sz="4000" dirty="0"/>
          </a:p>
        </p:txBody>
      </p:sp>
      <p:sp>
        <p:nvSpPr>
          <p:cNvPr id="3" name="Content Placeholder 2"/>
          <p:cNvSpPr>
            <a:spLocks noGrp="1"/>
          </p:cNvSpPr>
          <p:nvPr>
            <p:ph idx="1"/>
          </p:nvPr>
        </p:nvSpPr>
        <p:spPr/>
        <p:txBody>
          <a:bodyPr/>
          <a:lstStyle/>
          <a:p>
            <a:r>
              <a:rPr lang="en-US" dirty="0" smtClean="0"/>
              <a:t>What happens when the goal of regulatory burden reduction meets the introduction of a new regulation?</a:t>
            </a:r>
          </a:p>
          <a:p>
            <a:r>
              <a:rPr lang="en-US" dirty="0" smtClean="0"/>
              <a:t>How do banks conform to existing rules?</a:t>
            </a:r>
            <a:endParaRPr lang="en-US" dirty="0"/>
          </a:p>
          <a:p>
            <a:r>
              <a:rPr lang="en-US" dirty="0" smtClean="0"/>
              <a:t>Does one size fit all?</a:t>
            </a:r>
            <a:endParaRPr lang="en-US" dirty="0"/>
          </a:p>
        </p:txBody>
      </p:sp>
    </p:spTree>
    <p:extLst>
      <p:ext uri="{BB962C8B-B14F-4D97-AF65-F5344CB8AC3E}">
        <p14:creationId xmlns:p14="http://schemas.microsoft.com/office/powerpoint/2010/main" val="3355211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Our Contribution</a:t>
            </a:r>
            <a:endParaRPr lang="en-US" sz="4000" dirty="0"/>
          </a:p>
        </p:txBody>
      </p:sp>
      <p:sp>
        <p:nvSpPr>
          <p:cNvPr id="3" name="Content Placeholder 2"/>
          <p:cNvSpPr>
            <a:spLocks noGrp="1"/>
          </p:cNvSpPr>
          <p:nvPr>
            <p:ph idx="1"/>
          </p:nvPr>
        </p:nvSpPr>
        <p:spPr/>
        <p:txBody>
          <a:bodyPr>
            <a:normAutofit/>
          </a:bodyPr>
          <a:lstStyle/>
          <a:p>
            <a:r>
              <a:rPr lang="en-US" sz="2800" dirty="0" smtClean="0"/>
              <a:t>Assess the existence of regulatory tailoring/judgment in application of an accounting rule</a:t>
            </a:r>
            <a:endParaRPr lang="en-US" sz="2800" dirty="0"/>
          </a:p>
          <a:p>
            <a:r>
              <a:rPr lang="en-US" sz="2800" dirty="0" smtClean="0"/>
              <a:t>Find evidence that regulators tolerate deviation from loan loss accounting rules, especially among small banks</a:t>
            </a:r>
          </a:p>
          <a:p>
            <a:r>
              <a:rPr lang="en-US" sz="2800" dirty="0" smtClean="0"/>
              <a:t>Use of judgment by regulators is enduring, rather than episodic, and applies to a broad segment of the industry, not just large banks </a:t>
            </a:r>
          </a:p>
          <a:p>
            <a:endParaRPr lang="en-US" sz="2800" dirty="0" smtClean="0"/>
          </a:p>
        </p:txBody>
      </p:sp>
    </p:spTree>
    <p:extLst>
      <p:ext uri="{BB962C8B-B14F-4D97-AF65-F5344CB8AC3E}">
        <p14:creationId xmlns:p14="http://schemas.microsoft.com/office/powerpoint/2010/main" val="1345177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CECL Facts</a:t>
            </a:r>
            <a:endParaRPr lang="en-US" sz="4000" dirty="0"/>
          </a:p>
        </p:txBody>
      </p:sp>
      <p:sp>
        <p:nvSpPr>
          <p:cNvPr id="3" name="Content Placeholder 2"/>
          <p:cNvSpPr>
            <a:spLocks noGrp="1"/>
          </p:cNvSpPr>
          <p:nvPr>
            <p:ph idx="1"/>
          </p:nvPr>
        </p:nvSpPr>
        <p:spPr/>
        <p:txBody>
          <a:bodyPr>
            <a:normAutofit/>
          </a:bodyPr>
          <a:lstStyle/>
          <a:p>
            <a:r>
              <a:rPr lang="en-US" sz="2800" dirty="0" smtClean="0"/>
              <a:t>Change in FASB standard prompted by financial crisis</a:t>
            </a:r>
          </a:p>
          <a:p>
            <a:r>
              <a:rPr lang="en-US" sz="2800" dirty="0" smtClean="0"/>
              <a:t>CECL replaces the incurred loss model used to estimate loan losses and thus loan loss provisions</a:t>
            </a:r>
          </a:p>
          <a:p>
            <a:r>
              <a:rPr lang="en-US" sz="2800" dirty="0" smtClean="0"/>
              <a:t>Expected </a:t>
            </a:r>
            <a:r>
              <a:rPr lang="en-US" sz="2800" dirty="0"/>
              <a:t>losses are estimated when the loan is made (rather than when loss becomes evident</a:t>
            </a:r>
            <a:r>
              <a:rPr lang="en-US" sz="2800" dirty="0" smtClean="0"/>
              <a:t>)</a:t>
            </a:r>
          </a:p>
          <a:p>
            <a:r>
              <a:rPr lang="en-US" sz="2800" dirty="0" smtClean="0"/>
              <a:t>Losses are estimated over the life of the loan</a:t>
            </a:r>
          </a:p>
          <a:p>
            <a:r>
              <a:rPr lang="en-US" sz="2800" dirty="0" smtClean="0"/>
              <a:t>Will be fully phased in by January 1, 2021</a:t>
            </a:r>
            <a:endParaRPr lang="en-US" sz="2800" dirty="0"/>
          </a:p>
        </p:txBody>
      </p:sp>
    </p:spTree>
    <p:extLst>
      <p:ext uri="{BB962C8B-B14F-4D97-AF65-F5344CB8AC3E}">
        <p14:creationId xmlns:p14="http://schemas.microsoft.com/office/powerpoint/2010/main" val="1501341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We Tested</a:t>
            </a:r>
            <a:endParaRPr lang="en-US" sz="4000" dirty="0"/>
          </a:p>
        </p:txBody>
      </p:sp>
      <p:sp>
        <p:nvSpPr>
          <p:cNvPr id="3" name="Content Placeholder 2"/>
          <p:cNvSpPr>
            <a:spLocks noGrp="1"/>
          </p:cNvSpPr>
          <p:nvPr>
            <p:ph idx="1"/>
          </p:nvPr>
        </p:nvSpPr>
        <p:spPr/>
        <p:txBody>
          <a:bodyPr/>
          <a:lstStyle/>
          <a:p>
            <a:r>
              <a:rPr lang="en-US" dirty="0" smtClean="0"/>
              <a:t>Did banks conform to standard that charge-offs be directionally consistent with prior provisions?</a:t>
            </a:r>
          </a:p>
          <a:p>
            <a:r>
              <a:rPr lang="en-US" dirty="0" smtClean="0"/>
              <a:t>Did conformance vary by:</a:t>
            </a:r>
          </a:p>
          <a:p>
            <a:pPr lvl="1"/>
            <a:r>
              <a:rPr lang="en-US" dirty="0" smtClean="0"/>
              <a:t>Bank size?</a:t>
            </a:r>
          </a:p>
          <a:p>
            <a:pPr lvl="1"/>
            <a:r>
              <a:rPr lang="en-US" dirty="0" smtClean="0"/>
              <a:t>Audit status?</a:t>
            </a:r>
          </a:p>
          <a:p>
            <a:pPr lvl="1"/>
            <a:r>
              <a:rPr lang="en-US" dirty="0" smtClean="0"/>
              <a:t>Strength of management?</a:t>
            </a:r>
            <a:endParaRPr lang="en-US" dirty="0"/>
          </a:p>
        </p:txBody>
      </p:sp>
    </p:spTree>
    <p:extLst>
      <p:ext uri="{BB962C8B-B14F-4D97-AF65-F5344CB8AC3E}">
        <p14:creationId xmlns:p14="http://schemas.microsoft.com/office/powerpoint/2010/main" val="14842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are Loan Loss Charge-Offs Determined?</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LCO Ratio= </a:t>
            </a:r>
            <a:r>
              <a:rPr lang="en-US" dirty="0" err="1" smtClean="0"/>
              <a:t>fn</a:t>
            </a:r>
            <a:r>
              <a:rPr lang="en-US" dirty="0" smtClean="0"/>
              <a:t> {LLP ratio, bank size, audit status, managerial performance, LLR ratio, NPL ratio, probability of CAMELS downgrade, loan type concentration}</a:t>
            </a:r>
            <a:endParaRPr lang="en-US" dirty="0"/>
          </a:p>
          <a:p>
            <a:pPr marL="0" indent="0">
              <a:buNone/>
            </a:pPr>
            <a:endParaRPr lang="en-US" dirty="0"/>
          </a:p>
        </p:txBody>
      </p:sp>
    </p:spTree>
    <p:extLst>
      <p:ext uri="{BB962C8B-B14F-4D97-AF65-F5344CB8AC3E}">
        <p14:creationId xmlns:p14="http://schemas.microsoft.com/office/powerpoint/2010/main" val="1602272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Our Sample</a:t>
            </a:r>
            <a:endParaRPr lang="en-US" sz="4000" dirty="0"/>
          </a:p>
        </p:txBody>
      </p:sp>
      <p:sp>
        <p:nvSpPr>
          <p:cNvPr id="3" name="Content Placeholder 2"/>
          <p:cNvSpPr>
            <a:spLocks noGrp="1"/>
          </p:cNvSpPr>
          <p:nvPr>
            <p:ph idx="1"/>
          </p:nvPr>
        </p:nvSpPr>
        <p:spPr/>
        <p:txBody>
          <a:bodyPr>
            <a:normAutofit fontScale="92500" lnSpcReduction="20000"/>
          </a:bodyPr>
          <a:lstStyle/>
          <a:p>
            <a:r>
              <a:rPr lang="en-US" sz="3000" dirty="0" smtClean="0"/>
              <a:t>Annual data for commercial banks with assets of less than $10 billion, 2006-2015</a:t>
            </a:r>
          </a:p>
          <a:p>
            <a:r>
              <a:rPr lang="en-US" sz="3000" dirty="0" smtClean="0"/>
              <a:t>Approximately 64K observations</a:t>
            </a:r>
          </a:p>
          <a:p>
            <a:r>
              <a:rPr lang="en-US" sz="3000" dirty="0" smtClean="0"/>
              <a:t>Banks divided into 5 asset sized groups:</a:t>
            </a:r>
          </a:p>
          <a:p>
            <a:pPr lvl="1"/>
            <a:r>
              <a:rPr lang="en-US" sz="2600" dirty="0" smtClean="0"/>
              <a:t>Less than $63 million				</a:t>
            </a:r>
          </a:p>
          <a:p>
            <a:pPr lvl="1"/>
            <a:r>
              <a:rPr lang="en-US" sz="2600" dirty="0" smtClean="0"/>
              <a:t>$63 million to $113 million</a:t>
            </a:r>
          </a:p>
          <a:p>
            <a:pPr lvl="1"/>
            <a:r>
              <a:rPr lang="en-US" sz="2600" dirty="0" smtClean="0"/>
              <a:t>$113 million to $194 million</a:t>
            </a:r>
          </a:p>
          <a:p>
            <a:pPr lvl="1"/>
            <a:r>
              <a:rPr lang="en-US" sz="2600" dirty="0" smtClean="0"/>
              <a:t>$194 million to $388 million</a:t>
            </a:r>
          </a:p>
          <a:p>
            <a:pPr lvl="1"/>
            <a:r>
              <a:rPr lang="en-US" sz="2600" dirty="0" smtClean="0"/>
              <a:t>$388 million to $10 billion</a:t>
            </a:r>
          </a:p>
          <a:p>
            <a:pPr lvl="1"/>
            <a:endParaRPr lang="en-US" sz="2400" dirty="0"/>
          </a:p>
          <a:p>
            <a:endParaRPr lang="en-US" sz="2800" dirty="0"/>
          </a:p>
        </p:txBody>
      </p:sp>
    </p:spTree>
    <p:extLst>
      <p:ext uri="{BB962C8B-B14F-4D97-AF65-F5344CB8AC3E}">
        <p14:creationId xmlns:p14="http://schemas.microsoft.com/office/powerpoint/2010/main" val="1440003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Regression Results by Size Categories</a:t>
            </a:r>
            <a:br>
              <a:rPr lang="en-US" sz="4000" dirty="0" smtClean="0"/>
            </a:br>
            <a:r>
              <a:rPr lang="en-US" sz="2800" dirty="0" smtClean="0"/>
              <a:t>Dependent Variable:  LCO</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2247387"/>
              </p:ext>
            </p:extLst>
          </p:nvPr>
        </p:nvGraphicFramePr>
        <p:xfrm>
          <a:off x="1483360" y="2316480"/>
          <a:ext cx="6858000" cy="2565400"/>
        </p:xfrm>
        <a:graphic>
          <a:graphicData uri="http://schemas.openxmlformats.org/drawingml/2006/table">
            <a:tbl>
              <a:tblPr firstRow="1" bandRow="1">
                <a:tableStyleId>{5C22544A-7EE6-4342-B048-85BDC9FD1C3A}</a:tableStyleId>
              </a:tblPr>
              <a:tblGrid>
                <a:gridCol w="1727200"/>
                <a:gridCol w="1270000"/>
                <a:gridCol w="1270000"/>
                <a:gridCol w="1330960"/>
                <a:gridCol w="1259840"/>
              </a:tblGrid>
              <a:tr h="650240">
                <a:tc>
                  <a:txBody>
                    <a:bodyPr/>
                    <a:lstStyle/>
                    <a:p>
                      <a:pPr algn="ctr"/>
                      <a:r>
                        <a:rPr lang="en-US" baseline="0" smtClean="0"/>
                        <a:t>Coefficient</a:t>
                      </a:r>
                      <a:endParaRPr lang="en-US" baseline="0" dirty="0" smtClean="0"/>
                    </a:p>
                  </a:txBody>
                  <a:tcPr/>
                </a:tc>
                <a:tc>
                  <a:txBody>
                    <a:bodyPr/>
                    <a:lstStyle/>
                    <a:p>
                      <a:pPr algn="ctr"/>
                      <a:r>
                        <a:rPr lang="en-US" dirty="0" smtClean="0"/>
                        <a:t>&lt;$63 M</a:t>
                      </a:r>
                      <a:endParaRPr lang="en-US" dirty="0"/>
                    </a:p>
                  </a:txBody>
                  <a:tcPr/>
                </a:tc>
                <a:tc>
                  <a:txBody>
                    <a:bodyPr/>
                    <a:lstStyle/>
                    <a:p>
                      <a:pPr algn="ctr"/>
                      <a:r>
                        <a:rPr lang="en-US" dirty="0" smtClean="0"/>
                        <a:t>&gt;$63 M</a:t>
                      </a:r>
                    </a:p>
                    <a:p>
                      <a:pPr algn="ctr"/>
                      <a:r>
                        <a:rPr lang="en-US" dirty="0" smtClean="0"/>
                        <a:t>&lt;$113 M</a:t>
                      </a:r>
                      <a:endParaRPr lang="en-US" dirty="0"/>
                    </a:p>
                  </a:txBody>
                  <a:tcPr/>
                </a:tc>
                <a:tc>
                  <a:txBody>
                    <a:bodyPr/>
                    <a:lstStyle/>
                    <a:p>
                      <a:pPr algn="ctr"/>
                      <a:r>
                        <a:rPr lang="en-US" dirty="0" smtClean="0"/>
                        <a:t>&gt;$113 M</a:t>
                      </a:r>
                    </a:p>
                    <a:p>
                      <a:pPr algn="ctr"/>
                      <a:r>
                        <a:rPr lang="en-US" dirty="0" smtClean="0"/>
                        <a:t>&lt;$194</a:t>
                      </a:r>
                      <a:r>
                        <a:rPr lang="en-US" baseline="0" dirty="0" smtClean="0"/>
                        <a:t> M</a:t>
                      </a:r>
                      <a:endParaRPr lang="en-US" dirty="0"/>
                    </a:p>
                  </a:txBody>
                  <a:tcPr/>
                </a:tc>
                <a:tc>
                  <a:txBody>
                    <a:bodyPr/>
                    <a:lstStyle/>
                    <a:p>
                      <a:pPr algn="ctr"/>
                      <a:r>
                        <a:rPr lang="en-US" dirty="0" smtClean="0"/>
                        <a:t> &gt;$194  M</a:t>
                      </a:r>
                    </a:p>
                    <a:p>
                      <a:pPr algn="ctr"/>
                      <a:r>
                        <a:rPr lang="en-US" dirty="0" smtClean="0"/>
                        <a:t>&lt;$388</a:t>
                      </a:r>
                      <a:r>
                        <a:rPr lang="en-US" baseline="0" dirty="0" smtClean="0"/>
                        <a:t> M</a:t>
                      </a:r>
                      <a:endParaRPr lang="en-US" dirty="0"/>
                    </a:p>
                  </a:txBody>
                  <a:tcPr/>
                </a:tc>
              </a:tr>
              <a:tr h="370840">
                <a:tc>
                  <a:txBody>
                    <a:bodyPr/>
                    <a:lstStyle/>
                    <a:p>
                      <a:r>
                        <a:rPr lang="en-US" dirty="0" smtClean="0"/>
                        <a:t>LLP (t-1)</a:t>
                      </a:r>
                      <a:endParaRPr lang="en-US" dirty="0"/>
                    </a:p>
                  </a:txBody>
                  <a:tcPr>
                    <a:solidFill>
                      <a:srgbClr val="DDDDDD"/>
                    </a:solidFill>
                  </a:tcPr>
                </a:tc>
                <a:tc>
                  <a:txBody>
                    <a:bodyPr/>
                    <a:lstStyle/>
                    <a:p>
                      <a:pPr algn="r">
                        <a:tabLst>
                          <a:tab pos="803275" algn="r"/>
                        </a:tabLst>
                      </a:pPr>
                      <a:r>
                        <a:rPr lang="en-US" dirty="0" smtClean="0"/>
                        <a:t>0.46</a:t>
                      </a:r>
                      <a:endParaRPr lang="en-US" dirty="0"/>
                    </a:p>
                  </a:txBody>
                  <a:tcPr>
                    <a:solidFill>
                      <a:srgbClr val="DDDDDD"/>
                    </a:solidFill>
                  </a:tcPr>
                </a:tc>
                <a:tc>
                  <a:txBody>
                    <a:bodyPr/>
                    <a:lstStyle/>
                    <a:p>
                      <a:pPr algn="r"/>
                      <a:r>
                        <a:rPr lang="en-US" dirty="0" smtClean="0"/>
                        <a:t>0.44</a:t>
                      </a:r>
                      <a:endParaRPr lang="en-US" dirty="0"/>
                    </a:p>
                  </a:txBody>
                  <a:tcPr>
                    <a:solidFill>
                      <a:srgbClr val="DDDDDD"/>
                    </a:solidFill>
                  </a:tcPr>
                </a:tc>
                <a:tc>
                  <a:txBody>
                    <a:bodyPr/>
                    <a:lstStyle/>
                    <a:p>
                      <a:pPr algn="r"/>
                      <a:r>
                        <a:rPr lang="en-US" dirty="0" smtClean="0"/>
                        <a:t>0.42</a:t>
                      </a:r>
                      <a:endParaRPr lang="en-US" dirty="0"/>
                    </a:p>
                  </a:txBody>
                  <a:tcPr>
                    <a:solidFill>
                      <a:srgbClr val="DDDDDD"/>
                    </a:solidFill>
                  </a:tcPr>
                </a:tc>
                <a:tc>
                  <a:txBody>
                    <a:bodyPr/>
                    <a:lstStyle/>
                    <a:p>
                      <a:pPr algn="r"/>
                      <a:r>
                        <a:rPr lang="en-US" dirty="0" smtClean="0"/>
                        <a:t>0.47</a:t>
                      </a:r>
                      <a:endParaRPr lang="en-US" dirty="0"/>
                    </a:p>
                  </a:txBody>
                  <a:tcPr>
                    <a:solidFill>
                      <a:srgbClr val="DDDDDD"/>
                    </a:solidFill>
                  </a:tcPr>
                </a:tc>
              </a:tr>
              <a:tr h="431800">
                <a:tc>
                  <a:txBody>
                    <a:bodyPr/>
                    <a:lstStyle/>
                    <a:p>
                      <a:r>
                        <a:rPr lang="en-US" dirty="0" smtClean="0"/>
                        <a:t>LLP*C  (t-1)</a:t>
                      </a:r>
                      <a:endParaRPr lang="en-US" dirty="0"/>
                    </a:p>
                  </a:txBody>
                  <a:tcPr>
                    <a:solidFill>
                      <a:srgbClr val="DDDDDD"/>
                    </a:solidFill>
                  </a:tcPr>
                </a:tc>
                <a:tc>
                  <a:txBody>
                    <a:bodyPr/>
                    <a:lstStyle/>
                    <a:p>
                      <a:pPr algn="r">
                        <a:tabLst>
                          <a:tab pos="803275" algn="r"/>
                        </a:tabLst>
                      </a:pPr>
                      <a:r>
                        <a:rPr lang="en-US" dirty="0" smtClean="0"/>
                        <a:t>-0.19</a:t>
                      </a:r>
                      <a:r>
                        <a:rPr lang="en-US" baseline="0" dirty="0" smtClean="0"/>
                        <a:t> </a:t>
                      </a:r>
                      <a:endParaRPr lang="en-US" dirty="0"/>
                    </a:p>
                  </a:txBody>
                  <a:tcPr>
                    <a:solidFill>
                      <a:srgbClr val="DDDDDD"/>
                    </a:solidFill>
                  </a:tcPr>
                </a:tc>
                <a:tc>
                  <a:txBody>
                    <a:bodyPr/>
                    <a:lstStyle/>
                    <a:p>
                      <a:pPr algn="r"/>
                      <a:r>
                        <a:rPr lang="en-US" dirty="0" smtClean="0"/>
                        <a:t>-0.17</a:t>
                      </a:r>
                      <a:endParaRPr lang="en-US" dirty="0"/>
                    </a:p>
                  </a:txBody>
                  <a:tcPr>
                    <a:solidFill>
                      <a:srgbClr val="DDDDDD"/>
                    </a:solidFill>
                  </a:tcPr>
                </a:tc>
                <a:tc>
                  <a:txBody>
                    <a:bodyPr/>
                    <a:lstStyle/>
                    <a:p>
                      <a:pPr algn="r"/>
                      <a:r>
                        <a:rPr lang="en-US" dirty="0" smtClean="0"/>
                        <a:t>-0.13</a:t>
                      </a:r>
                      <a:endParaRPr lang="en-US" dirty="0"/>
                    </a:p>
                  </a:txBody>
                  <a:tcPr>
                    <a:solidFill>
                      <a:srgbClr val="DDDDDD"/>
                    </a:solidFill>
                  </a:tcPr>
                </a:tc>
                <a:tc>
                  <a:txBody>
                    <a:bodyPr/>
                    <a:lstStyle/>
                    <a:p>
                      <a:pPr algn="r"/>
                      <a:r>
                        <a:rPr lang="en-US" dirty="0" smtClean="0"/>
                        <a:t>-0.07</a:t>
                      </a:r>
                      <a:endParaRPr lang="en-US" dirty="0"/>
                    </a:p>
                  </a:txBody>
                  <a:tcPr>
                    <a:solidFill>
                      <a:srgbClr val="DDDDDD"/>
                    </a:solidFill>
                  </a:tcPr>
                </a:tc>
              </a:tr>
              <a:tr h="370840">
                <a:tc>
                  <a:txBody>
                    <a:bodyPr/>
                    <a:lstStyle/>
                    <a:p>
                      <a:r>
                        <a:rPr lang="en-US" dirty="0" smtClean="0"/>
                        <a:t>Allow (t-1)</a:t>
                      </a:r>
                      <a:endParaRPr lang="en-US" dirty="0"/>
                    </a:p>
                  </a:txBody>
                  <a:tcPr>
                    <a:solidFill>
                      <a:schemeClr val="accent6">
                        <a:lumMod val="40000"/>
                        <a:lumOff val="60000"/>
                      </a:schemeClr>
                    </a:solidFill>
                  </a:tcPr>
                </a:tc>
                <a:tc>
                  <a:txBody>
                    <a:bodyPr/>
                    <a:lstStyle/>
                    <a:p>
                      <a:pPr algn="r"/>
                      <a:r>
                        <a:rPr lang="en-US" dirty="0" smtClean="0"/>
                        <a:t>0.06</a:t>
                      </a:r>
                      <a:endParaRPr lang="en-US" dirty="0"/>
                    </a:p>
                  </a:txBody>
                  <a:tcPr>
                    <a:solidFill>
                      <a:schemeClr val="accent6">
                        <a:lumMod val="40000"/>
                        <a:lumOff val="60000"/>
                      </a:schemeClr>
                    </a:solidFill>
                  </a:tcPr>
                </a:tc>
                <a:tc>
                  <a:txBody>
                    <a:bodyPr/>
                    <a:lstStyle/>
                    <a:p>
                      <a:pPr algn="r"/>
                      <a:r>
                        <a:rPr lang="en-US" dirty="0" smtClean="0"/>
                        <a:t>0.12</a:t>
                      </a:r>
                      <a:endParaRPr lang="en-US" dirty="0"/>
                    </a:p>
                  </a:txBody>
                  <a:tcPr>
                    <a:solidFill>
                      <a:schemeClr val="accent6">
                        <a:lumMod val="40000"/>
                        <a:lumOff val="60000"/>
                      </a:schemeClr>
                    </a:solidFill>
                  </a:tcPr>
                </a:tc>
                <a:tc>
                  <a:txBody>
                    <a:bodyPr/>
                    <a:lstStyle/>
                    <a:p>
                      <a:pPr algn="r"/>
                      <a:r>
                        <a:rPr lang="en-US" dirty="0" smtClean="0"/>
                        <a:t>0.12</a:t>
                      </a:r>
                      <a:endParaRPr lang="en-US" dirty="0"/>
                    </a:p>
                  </a:txBody>
                  <a:tcPr>
                    <a:solidFill>
                      <a:schemeClr val="accent6">
                        <a:lumMod val="40000"/>
                        <a:lumOff val="60000"/>
                      </a:schemeClr>
                    </a:solidFill>
                  </a:tcPr>
                </a:tc>
                <a:tc>
                  <a:txBody>
                    <a:bodyPr/>
                    <a:lstStyle/>
                    <a:p>
                      <a:pPr algn="r"/>
                      <a:r>
                        <a:rPr lang="en-US" dirty="0" smtClean="0"/>
                        <a:t>0.04</a:t>
                      </a:r>
                      <a:endParaRPr lang="en-US" dirty="0"/>
                    </a:p>
                  </a:txBody>
                  <a:tcPr>
                    <a:solidFill>
                      <a:schemeClr val="accent6">
                        <a:lumMod val="40000"/>
                        <a:lumOff val="60000"/>
                      </a:schemeClr>
                    </a:solidFill>
                  </a:tcPr>
                </a:tc>
              </a:tr>
              <a:tr h="370840">
                <a:tc>
                  <a:txBody>
                    <a:bodyPr/>
                    <a:lstStyle/>
                    <a:p>
                      <a:r>
                        <a:rPr lang="en-US" dirty="0" smtClean="0"/>
                        <a:t>Nona (t-1)</a:t>
                      </a:r>
                      <a:endParaRPr lang="en-US" dirty="0"/>
                    </a:p>
                  </a:txBody>
                  <a:tcPr>
                    <a:solidFill>
                      <a:schemeClr val="accent6">
                        <a:lumMod val="40000"/>
                        <a:lumOff val="60000"/>
                      </a:schemeClr>
                    </a:solidFill>
                  </a:tcPr>
                </a:tc>
                <a:tc>
                  <a:txBody>
                    <a:bodyPr/>
                    <a:lstStyle/>
                    <a:p>
                      <a:pPr algn="r"/>
                      <a:r>
                        <a:rPr lang="en-US" dirty="0" smtClean="0"/>
                        <a:t>0.04</a:t>
                      </a:r>
                      <a:endParaRPr lang="en-US" dirty="0"/>
                    </a:p>
                  </a:txBody>
                  <a:tcPr>
                    <a:solidFill>
                      <a:schemeClr val="accent6">
                        <a:lumMod val="40000"/>
                        <a:lumOff val="60000"/>
                      </a:schemeClr>
                    </a:solidFill>
                  </a:tcPr>
                </a:tc>
                <a:tc>
                  <a:txBody>
                    <a:bodyPr/>
                    <a:lstStyle/>
                    <a:p>
                      <a:pPr algn="r"/>
                      <a:r>
                        <a:rPr lang="en-US" dirty="0" smtClean="0"/>
                        <a:t>0.04</a:t>
                      </a:r>
                      <a:endParaRPr lang="en-US" dirty="0"/>
                    </a:p>
                  </a:txBody>
                  <a:tcPr>
                    <a:solidFill>
                      <a:schemeClr val="accent6">
                        <a:lumMod val="40000"/>
                        <a:lumOff val="60000"/>
                      </a:schemeClr>
                    </a:solidFill>
                  </a:tcPr>
                </a:tc>
                <a:tc>
                  <a:txBody>
                    <a:bodyPr/>
                    <a:lstStyle/>
                    <a:p>
                      <a:pPr algn="r"/>
                      <a:r>
                        <a:rPr lang="en-US" dirty="0" smtClean="0"/>
                        <a:t>0.04</a:t>
                      </a:r>
                      <a:endParaRPr lang="en-US" dirty="0"/>
                    </a:p>
                  </a:txBody>
                  <a:tcPr>
                    <a:solidFill>
                      <a:schemeClr val="accent6">
                        <a:lumMod val="40000"/>
                        <a:lumOff val="60000"/>
                      </a:schemeClr>
                    </a:solidFill>
                  </a:tcPr>
                </a:tc>
                <a:tc>
                  <a:txBody>
                    <a:bodyPr/>
                    <a:lstStyle/>
                    <a:p>
                      <a:pPr algn="r"/>
                      <a:r>
                        <a:rPr lang="en-US" dirty="0" smtClean="0"/>
                        <a:t>0.03</a:t>
                      </a:r>
                      <a:endParaRPr lang="en-US" dirty="0"/>
                    </a:p>
                  </a:txBody>
                  <a:tcPr>
                    <a:solidFill>
                      <a:schemeClr val="accent6">
                        <a:lumMod val="40000"/>
                        <a:lumOff val="60000"/>
                      </a:schemeClr>
                    </a:solidFill>
                  </a:tcPr>
                </a:tc>
              </a:tr>
              <a:tr h="370840">
                <a:tc>
                  <a:txBody>
                    <a:bodyPr/>
                    <a:lstStyle/>
                    <a:p>
                      <a:r>
                        <a:rPr lang="en-US" dirty="0" smtClean="0"/>
                        <a:t>Downgrade (t-1)</a:t>
                      </a:r>
                      <a:endParaRPr lang="en-US" dirty="0"/>
                    </a:p>
                  </a:txBody>
                  <a:tcPr>
                    <a:solidFill>
                      <a:schemeClr val="accent6">
                        <a:lumMod val="40000"/>
                        <a:lumOff val="60000"/>
                      </a:schemeClr>
                    </a:solidFill>
                  </a:tcPr>
                </a:tc>
                <a:tc>
                  <a:txBody>
                    <a:bodyPr/>
                    <a:lstStyle/>
                    <a:p>
                      <a:pPr algn="r"/>
                      <a:r>
                        <a:rPr lang="en-US" dirty="0" smtClean="0"/>
                        <a:t>.007</a:t>
                      </a:r>
                      <a:endParaRPr lang="en-US" dirty="0"/>
                    </a:p>
                  </a:txBody>
                  <a:tcPr>
                    <a:solidFill>
                      <a:schemeClr val="accent6">
                        <a:lumMod val="40000"/>
                        <a:lumOff val="60000"/>
                      </a:schemeClr>
                    </a:solidFill>
                  </a:tcPr>
                </a:tc>
                <a:tc>
                  <a:txBody>
                    <a:bodyPr/>
                    <a:lstStyle/>
                    <a:p>
                      <a:pPr algn="r"/>
                      <a:r>
                        <a:rPr lang="en-US" dirty="0" smtClean="0"/>
                        <a:t>0.007</a:t>
                      </a:r>
                      <a:endParaRPr lang="en-US" dirty="0"/>
                    </a:p>
                  </a:txBody>
                  <a:tcPr>
                    <a:solidFill>
                      <a:schemeClr val="accent6">
                        <a:lumMod val="40000"/>
                        <a:lumOff val="60000"/>
                      </a:schemeClr>
                    </a:solidFill>
                  </a:tcPr>
                </a:tc>
                <a:tc>
                  <a:txBody>
                    <a:bodyPr/>
                    <a:lstStyle/>
                    <a:p>
                      <a:pPr algn="r"/>
                      <a:r>
                        <a:rPr lang="en-US" dirty="0" smtClean="0"/>
                        <a:t>.008</a:t>
                      </a:r>
                      <a:endParaRPr lang="en-US" dirty="0"/>
                    </a:p>
                  </a:txBody>
                  <a:tcPr>
                    <a:solidFill>
                      <a:schemeClr val="accent6">
                        <a:lumMod val="40000"/>
                        <a:lumOff val="60000"/>
                      </a:schemeClr>
                    </a:solidFill>
                  </a:tcPr>
                </a:tc>
                <a:tc>
                  <a:txBody>
                    <a:bodyPr/>
                    <a:lstStyle/>
                    <a:p>
                      <a:pPr algn="r"/>
                      <a:r>
                        <a:rPr lang="en-US" dirty="0" smtClean="0"/>
                        <a:t>.008</a:t>
                      </a:r>
                      <a:endParaRPr lang="en-US" dirty="0"/>
                    </a:p>
                  </a:txBody>
                  <a:tcPr>
                    <a:solidFill>
                      <a:schemeClr val="accent6">
                        <a:lumMod val="40000"/>
                        <a:lumOff val="60000"/>
                      </a:schemeClr>
                    </a:solidFill>
                  </a:tcPr>
                </a:tc>
              </a:tr>
            </a:tbl>
          </a:graphicData>
        </a:graphic>
      </p:graphicFrame>
      <p:sp>
        <p:nvSpPr>
          <p:cNvPr id="3" name="TextBox 2"/>
          <p:cNvSpPr txBox="1"/>
          <p:nvPr/>
        </p:nvSpPr>
        <p:spPr>
          <a:xfrm>
            <a:off x="1483360" y="5080000"/>
            <a:ext cx="5608320" cy="646331"/>
          </a:xfrm>
          <a:prstGeom prst="rect">
            <a:avLst/>
          </a:prstGeom>
          <a:noFill/>
        </p:spPr>
        <p:txBody>
          <a:bodyPr wrap="square" rtlCol="0">
            <a:spAutoFit/>
          </a:bodyPr>
          <a:lstStyle/>
          <a:p>
            <a:r>
              <a:rPr lang="en-US" dirty="0" smtClean="0"/>
              <a:t>All variables statistically significant at 1% level, except </a:t>
            </a:r>
            <a:r>
              <a:rPr lang="en-US" smtClean="0"/>
              <a:t>allow (t-1) in </a:t>
            </a:r>
            <a:r>
              <a:rPr lang="en-US" dirty="0" smtClean="0"/>
              <a:t>the largest size group.</a:t>
            </a:r>
            <a:endParaRPr lang="en-US" dirty="0"/>
          </a:p>
        </p:txBody>
      </p:sp>
    </p:spTree>
    <p:extLst>
      <p:ext uri="{BB962C8B-B14F-4D97-AF65-F5344CB8AC3E}">
        <p14:creationId xmlns:p14="http://schemas.microsoft.com/office/powerpoint/2010/main" val="1286709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a:t>
            </a:r>
            <a:endParaRPr lang="en-US" dirty="0"/>
          </a:p>
        </p:txBody>
      </p:sp>
      <p:sp>
        <p:nvSpPr>
          <p:cNvPr id="3" name="Content Placeholder 2"/>
          <p:cNvSpPr>
            <a:spLocks noGrp="1"/>
          </p:cNvSpPr>
          <p:nvPr>
            <p:ph idx="1"/>
          </p:nvPr>
        </p:nvSpPr>
        <p:spPr>
          <a:xfrm>
            <a:off x="609600" y="2228193"/>
            <a:ext cx="8229600" cy="3710152"/>
          </a:xfrm>
        </p:spPr>
        <p:txBody>
          <a:bodyPr>
            <a:normAutofit/>
          </a:bodyPr>
          <a:lstStyle/>
          <a:p>
            <a:r>
              <a:rPr lang="en-US" sz="2400" dirty="0" smtClean="0"/>
              <a:t>Smaller banks have lesser capacity/incentive to link provisions with subsequent charge-offs</a:t>
            </a:r>
          </a:p>
          <a:p>
            <a:r>
              <a:rPr lang="en-US" sz="2400" dirty="0" smtClean="0"/>
              <a:t>Oversight by auditors improves the association between charge-offs and provisions</a:t>
            </a:r>
          </a:p>
          <a:p>
            <a:r>
              <a:rPr lang="en-US" sz="2400" dirty="0" smtClean="0"/>
              <a:t>This accounting discretion holds for small banks across all management ratings</a:t>
            </a:r>
          </a:p>
          <a:p>
            <a:endParaRPr lang="en-US" sz="2400" dirty="0" smtClean="0"/>
          </a:p>
          <a:p>
            <a:r>
              <a:rPr lang="en-US" sz="2400" dirty="0" smtClean="0"/>
              <a:t>Greater tolerance of regulators for wider “range of outcomes” among smaller banks</a:t>
            </a:r>
            <a:endParaRPr lang="en-US" sz="2400" dirty="0"/>
          </a:p>
        </p:txBody>
      </p:sp>
      <p:sp>
        <p:nvSpPr>
          <p:cNvPr id="4" name="Right Arrow 3"/>
          <p:cNvSpPr/>
          <p:nvPr/>
        </p:nvSpPr>
        <p:spPr>
          <a:xfrm>
            <a:off x="0" y="5051044"/>
            <a:ext cx="89712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3772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CACA612D4CEE41A2B1994AB67F6976" ma:contentTypeVersion="4" ma:contentTypeDescription="Create a new document." ma:contentTypeScope="" ma:versionID="08be6a4c6ee8c5e38872d544966c0d8a">
  <xsd:schema xmlns:xsd="http://www.w3.org/2001/XMLSchema" xmlns:xs="http://www.w3.org/2001/XMLSchema" xmlns:p="http://schemas.microsoft.com/office/2006/metadata/properties" xmlns:ns2="d18b261a-0edf-433c-ade6-b4c5a8c9ad88" targetNamespace="http://schemas.microsoft.com/office/2006/metadata/properties" ma:root="true" ma:fieldsID="16c7b1c0a42b5be9bee348bada8dff55" ns2:_="">
    <xsd:import namespace="d18b261a-0edf-433c-ade6-b4c5a8c9ad8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b261a-0edf-433c-ade6-b4c5a8c9ad8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Receiver>
    <Name>Nintex conditional workflow start</Name>
    <Synchronization>Synchronous</Synchronization>
    <Type>10001</Type>
    <SequenceNumber>50000</SequenceNumber>
    <Url/>
    <Assembly>Nintex.Workflow, Version=1.0.0.0, Culture=neutral, PublicKeyToken=913f6bae0ca5ae12</Assembly>
    <Class>Nintex.Workflow.ConditionalWorkflowStartReceiver</Class>
    <Data>635743247433258077</Data>
    <Filter/>
  </Receiver>
  <Receiver>
    <Name>Nintex conditional workflow start</Name>
    <Synchronization>Synchronous</Synchronization>
    <Type>10002</Type>
    <SequenceNumber>50000</SequenceNumber>
    <Url/>
    <Assembly>Nintex.Workflow, Version=1.0.0.0, Culture=neutral, PublicKeyToken=913f6bae0ca5ae12</Assembly>
    <Class>Nintex.Workflow.ConditionalWorkflowStartReceiver</Class>
    <Data>635743247433258077</Data>
    <Filter/>
  </Receiver>
  <Receiver>
    <Name>Nintex conditional workflow start</Name>
    <Synchronization>Synchronous</Synchronization>
    <Type>2</Type>
    <SequenceNumber>50000</SequenceNumber>
    <Url/>
    <Assembly>Nintex.Workflow, Version=1.0.0.0, Culture=neutral, PublicKeyToken=913f6bae0ca5ae12</Assembly>
    <Class>Nintex.Workflow.ConditionalWorkflowStartReceiver</Class>
    <Data>635743247433258077</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d18b261a-0edf-433c-ade6-b4c5a8c9ad88">UZD6JJ247QYQ-3624-105</_dlc_DocId>
    <_dlc_DocIdUrl xmlns="d18b261a-0edf-433c-ade6-b4c5a8c9ad88">
      <Url>https://fedsharesites.frb.org/dist/8H/ST%20LOUIS/bsr/CBRC/_layouts/DocIdRedir.aspx?ID=UZD6JJ247QYQ-3624-105</Url>
      <Description>UZD6JJ247QYQ-3624-105</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1DEB65-03DC-4E0A-92B2-D134B5D999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b261a-0edf-433c-ade6-b4c5a8c9ad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9DB65E-08D1-4BDF-82EB-8B31AEF5EADD}">
  <ds:schemaRefs>
    <ds:schemaRef ds:uri="http://schemas.microsoft.com/sharepoint/events"/>
  </ds:schemaRefs>
</ds:datastoreItem>
</file>

<file path=customXml/itemProps3.xml><?xml version="1.0" encoding="utf-8"?>
<ds:datastoreItem xmlns:ds="http://schemas.openxmlformats.org/officeDocument/2006/customXml" ds:itemID="{3DB6E7C9-B9E5-4086-B6A1-0E81AA414244}">
  <ds:schemaRefs>
    <ds:schemaRef ds:uri="http://www.w3.org/XML/1998/namespace"/>
    <ds:schemaRef ds:uri="http://purl.org/dc/elements/1.1/"/>
    <ds:schemaRef ds:uri="http://schemas.openxmlformats.org/package/2006/metadata/core-properties"/>
    <ds:schemaRef ds:uri="http://purl.org/dc/terms/"/>
    <ds:schemaRef ds:uri="d18b261a-0edf-433c-ade6-b4c5a8c9ad88"/>
    <ds:schemaRef ds:uri="http://schemas.microsoft.com/office/2006/documentManagement/types"/>
    <ds:schemaRef ds:uri="http://schemas.microsoft.com/office/2006/metadata/properties"/>
    <ds:schemaRef ds:uri="http://schemas.microsoft.com/office/infopath/2007/PartnerControls"/>
    <ds:schemaRef ds:uri="http://purl.org/dc/dcmitype/"/>
  </ds:schemaRefs>
</ds:datastoreItem>
</file>

<file path=customXml/itemProps4.xml><?xml version="1.0" encoding="utf-8"?>
<ds:datastoreItem xmlns:ds="http://schemas.openxmlformats.org/officeDocument/2006/customXml" ds:itemID="{DDB73F9B-5189-460C-BC30-555E5CE284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2297</TotalTime>
  <Words>675</Words>
  <Application>Microsoft Office PowerPoint</Application>
  <PresentationFormat>On-screen Show (4:3)</PresentationFormat>
  <Paragraphs>102</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Rules and Judgment in the Oversight of Bank Accounting Practices</vt:lpstr>
      <vt:lpstr>CECL is Coming! </vt:lpstr>
      <vt:lpstr>Our Contribution</vt:lpstr>
      <vt:lpstr>CECL Facts</vt:lpstr>
      <vt:lpstr>What We Tested</vt:lpstr>
      <vt:lpstr>How are Loan Loss Charge-Offs Determined?</vt:lpstr>
      <vt:lpstr>Our Sample</vt:lpstr>
      <vt:lpstr>Regression Results by Size Categories Dependent Variable:  LCO</vt:lpstr>
      <vt:lpstr>Key Findings</vt:lpstr>
      <vt:lpstr>Explanation for Small Bank Results</vt:lpstr>
    </vt:vector>
  </TitlesOfParts>
  <Company>Federal Reserve Bank of St. Louis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Ebert</dc:creator>
  <cp:lastModifiedBy>Henry, Summer L</cp:lastModifiedBy>
  <cp:revision>84</cp:revision>
  <cp:lastPrinted>2017-09-29T20:58:58Z</cp:lastPrinted>
  <dcterms:created xsi:type="dcterms:W3CDTF">2013-09-20T14:29:42Z</dcterms:created>
  <dcterms:modified xsi:type="dcterms:W3CDTF">2017-10-03T20:09:47Z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0x0101001CCACA612D4CEE41A2B1994AB67F6976</vt:lpwstr>
  </property>
  <property fmtid="{D5CDD505-2E9C-101B-9397-08002B2CF9AE}" pid="3" name="_dlc_DocIdItemGuid">
    <vt:lpwstr>4e71a284-34e0-453e-9ce3-a33fa8870c2e</vt:lpwstr>
  </property>
  <property fmtid="{D5CDD505-2E9C-101B-9397-08002B2CF9AE}" pid="4" name="TitusGUID">
    <vt:lpwstr>f5e7c0a6-6b97-4914-9f4c-ca96cb72aa37</vt:lpwstr>
  </property>
</Properties>
</file>