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handoutMasterIdLst>
    <p:handoutMasterId r:id="rId29"/>
  </p:handoutMasterIdLst>
  <p:sldIdLst>
    <p:sldId id="256" r:id="rId6"/>
    <p:sldId id="257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7" r:id="rId17"/>
    <p:sldId id="273" r:id="rId18"/>
    <p:sldId id="274" r:id="rId19"/>
    <p:sldId id="268" r:id="rId20"/>
    <p:sldId id="280" r:id="rId21"/>
    <p:sldId id="281" r:id="rId22"/>
    <p:sldId id="279" r:id="rId23"/>
    <p:sldId id="269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-653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47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03E3F-7FCF-44BB-B33C-B3925568E4D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6841-3C38-475E-8D63-BFFBE000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193"/>
            <a:ext cx="8229600" cy="3710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6476"/>
            <a:ext cx="9144000" cy="6015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3843-F672-8447-8DA5-C85951936C3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H1JWF01\AppData\Local\Microsoft\Windows\Temporary Internet Files\Content.Outlook\VKKA8BU1\CBRC_PPTtemplate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" y="0"/>
            <a:ext cx="9140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2130425"/>
            <a:ext cx="8618220" cy="1470025"/>
          </a:xfrm>
        </p:spPr>
        <p:txBody>
          <a:bodyPr>
            <a:normAutofit fontScale="90000"/>
          </a:bodyPr>
          <a:lstStyle/>
          <a:p>
            <a:r>
              <a:rPr lang="en-US" sz="4700" dirty="0"/>
              <a:t>Core Profitability of Community Banks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1985-2015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305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Jared Fronk</a:t>
            </a:r>
          </a:p>
          <a:p>
            <a:r>
              <a:rPr lang="en-US" dirty="0" smtClean="0"/>
              <a:t>Federal Deposit Insurance Corporation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22"/>
            <a:ext cx="9144001" cy="87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predict individual bank performance</a:t>
            </a:r>
          </a:p>
          <a:p>
            <a:r>
              <a:rPr lang="en-US" dirty="0" smtClean="0"/>
              <a:t>Does not estimate the impact of regulation…or any other unmeasured factor</a:t>
            </a:r>
          </a:p>
          <a:p>
            <a:r>
              <a:rPr lang="en-US" dirty="0" smtClean="0"/>
              <a:t>Results are dependent on the sample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9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807395"/>
          </a:xfrm>
        </p:spPr>
        <p:txBody>
          <a:bodyPr/>
          <a:lstStyle/>
          <a:p>
            <a:r>
              <a:rPr lang="en-US" dirty="0" smtClean="0"/>
              <a:t>Key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163"/>
            <a:ext cx="8229600" cy="41481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1985-2015: 65% of deviation from core ROA can be attributed to economic factors. </a:t>
            </a:r>
          </a:p>
          <a:p>
            <a:r>
              <a:rPr lang="en-US" dirty="0" smtClean="0"/>
              <a:t>Post-financial crisis: 80% explained by </a:t>
            </a:r>
            <a:r>
              <a:rPr lang="en-US" smtClean="0"/>
              <a:t>econonomic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Crisis and recession effects have been persistent, but are now fading</a:t>
            </a:r>
          </a:p>
          <a:p>
            <a:r>
              <a:rPr lang="en-US" dirty="0" smtClean="0"/>
              <a:t>Core profitability declined from 1990 to 2008, but has since trended upward</a:t>
            </a:r>
          </a:p>
          <a:p>
            <a:r>
              <a:rPr lang="en-US" dirty="0" smtClean="0"/>
              <a:t>Core profitability has returned to its historical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2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717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 1.1: Attrition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921"/>
            <a:ext cx="8229600" cy="4122424"/>
          </a:xfrm>
        </p:spPr>
        <p:txBody>
          <a:bodyPr>
            <a:normAutofit/>
          </a:bodyPr>
          <a:lstStyle/>
          <a:p>
            <a:r>
              <a:rPr lang="en-US" dirty="0" smtClean="0"/>
              <a:t>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3" y="2461092"/>
            <a:ext cx="8638775" cy="329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96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717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 1.2: Primary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921"/>
            <a:ext cx="8229600" cy="4122424"/>
          </a:xfrm>
        </p:spPr>
        <p:txBody>
          <a:bodyPr>
            <a:normAutofit/>
          </a:bodyPr>
          <a:lstStyle/>
          <a:p>
            <a:r>
              <a:rPr lang="en-US" dirty="0" smtClean="0"/>
              <a:t>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4996"/>
            <a:ext cx="8258018" cy="25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6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74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2.1: Summary Statistics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3" y="2576527"/>
            <a:ext cx="8047857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7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2.2: Bank Characteristics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7" y="2334737"/>
            <a:ext cx="81642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5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953"/>
            <a:ext cx="9144000" cy="450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1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372"/>
            <a:ext cx="9144000" cy="45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5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Disclaimer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views here expressed are those of the author and no not necessarily reflect the official positions of the Federal Deposit Insurance Corporation.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4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955"/>
            <a:ext cx="9144000" cy="45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1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857"/>
            <a:ext cx="9144000" cy="45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1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713"/>
            <a:ext cx="9144000" cy="450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1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350"/>
            <a:ext cx="9144000" cy="450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1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what extent is community banking profitability a function of external factors?</a:t>
            </a:r>
          </a:p>
          <a:p>
            <a:endParaRPr lang="en-US" dirty="0"/>
          </a:p>
          <a:p>
            <a:r>
              <a:rPr lang="en-US" dirty="0" smtClean="0"/>
              <a:t>Profitability: industry-average pretax return on assets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0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876854"/>
          </a:xfrm>
        </p:spPr>
        <p:txBody>
          <a:bodyPr/>
          <a:lstStyle/>
          <a:p>
            <a:r>
              <a:rPr lang="en-US" dirty="0" smtClean="0"/>
              <a:t>What Is Core Profitability?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9622"/>
            <a:ext cx="8229600" cy="4079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89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1" y="1006866"/>
            <a:ext cx="8763857" cy="497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1" y="1037690"/>
            <a:ext cx="8733032" cy="48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1047963"/>
            <a:ext cx="8763857" cy="4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80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1047964"/>
            <a:ext cx="8794679" cy="48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20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5" y="1058238"/>
            <a:ext cx="8681662" cy="48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3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ed Blue">
      <a:dk1>
        <a:srgbClr val="001A4B"/>
      </a:dk1>
      <a:lt1>
        <a:srgbClr val="FFFFFF"/>
      </a:lt1>
      <a:dk2>
        <a:srgbClr val="001A4B"/>
      </a:dk2>
      <a:lt2>
        <a:srgbClr val="FFFFFF"/>
      </a:lt2>
      <a:accent1>
        <a:srgbClr val="715A35"/>
      </a:accent1>
      <a:accent2>
        <a:srgbClr val="0D1F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980BD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UZD6JJ247QYQ-3624-105</_dlc_DocId>
    <_dlc_DocIdUrl xmlns="d18b261a-0edf-433c-ade6-b4c5a8c9ad88">
      <Url>https://fedsharesites.frb.org/dist/8H/ST%20LOUIS/bsr/CBRC/_layouts/DocIdRedir.aspx?ID=UZD6JJ247QYQ-3624-105</Url>
      <Description>UZD6JJ247QYQ-3624-105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ACA612D4CEE41A2B1994AB67F6976" ma:contentTypeVersion="4" ma:contentTypeDescription="Create a new document." ma:contentTypeScope="" ma:versionID="08be6a4c6ee8c5e38872d544966c0d8a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16c7b1c0a42b5be9bee348bada8dff55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DB65E-08D1-4BDF-82EB-8B31AEF5EAD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DB6E7C9-B9E5-4086-B6A1-0E81AA414244}">
  <ds:schemaRefs>
    <ds:schemaRef ds:uri="http://schemas.microsoft.com/office/2006/metadata/properties"/>
    <ds:schemaRef ds:uri="d18b261a-0edf-433c-ade6-b4c5a8c9ad88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B73F9B-5189-460C-BC30-555E5CE284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1DEB65-03DC-4E0A-92B2-D134B5D99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170</Words>
  <Application>Microsoft Office PowerPoint</Application>
  <PresentationFormat>On-screen Show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Core Profitability of Community Banks 1985-2015</vt:lpstr>
      <vt:lpstr>Disclaimer</vt:lpstr>
      <vt:lpstr>Research Question</vt:lpstr>
      <vt:lpstr>What Is Core Profitability?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Caveats</vt:lpstr>
      <vt:lpstr>Key Conclusions</vt:lpstr>
      <vt:lpstr>Appendix 1.1: Attrition Correction</vt:lpstr>
      <vt:lpstr>PowerPoint Presentation</vt:lpstr>
      <vt:lpstr>Appendix 1.2: Primary Regression</vt:lpstr>
      <vt:lpstr>PowerPoint Presentation</vt:lpstr>
      <vt:lpstr>Appendix 2.1: Summary Statistics</vt:lpstr>
      <vt:lpstr>Appendix 2.2: Bank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FDIC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Profitability of Community Banks PowerPoint Presentation</dc:title>
  <dc:creator>Jared Fronk</dc:creator>
  <cp:lastModifiedBy>Henry, Summer L</cp:lastModifiedBy>
  <cp:revision>23</cp:revision>
  <dcterms:created xsi:type="dcterms:W3CDTF">2013-09-20T14:29:42Z</dcterms:created>
  <dcterms:modified xsi:type="dcterms:W3CDTF">2017-09-26T19:47:54Z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0x0101001CCACA612D4CEE41A2B1994AB67F6976</vt:lpwstr>
  </property>
  <property fmtid="{D5CDD505-2E9C-101B-9397-08002B2CF9AE}" pid="3" name="_dlc_DocIdItemGuid">
    <vt:lpwstr>4e71a284-34e0-453e-9ce3-a33fa8870c2e</vt:lpwstr>
  </property>
  <property fmtid="{D5CDD505-2E9C-101B-9397-08002B2CF9AE}" pid="4" name="TitusGUID">
    <vt:lpwstr>db8f622a-a911-4b59-aba7-eb6989444be0</vt:lpwstr>
  </property>
</Properties>
</file>