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handoutMasterIdLst>
    <p:handoutMasterId r:id="rId24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3" r:id="rId12"/>
    <p:sldId id="270" r:id="rId13"/>
    <p:sldId id="271" r:id="rId14"/>
    <p:sldId id="272" r:id="rId15"/>
    <p:sldId id="269" r:id="rId16"/>
    <p:sldId id="262" r:id="rId17"/>
    <p:sldId id="265" r:id="rId18"/>
    <p:sldId id="266" r:id="rId19"/>
    <p:sldId id="267" r:id="rId20"/>
    <p:sldId id="268" r:id="rId21"/>
    <p:sldId id="273" r:id="rId22"/>
    <p:sldId id="26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247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03E3F-7FCF-44BB-B33C-B3925568E4DD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46841-3C38-475E-8D63-BFFBE000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16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967F-661E-0E40-AD36-D28E20D68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9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276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8193"/>
            <a:ext cx="8229600" cy="37101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967F-661E-0E40-AD36-D28E20D68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56476"/>
            <a:ext cx="9144000" cy="60152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93843-F672-8447-8DA5-C85951936C3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967F-661E-0E40-AD36-D28E20D685E5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C:\Users\H1JWF01\AppData\Local\Microsoft\Windows\Temporary Internet Files\Content.Outlook\VKKA8BU1\CBRC_PPTtemplate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" y="0"/>
            <a:ext cx="91403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0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Financial crises, financial constraints, and government intervention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30569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John </a:t>
            </a:r>
            <a:r>
              <a:rPr lang="en-US" altLang="en-US" dirty="0" smtClean="0">
                <a:solidFill>
                  <a:schemeClr val="tx1"/>
                </a:solidFill>
              </a:rPr>
              <a:t>Hackney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Oct. 5, 2017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dirty="0" smtClean="0"/>
              <a:t>Darla Moore School of Business</a:t>
            </a:r>
          </a:p>
          <a:p>
            <a:r>
              <a:rPr lang="en-US" dirty="0" smtClean="0"/>
              <a:t>University of South Carolina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322"/>
            <a:ext cx="9144001" cy="870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8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can SBA lending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Provide insurance through the partial guarantee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4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Provide liquidity through an active secondary market for the guaranteed portion of the loans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Small Business Credit- Baseline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54001"/>
              </p:ext>
            </p:extLst>
          </p:nvPr>
        </p:nvGraphicFramePr>
        <p:xfrm>
          <a:off x="1641566" y="1816339"/>
          <a:ext cx="5860867" cy="4394516"/>
        </p:xfrm>
        <a:graphic>
          <a:graphicData uri="http://schemas.openxmlformats.org/drawingml/2006/table">
            <a:tbl>
              <a:tblPr firstRow="1" firstCol="1" bandRow="1"/>
              <a:tblGrid>
                <a:gridCol w="2120859"/>
                <a:gridCol w="923599"/>
                <a:gridCol w="946405"/>
                <a:gridCol w="923599"/>
                <a:gridCol w="946405"/>
              </a:tblGrid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(4)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Loans&lt;$1 Mil.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Firms&lt;$1 Mil. Rev.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Volume per capita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per capita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Volume per capita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per capita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-0.06***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-0.04***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(-5.344)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(-8.902)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(-5.495)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(-5.131)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Crisis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-0.59***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-0.05***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-0.33***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-0.01***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(-4.395)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(-12.522)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(-3.973)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(-2.880)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 * Crisis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0.02**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(2.171)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(1.961)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(4.015)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(0.616)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Ln(Median Inc.)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-0.18***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-0.24***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-0.01***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(-4.883)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(-25.502)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(-13.527)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(-29.894)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Ln(Median Inc.) * Crisis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0.05***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(4.414)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(12.002)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(3.546)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(1.584)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Ln(Population)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0.22***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(5.142)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(-2.239)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(7.719)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(4.710)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Weighted HPI Growth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0.02***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(-0.825)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(10.336)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(-1.427)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(6.747)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Weighted HPI Growth * Crisis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-0.05***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(-39.360)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(-51.347)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(-35.466)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(-50.461)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Unem. Rate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(4.931)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(15.024)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(8.481)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(17.466)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Unem. Rate * Crisis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2.83***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0.32***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3.08***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0.17***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(7.419)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(29.725)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(16.046)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(33.391)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Constant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24,229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24,229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24,229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24,229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R-squared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0.333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0.555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0.304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0.573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Counties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2,741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2,741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2,741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2,741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County FE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Robust t-statistics in parentheses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*** p&lt;0.01, ** p&lt;0.05, * p&lt;0.1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873" marR="51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00846" y="2828710"/>
            <a:ext cx="4223657" cy="2612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32114" y="3913991"/>
            <a:ext cx="6871063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Takeaway: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Volume increases, especially for the smallest businesses.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A one standard deviation increase in the proportion of SBA branches corresponds to roughly $9,000 (per 1,000 people) more volume during the crisis.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2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Interpretation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200" dirty="0" smtClean="0"/>
              <a:t>Is the local proportion of SBA branches </a:t>
            </a:r>
            <a:r>
              <a:rPr lang="en-US" altLang="en-US" sz="2200" u="sng" dirty="0" smtClean="0"/>
              <a:t>causing</a:t>
            </a:r>
            <a:r>
              <a:rPr lang="en-US" altLang="en-US" sz="2200" dirty="0" smtClean="0"/>
              <a:t> small business lending to increase?</a:t>
            </a:r>
          </a:p>
          <a:p>
            <a:pPr lvl="1"/>
            <a:r>
              <a:rPr lang="en-US" altLang="en-US" sz="1800" dirty="0" smtClean="0"/>
              <a:t>May be correlated with local demand- i.e. SBA lender branches are located in areas that also were better equipped to weather the crisis</a:t>
            </a:r>
          </a:p>
          <a:p>
            <a:pPr lvl="1"/>
            <a:r>
              <a:rPr lang="en-US" altLang="en-US" sz="1800" dirty="0" smtClean="0"/>
              <a:t>May be correlated with other characteristics of the local banking market that were affected by crisis- i.e. large bank presence or exposure to mortgage market</a:t>
            </a:r>
            <a:endParaRPr lang="en-US" altLang="en-US" sz="1800" dirty="0"/>
          </a:p>
          <a:p>
            <a:endParaRPr lang="en-US" dirty="0" smtClean="0"/>
          </a:p>
          <a:p>
            <a:r>
              <a:rPr lang="en-US" sz="2200" dirty="0" smtClean="0"/>
              <a:t>Reasons to believe this is not the case</a:t>
            </a:r>
          </a:p>
          <a:p>
            <a:pPr lvl="1"/>
            <a:r>
              <a:rPr lang="en-US" sz="1800" dirty="0"/>
              <a:t>SBA loans make up a small proportion of lenders’ </a:t>
            </a:r>
            <a:r>
              <a:rPr lang="en-US" sz="1800" dirty="0"/>
              <a:t>portfolios</a:t>
            </a:r>
          </a:p>
          <a:p>
            <a:pPr lvl="1"/>
            <a:r>
              <a:rPr lang="en-US" sz="1800" dirty="0" smtClean="0"/>
              <a:t>Include controls that proxy for local demand and supply</a:t>
            </a:r>
          </a:p>
          <a:p>
            <a:pPr lvl="1"/>
            <a:r>
              <a:rPr lang="en-US" sz="1800" dirty="0" smtClean="0"/>
              <a:t>Look at outcomes for local large firms that are not eligible for SBA loans</a:t>
            </a:r>
          </a:p>
        </p:txBody>
      </p:sp>
    </p:spTree>
    <p:extLst>
      <p:ext uri="{BB962C8B-B14F-4D97-AF65-F5344CB8AC3E}">
        <p14:creationId xmlns:p14="http://schemas.microsoft.com/office/powerpoint/2010/main" val="41411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Large vs. Small Local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Employment increases only for small firms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09518"/>
              </p:ext>
            </p:extLst>
          </p:nvPr>
        </p:nvGraphicFramePr>
        <p:xfrm>
          <a:off x="1743075" y="2125768"/>
          <a:ext cx="5657850" cy="3183255"/>
        </p:xfrm>
        <a:graphic>
          <a:graphicData uri="http://schemas.openxmlformats.org/drawingml/2006/table">
            <a:tbl>
              <a:tblPr firstRow="1" firstCol="1" bandRow="1"/>
              <a:tblGrid>
                <a:gridCol w="2590800"/>
                <a:gridCol w="1532255"/>
                <a:gridCol w="1534795"/>
              </a:tblGrid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Ln(Employment)- Small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Ln(Employment)- Large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-0.02956***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-0.01127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(-6.220)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(-0.704)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0.00497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-0.08609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(0.064)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(-0.402)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 * 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0.01136**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-0.02185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(2.041)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(-1.364)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22,989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22,901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R-squared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0.855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Counties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2,724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County FE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Local Banking  Chars.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Local Econ Vars.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Robust t-statistics in parentheses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*** p&lt;0.01, ** p&lt;0.05, * p&lt;0.1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10743" y="3448594"/>
            <a:ext cx="3090182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5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Hiring or Firing?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776397"/>
              </p:ext>
            </p:extLst>
          </p:nvPr>
        </p:nvGraphicFramePr>
        <p:xfrm>
          <a:off x="209006" y="1960305"/>
          <a:ext cx="8725987" cy="3289935"/>
        </p:xfrm>
        <a:graphic>
          <a:graphicData uri="http://schemas.openxmlformats.org/drawingml/2006/table">
            <a:tbl>
              <a:tblPr firstRow="1" firstCol="1" bandRow="1"/>
              <a:tblGrid>
                <a:gridCol w="2773917"/>
                <a:gridCol w="1338170"/>
                <a:gridCol w="1245242"/>
                <a:gridCol w="1684794"/>
                <a:gridCol w="1683864"/>
              </a:tblGrid>
              <a:tr h="161925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(6)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VARIABLES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All Hiring- Small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All Hiring- Large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Separations- Small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Separations- Large Firms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SBA Branch Share (t-1)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-0.00216**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0.00073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-0.00370***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-0.00465**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(-2.181)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(0.360)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(-4.746)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(-2.433)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0.01676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0.05724*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-0.08362***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-0.07572**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(1.158)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(1.710)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(-7.360)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(-2.400)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SBA Branch Share (t-1) * 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0.00241**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-0.00509**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0.00097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-0.00087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(2.033)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(-2.077)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(1.072)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(-0.365)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Observations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22,989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22,903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22,989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22,903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R-squared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0.0162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0.120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0.0397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Number of Counties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2,722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2,722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County FE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Local Banking  Chars.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Local Econ Vars.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Robust t-statistics in parentheses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*** p&lt;0.01, ** p&lt;0.05, * p&lt;0.1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21874" y="3344091"/>
            <a:ext cx="2525486" cy="4005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Total County Unemployment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84261"/>
              </p:ext>
            </p:extLst>
          </p:nvPr>
        </p:nvGraphicFramePr>
        <p:xfrm>
          <a:off x="2551611" y="1993787"/>
          <a:ext cx="4040777" cy="3650082"/>
        </p:xfrm>
        <a:graphic>
          <a:graphicData uri="http://schemas.openxmlformats.org/drawingml/2006/table">
            <a:tbl>
              <a:tblPr firstRow="1" firstCol="1" bandRow="1"/>
              <a:tblGrid>
                <a:gridCol w="2834543"/>
                <a:gridCol w="1206234"/>
              </a:tblGrid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Unemployment (t+1)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0.12715**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(2.514)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Crisis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18.51886***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(15.057)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 * Crisis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-0.83676***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(-8.804)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20,225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Counties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R-squared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0.797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County FE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Local Banking Chars.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Local Econ Vars.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Robust t-statistics in parentheses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*** p&lt;0.01, ** p&lt;0.05, * p&lt;0.1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355" marR="323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155474" y="3500846"/>
            <a:ext cx="1645920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8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prevalence of SBA lender branches led to more small business credit during the crisis, especially to the smallest firms</a:t>
            </a:r>
          </a:p>
          <a:p>
            <a:endParaRPr lang="en-US" sz="2000" dirty="0"/>
          </a:p>
          <a:p>
            <a:r>
              <a:rPr lang="en-US" sz="2000" dirty="0" smtClean="0"/>
              <a:t>Employment increases, but again only for small firms</a:t>
            </a:r>
          </a:p>
          <a:p>
            <a:pPr lvl="1"/>
            <a:r>
              <a:rPr lang="en-US" sz="1600" dirty="0" smtClean="0"/>
              <a:t>Coming from an increase in hiring rather than a decrease in firing</a:t>
            </a:r>
            <a:endParaRPr lang="en-US" sz="16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/>
              <a:t>Remaining </a:t>
            </a:r>
            <a:r>
              <a:rPr lang="en-US" sz="2000" dirty="0" smtClean="0"/>
              <a:t>question: Were </a:t>
            </a:r>
            <a:r>
              <a:rPr lang="en-US" sz="2000" dirty="0"/>
              <a:t>these “good” loans?</a:t>
            </a:r>
          </a:p>
          <a:p>
            <a:pPr lvl="1"/>
            <a:r>
              <a:rPr lang="en-US" sz="1600" dirty="0" smtClean="0"/>
              <a:t>Maybe credit was extended to bad small businesses that simply had not failed yet</a:t>
            </a:r>
          </a:p>
          <a:p>
            <a:pPr lvl="1"/>
            <a:r>
              <a:rPr lang="en-US" sz="1600" dirty="0" smtClean="0"/>
              <a:t>Look at 3-year default and charge-off rates of SBA loans</a:t>
            </a:r>
            <a:endParaRPr lang="en-US" sz="1600" dirty="0" smtClean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97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SBA Loan Outcomes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071710"/>
              </p:ext>
            </p:extLst>
          </p:nvPr>
        </p:nvGraphicFramePr>
        <p:xfrm>
          <a:off x="1078547" y="1969839"/>
          <a:ext cx="6986905" cy="3139440"/>
        </p:xfrm>
        <a:graphic>
          <a:graphicData uri="http://schemas.openxmlformats.org/drawingml/2006/table">
            <a:tbl>
              <a:tblPr firstRow="1" firstCol="1" bandRow="1"/>
              <a:tblGrid>
                <a:gridCol w="2364105"/>
                <a:gridCol w="1112520"/>
                <a:gridCol w="1198880"/>
                <a:gridCol w="1112520"/>
                <a:gridCol w="1198880"/>
              </a:tblGrid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Loan Default Rate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 SBA Loans Charged Off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Loan Default Rate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 SBA Loans Charged Off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-0.06905***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-0.03307***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(-5.044)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(-3.175)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-0.92920***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-0.25670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-0.48482*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-0.09137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(-3.932)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(-1.332)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(-1.855)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(-0.415)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SBA Branch Share (t-1) * Crisis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-0.00172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-0.00558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(-0.079)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(-0.306)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17,197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17,197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16,255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16,255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R-squared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0.147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0.0125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0.0164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Counties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2,672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2,652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2,652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County FE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Local Banking Vars.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Local</a:t>
                      </a: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Econ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Vars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Robust t-statistics in parentheses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*** p&lt;0.01, ** p&lt;0.05, * p&lt;0.1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2114" y="3913991"/>
            <a:ext cx="6871063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Takeaway: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Default and Charge-off rates decline during the crisis.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Suggests that the pool of SBA borrowers got better- i.e. better small businesses were pushed in SBA loans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9553" y="2925607"/>
            <a:ext cx="4493624" cy="3662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Policy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 dirty="0"/>
              <a:t>In the presence of private market frictions, potentially positive role for government intervention</a:t>
            </a:r>
          </a:p>
          <a:p>
            <a:endParaRPr lang="en-US" altLang="en-US" sz="2400" dirty="0"/>
          </a:p>
          <a:p>
            <a:r>
              <a:rPr lang="en-US" altLang="en-US" sz="2400" dirty="0"/>
              <a:t>Results suggest that SBA guarantee allowed banks to extend credit to financially constrained small firms, who subsequently increased employment and establishments</a:t>
            </a:r>
          </a:p>
          <a:p>
            <a:pPr lvl="1"/>
            <a:r>
              <a:rPr lang="en-US" altLang="en-US" sz="2000" dirty="0"/>
              <a:t>Decrease in default rates and total charge off percentage </a:t>
            </a:r>
            <a:r>
              <a:rPr lang="en-US" altLang="en-US" sz="2000" dirty="0" smtClean="0"/>
              <a:t>suggest </a:t>
            </a:r>
            <a:r>
              <a:rPr lang="en-US" altLang="en-US" sz="2000" dirty="0"/>
              <a:t>loans funded positive NPV </a:t>
            </a:r>
            <a:r>
              <a:rPr lang="en-US" altLang="en-US" sz="2000" dirty="0" smtClean="0"/>
              <a:t>projects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 smtClean="0"/>
              <a:t>Interpret with caution- does not capture the whole picture. Merely adds to the policy debate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50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Business Credit During the Crisis</a:t>
            </a:r>
            <a:endParaRPr lang="en-US" dirty="0"/>
          </a:p>
        </p:txBody>
      </p:sp>
      <p:pic>
        <p:nvPicPr>
          <p:cNvPr id="4" name="Picture 6" descr="Image result for small business credit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47879" y="2124709"/>
            <a:ext cx="4248241" cy="3917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13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Business Credit During the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sz="2400" dirty="0"/>
              <a:t>From 2008-2011 (Cole (2012))</a:t>
            </a:r>
          </a:p>
          <a:p>
            <a:pPr lvl="1">
              <a:defRPr/>
            </a:pPr>
            <a:r>
              <a:rPr lang="en-US" altLang="en-US" sz="2000" dirty="0"/>
              <a:t>Small business: declined 18%</a:t>
            </a:r>
          </a:p>
          <a:p>
            <a:pPr lvl="1">
              <a:defRPr/>
            </a:pPr>
            <a:r>
              <a:rPr lang="en-US" altLang="en-US" sz="2000" dirty="0"/>
              <a:t>Total business: declined 9%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400" dirty="0"/>
              <a:t>Small businesses depend on bank credit (60% of total borrowing)</a:t>
            </a:r>
          </a:p>
          <a:p>
            <a:pPr lvl="1">
              <a:defRPr/>
            </a:pPr>
            <a:r>
              <a:rPr lang="en-US" altLang="en-US" sz="2000" dirty="0"/>
              <a:t>Potential negative implications for investment and real outcomes</a:t>
            </a:r>
          </a:p>
          <a:p>
            <a:pPr lvl="1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400" dirty="0"/>
              <a:t>Small </a:t>
            </a:r>
            <a:r>
              <a:rPr lang="en-US" altLang="en-US" sz="2400" dirty="0" smtClean="0"/>
              <a:t>businesses are a </a:t>
            </a:r>
            <a:r>
              <a:rPr lang="en-US" altLang="en-US" sz="2400" dirty="0"/>
              <a:t>large and important part of US economy</a:t>
            </a:r>
          </a:p>
          <a:p>
            <a:pPr lvl="1">
              <a:defRPr/>
            </a:pPr>
            <a:r>
              <a:rPr lang="en-US" altLang="en-US" sz="2000" dirty="0"/>
              <a:t>Over half of total employment and private non-farm GDP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Business Credit- Policy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i="1" dirty="0"/>
              <a:t>“Making credit accessible to sound small businesses is crucial to our economic recovery and so should be front and center among our current policy challenges.”</a:t>
            </a:r>
            <a:endParaRPr lang="en-US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	</a:t>
            </a:r>
            <a:r>
              <a:rPr lang="en-US" altLang="en-US" sz="2400" dirty="0"/>
              <a:t>Ben Bernanke “Addressing the Financing Needs of Small 	Businesses,”</a:t>
            </a:r>
            <a:r>
              <a:rPr lang="en-US" altLang="en-US" sz="2400" b="1" dirty="0"/>
              <a:t> </a:t>
            </a:r>
            <a:r>
              <a:rPr lang="en-US" altLang="en-US" sz="2400" dirty="0"/>
              <a:t>(July 12, 2010)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Business Credit- 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b="1" dirty="0"/>
              <a:t>Whether/how can policymakers help to ease financial constraints for small businesses, especially during crisis times when they are particularly constrained?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Examine SBA 7(a) Guaranteed Loan Program</a:t>
            </a:r>
          </a:p>
          <a:p>
            <a:pPr lvl="1">
              <a:defRPr/>
            </a:pPr>
            <a:r>
              <a:rPr lang="en-US" sz="2000" dirty="0"/>
              <a:t>Largest and longest-running program targeted at small businesses</a:t>
            </a:r>
          </a:p>
          <a:p>
            <a:pPr lvl="1">
              <a:defRPr/>
            </a:pPr>
            <a:r>
              <a:rPr lang="en-US" sz="2000" dirty="0"/>
              <a:t>Provides partial guarantee on small business loans granted by participating lenders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Empirical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/>
              <a:t>Use the local </a:t>
            </a:r>
            <a:r>
              <a:rPr lang="en-US" altLang="en-US" sz="2200" dirty="0" smtClean="0"/>
              <a:t>proportion </a:t>
            </a:r>
            <a:r>
              <a:rPr lang="en-US" altLang="en-US" sz="2200" dirty="0"/>
              <a:t>of SBA lender branches to identify the effect of the availability of government-guaranteed loans on small business credit and real outcomes when financial constraints are severe</a:t>
            </a:r>
          </a:p>
          <a:p>
            <a:pPr lvl="1"/>
            <a:r>
              <a:rPr lang="en-US" altLang="en-US" sz="2000" dirty="0"/>
              <a:t>Crisis and non-crisis times</a:t>
            </a:r>
          </a:p>
          <a:p>
            <a:endParaRPr lang="en-US" altLang="en-US" sz="2200" dirty="0" smtClean="0"/>
          </a:p>
          <a:p>
            <a:r>
              <a:rPr lang="en-US" altLang="en-US" sz="2200" dirty="0" smtClean="0"/>
              <a:t>Control </a:t>
            </a:r>
            <a:r>
              <a:rPr lang="en-US" altLang="en-US" sz="2200" dirty="0"/>
              <a:t>for local demand and supply effects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Preview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A standard-deviation increase in the local proportion of SBA lenders increases the volume of small business credit to the smallest firms by </a:t>
            </a:r>
            <a:r>
              <a:rPr lang="en-US" altLang="en-US" sz="2400" dirty="0" smtClean="0"/>
              <a:t>2.6-3.4%</a:t>
            </a:r>
            <a:endParaRPr lang="en-US" altLang="en-US" sz="2400" dirty="0"/>
          </a:p>
          <a:p>
            <a:r>
              <a:rPr lang="en-US" altLang="en-US" sz="2400" dirty="0"/>
              <a:t>Local real outcomes improve</a:t>
            </a:r>
          </a:p>
          <a:p>
            <a:pPr lvl="1"/>
            <a:r>
              <a:rPr lang="en-US" altLang="en-US" sz="2000" dirty="0"/>
              <a:t>One-year ahead unemployment decreases</a:t>
            </a:r>
          </a:p>
          <a:p>
            <a:pPr lvl="1"/>
            <a:r>
              <a:rPr lang="en-US" altLang="en-US" sz="2000" dirty="0"/>
              <a:t>Employment and establishment creation increase, but only for small firms</a:t>
            </a:r>
          </a:p>
          <a:p>
            <a:pPr lvl="2"/>
            <a:r>
              <a:rPr lang="en-US" altLang="en-US" sz="1600" dirty="0"/>
              <a:t>Results coming from hiring</a:t>
            </a:r>
          </a:p>
          <a:p>
            <a:r>
              <a:rPr lang="en-US" altLang="en-US" sz="2400" dirty="0" smtClean="0"/>
              <a:t>SBA Loan </a:t>
            </a:r>
            <a:r>
              <a:rPr lang="en-US" altLang="en-US" sz="2400" dirty="0"/>
              <a:t>outcomes do not worsen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6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SBA 7(a)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400" dirty="0"/>
              <a:t>Bank: </a:t>
            </a:r>
          </a:p>
          <a:p>
            <a:pPr lvl="1">
              <a:defRPr/>
            </a:pPr>
            <a:r>
              <a:rPr lang="en-US" altLang="en-US" sz="2000" dirty="0"/>
              <a:t>Provides capital </a:t>
            </a:r>
          </a:p>
          <a:p>
            <a:pPr lvl="1">
              <a:defRPr/>
            </a:pPr>
            <a:r>
              <a:rPr lang="en-US" altLang="en-US" sz="2000" dirty="0"/>
              <a:t>Incurs all screening and monitoring costs</a:t>
            </a:r>
          </a:p>
          <a:p>
            <a:pPr lvl="1">
              <a:defRPr/>
            </a:pPr>
            <a:r>
              <a:rPr lang="en-US" altLang="en-US" sz="2000" dirty="0"/>
              <a:t>Must follow specific SBA underwriting guidelines and submit to SBA review</a:t>
            </a:r>
          </a:p>
          <a:p>
            <a:pPr lvl="1">
              <a:defRPr/>
            </a:pPr>
            <a:r>
              <a:rPr lang="en-US" altLang="en-US" sz="2000" dirty="0"/>
              <a:t>Roughly 5% of small business loan originations are SBA loans</a:t>
            </a:r>
            <a:endParaRPr lang="en-US" altLang="en-US" dirty="0"/>
          </a:p>
          <a:p>
            <a:pPr>
              <a:defRPr/>
            </a:pPr>
            <a:r>
              <a:rPr lang="en-US" altLang="en-US" sz="2400" dirty="0"/>
              <a:t>SBA: </a:t>
            </a:r>
          </a:p>
          <a:p>
            <a:pPr lvl="1">
              <a:defRPr/>
            </a:pPr>
            <a:r>
              <a:rPr lang="en-US" altLang="en-US" sz="2000" dirty="0"/>
              <a:t>Guarantees up to 85% of the loan balance</a:t>
            </a:r>
          </a:p>
          <a:p>
            <a:pPr lvl="1">
              <a:defRPr/>
            </a:pPr>
            <a:r>
              <a:rPr lang="en-US" altLang="en-US" sz="2000" dirty="0"/>
              <a:t>Caps interest rate at spread above prime or LIBOR</a:t>
            </a:r>
          </a:p>
          <a:p>
            <a:pPr>
              <a:defRPr/>
            </a:pPr>
            <a:r>
              <a:rPr lang="en-US" altLang="en-US" sz="2400" dirty="0"/>
              <a:t>Borrower:</a:t>
            </a:r>
          </a:p>
          <a:p>
            <a:pPr lvl="1">
              <a:defRPr/>
            </a:pPr>
            <a:r>
              <a:rPr lang="en-US" altLang="en-US" sz="2000" dirty="0"/>
              <a:t>Meet size standards and use of proceeds rules</a:t>
            </a:r>
          </a:p>
          <a:p>
            <a:pPr lvl="1">
              <a:defRPr/>
            </a:pPr>
            <a:r>
              <a:rPr lang="en-US" altLang="en-US" sz="2000" dirty="0"/>
              <a:t>Must satisfy a “credit elsewhere” requirement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276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Small Business Lending- Frictions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400" dirty="0"/>
              <a:t>Information frictions make small business lending costly</a:t>
            </a:r>
          </a:p>
          <a:p>
            <a:pPr lvl="1">
              <a:defRPr/>
            </a:pPr>
            <a:r>
              <a:rPr lang="en-US" sz="2000" dirty="0"/>
              <a:t>Opacity</a:t>
            </a:r>
          </a:p>
          <a:p>
            <a:pPr lvl="1">
              <a:defRPr/>
            </a:pPr>
            <a:r>
              <a:rPr lang="en-US" sz="2000" dirty="0"/>
              <a:t>Heterogeneity</a:t>
            </a:r>
          </a:p>
          <a:p>
            <a:pPr lvl="1">
              <a:defRPr/>
            </a:pPr>
            <a:r>
              <a:rPr lang="en-US" sz="2000" dirty="0"/>
              <a:t>Lack of standardized underwriting procedure- reliance on “soft” information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400" dirty="0"/>
              <a:t>These features render small business loans largely illiquid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Banks’</a:t>
            </a:r>
            <a:r>
              <a:rPr lang="en-US" sz="2400" dirty="0"/>
              <a:t> </a:t>
            </a:r>
            <a:r>
              <a:rPr lang="en-US" sz="2400" dirty="0" smtClean="0"/>
              <a:t>liquidity and </a:t>
            </a:r>
            <a:r>
              <a:rPr lang="en-US" sz="2400" dirty="0"/>
              <a:t>willingness to take on credit risk </a:t>
            </a:r>
            <a:r>
              <a:rPr lang="en-US" sz="2400" dirty="0" smtClean="0"/>
              <a:t>decreased </a:t>
            </a:r>
            <a:r>
              <a:rPr lang="en-US" sz="2400" dirty="0"/>
              <a:t>during the recent financial crisis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ed Blue">
      <a:dk1>
        <a:srgbClr val="001A4B"/>
      </a:dk1>
      <a:lt1>
        <a:srgbClr val="FFFFFF"/>
      </a:lt1>
      <a:dk2>
        <a:srgbClr val="001A4B"/>
      </a:dk2>
      <a:lt2>
        <a:srgbClr val="FFFFFF"/>
      </a:lt2>
      <a:accent1>
        <a:srgbClr val="715A35"/>
      </a:accent1>
      <a:accent2>
        <a:srgbClr val="0D1F0E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980BD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CACA612D4CEE41A2B1994AB67F6976" ma:contentTypeVersion="4" ma:contentTypeDescription="Create a new document." ma:contentTypeScope="" ma:versionID="08be6a4c6ee8c5e38872d544966c0d8a">
  <xsd:schema xmlns:xsd="http://www.w3.org/2001/XMLSchema" xmlns:xs="http://www.w3.org/2001/XMLSchema" xmlns:p="http://schemas.microsoft.com/office/2006/metadata/properties" xmlns:ns2="d18b261a-0edf-433c-ade6-b4c5a8c9ad88" targetNamespace="http://schemas.microsoft.com/office/2006/metadata/properties" ma:root="true" ma:fieldsID="16c7b1c0a42b5be9bee348bada8dff55" ns2:_="">
    <xsd:import namespace="d18b261a-0edf-433c-ade6-b4c5a8c9ad8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b261a-0edf-433c-ade6-b4c5a8c9ad8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Nintex conditional workflow start</Name>
    <Synchronization>Synchronous</Synchronization>
    <Type>10001</Type>
    <SequenceNumber>50000</SequenceNumber>
    <Url/>
    <Assembly>Nintex.Workflow, Version=1.0.0.0, Culture=neutral, PublicKeyToken=913f6bae0ca5ae12</Assembly>
    <Class>Nintex.Workflow.ConditionalWorkflowStartReceiver</Class>
    <Data>635743247433258077</Data>
    <Filter/>
  </Receiver>
  <Receiver>
    <Name>Nintex conditional workflow start</Name>
    <Synchronization>Synchronous</Synchronization>
    <Type>10002</Type>
    <SequenceNumber>50000</SequenceNumber>
    <Url/>
    <Assembly>Nintex.Workflow, Version=1.0.0.0, Culture=neutral, PublicKeyToken=913f6bae0ca5ae12</Assembly>
    <Class>Nintex.Workflow.ConditionalWorkflowStartReceiver</Class>
    <Data>635743247433258077</Data>
    <Filter/>
  </Receiver>
  <Receiver>
    <Name>Nintex conditional workflow start</Name>
    <Synchronization>Synchronous</Synchronization>
    <Type>2</Type>
    <SequenceNumber>50000</SequenceNumber>
    <Url/>
    <Assembly>Nintex.Workflow, Version=1.0.0.0, Culture=neutral, PublicKeyToken=913f6bae0ca5ae12</Assembly>
    <Class>Nintex.Workflow.ConditionalWorkflowStartReceiver</Class>
    <Data>635743247433258077</Data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18b261a-0edf-433c-ade6-b4c5a8c9ad88">UZD6JJ247QYQ-3624-105</_dlc_DocId>
    <_dlc_DocIdUrl xmlns="d18b261a-0edf-433c-ade6-b4c5a8c9ad88">
      <Url>https://fedsharesites.frb.org/dist/8H/ST%20LOUIS/bsr/CBRC/_layouts/DocIdRedir.aspx?ID=UZD6JJ247QYQ-3624-105</Url>
      <Description>UZD6JJ247QYQ-3624-105</Description>
    </_dlc_DocIdUrl>
  </documentManagement>
</p:properties>
</file>

<file path=customXml/itemProps1.xml><?xml version="1.0" encoding="utf-8"?>
<ds:datastoreItem xmlns:ds="http://schemas.openxmlformats.org/officeDocument/2006/customXml" ds:itemID="{DDB73F9B-5189-460C-BC30-555E5CE284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1DEB65-03DC-4E0A-92B2-D134B5D99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b261a-0edf-433c-ade6-b4c5a8c9ad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9DB65E-08D1-4BDF-82EB-8B31AEF5EAD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DB6E7C9-B9E5-4086-B6A1-0E81AA414244}">
  <ds:schemaRefs>
    <ds:schemaRef ds:uri="http://schemas.microsoft.com/office/2006/documentManagement/types"/>
    <ds:schemaRef ds:uri="http://purl.org/dc/terms/"/>
    <ds:schemaRef ds:uri="http://www.w3.org/XML/1998/namespace"/>
    <ds:schemaRef ds:uri="d18b261a-0edf-433c-ade6-b4c5a8c9ad88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13429</TotalTime>
  <Words>1577</Words>
  <Application>Microsoft Office PowerPoint</Application>
  <PresentationFormat>On-screen Show (4:3)</PresentationFormat>
  <Paragraphs>471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Financial crises, financial constraints, and government intervention </vt:lpstr>
      <vt:lpstr>Small Business Credit During the Crisis</vt:lpstr>
      <vt:lpstr>Small Business Credit During the Crisis</vt:lpstr>
      <vt:lpstr>Small Business Credit- Policy Response</vt:lpstr>
      <vt:lpstr>Small Business Credit- Research Question</vt:lpstr>
      <vt:lpstr>Empirical Approach</vt:lpstr>
      <vt:lpstr>Preview of Findings</vt:lpstr>
      <vt:lpstr>SBA 7(a) Program</vt:lpstr>
      <vt:lpstr>Small Business Lending- Frictions</vt:lpstr>
      <vt:lpstr>How can SBA lending help?</vt:lpstr>
      <vt:lpstr>Small Business Credit- Baseline Results</vt:lpstr>
      <vt:lpstr>Interpretation of Results</vt:lpstr>
      <vt:lpstr>Large vs. Small Local Firms</vt:lpstr>
      <vt:lpstr>Hiring or Firing?</vt:lpstr>
      <vt:lpstr>Total County Unemployment</vt:lpstr>
      <vt:lpstr>Results so far</vt:lpstr>
      <vt:lpstr>SBA Loan Outcomes</vt:lpstr>
      <vt:lpstr>Policy Implications</vt:lpstr>
    </vt:vector>
  </TitlesOfParts>
  <Company>Federal Reserve Bank of St. Louis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 Ebert</dc:creator>
  <cp:lastModifiedBy>Hackney, John</cp:lastModifiedBy>
  <cp:revision>29</cp:revision>
  <dcterms:created xsi:type="dcterms:W3CDTF">2013-09-20T14:29:42Z</dcterms:created>
  <dcterms:modified xsi:type="dcterms:W3CDTF">2017-09-29T18:58:08Z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0x0101001CCACA612D4CEE41A2B1994AB67F6976</vt:lpwstr>
  </property>
  <property fmtid="{D5CDD505-2E9C-101B-9397-08002B2CF9AE}" pid="3" name="_dlc_DocIdItemGuid">
    <vt:lpwstr>4e71a284-34e0-453e-9ce3-a33fa8870c2e</vt:lpwstr>
  </property>
</Properties>
</file>