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275" r:id="rId8"/>
    <p:sldId id="258" r:id="rId9"/>
    <p:sldId id="259" r:id="rId10"/>
    <p:sldId id="276" r:id="rId11"/>
    <p:sldId id="261" r:id="rId12"/>
    <p:sldId id="262" r:id="rId13"/>
    <p:sldId id="263" r:id="rId14"/>
    <p:sldId id="265" r:id="rId15"/>
    <p:sldId id="264" r:id="rId16"/>
    <p:sldId id="266" r:id="rId17"/>
    <p:sldId id="270" r:id="rId18"/>
    <p:sldId id="268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 J. Yeager" initials="TJY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47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03E3F-7FCF-44BB-B33C-B3925568E4D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46841-3C38-475E-8D63-BFFBE000E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16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A2FDB-1CC3-4015-A766-26DFD33E4E1D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A5E2B-6C35-44E4-94C2-C2A6F646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9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Percentage of small businesses</a:t>
            </a:r>
            <a:r>
              <a:rPr lang="en-US" baseline="0" dirty="0"/>
              <a:t> that received loans.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2CBA7-5274-4A27-BE56-98DF53A6D9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2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967F-661E-0E40-AD36-D28E20D6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9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76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8193"/>
            <a:ext cx="8229600" cy="3710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967F-661E-0E40-AD36-D28E20D6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2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132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SzPct val="60000"/>
              <a:buFont typeface="Wingdings" panose="05000000000000000000" pitchFamily="2" charset="2"/>
              <a:buChar char="v"/>
              <a:defRPr>
                <a:solidFill>
                  <a:srgbClr val="132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SzPct val="60000"/>
              <a:buFont typeface="Wingdings" panose="05000000000000000000" pitchFamily="2" charset="2"/>
              <a:buChar char="Ø"/>
              <a:defRPr>
                <a:solidFill>
                  <a:srgbClr val="132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rgbClr val="132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322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9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56476"/>
            <a:ext cx="9144000" cy="6015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93843-F672-8447-8DA5-C85951936C3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967F-661E-0E40-AD36-D28E20D685E5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C:\Users\H1JWF01\AppData\Local\Microsoft\Windows\Temporary Internet Files\Content.Outlook\VKKA8BU1\CBRC_PPTtemplate-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" y="0"/>
            <a:ext cx="9140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The Real Effects of Geographic Lending Disclosure on Banks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89670"/>
          </a:xfrm>
        </p:spPr>
        <p:txBody>
          <a:bodyPr>
            <a:normAutofit fontScale="47500" lnSpcReduction="20000"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Yiwei Dou</a:t>
            </a:r>
          </a:p>
          <a:p>
            <a:r>
              <a:rPr lang="en-US" dirty="0">
                <a:solidFill>
                  <a:schemeClr val="tx1"/>
                </a:solidFill>
              </a:rPr>
              <a:t>New York University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Youli Zou</a:t>
            </a:r>
          </a:p>
          <a:p>
            <a:r>
              <a:rPr lang="en-US" dirty="0">
                <a:solidFill>
                  <a:schemeClr val="tx1"/>
                </a:solidFill>
              </a:rPr>
              <a:t>The George Washington University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4200" dirty="0">
                <a:solidFill>
                  <a:schemeClr val="tx1"/>
                </a:solidFill>
              </a:rPr>
              <a:t>October 5, 2017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322"/>
            <a:ext cx="9144001" cy="87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8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 Performance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Non-performing loan assets</a:t>
            </a:r>
          </a:p>
          <a:p>
            <a:pPr lvl="1"/>
            <a:r>
              <a:rPr lang="en-US" sz="2200" dirty="0"/>
              <a:t>Entire book value of loans more than 90 days past due or not accruing interest</a:t>
            </a:r>
          </a:p>
          <a:p>
            <a:pPr lvl="1"/>
            <a:r>
              <a:rPr lang="en-US" sz="2200" dirty="0"/>
              <a:t>Relative non-discretionary and timely (Ryan 2007)</a:t>
            </a:r>
          </a:p>
          <a:p>
            <a:pPr lvl="1"/>
            <a:r>
              <a:rPr lang="en-US" sz="2200" i="1" u="sng" dirty="0" err="1"/>
              <a:t>Nonperf</a:t>
            </a:r>
            <a:r>
              <a:rPr lang="en-US" sz="2200" i="1" u="sng" dirty="0"/>
              <a:t> commercial</a:t>
            </a:r>
            <a:r>
              <a:rPr lang="en-US" sz="2200" dirty="0"/>
              <a:t>: non-performing commercial loans / lagged total commercial loans</a:t>
            </a:r>
          </a:p>
          <a:p>
            <a:pPr lvl="1"/>
            <a:r>
              <a:rPr lang="en-US" sz="2200" i="1" u="sng" dirty="0" err="1"/>
              <a:t>Nonperf</a:t>
            </a:r>
            <a:r>
              <a:rPr lang="en-US" sz="2200" i="1" u="sng" dirty="0"/>
              <a:t> other</a:t>
            </a:r>
            <a:r>
              <a:rPr lang="en-US" sz="2200" dirty="0"/>
              <a:t>: non-performing non-commercial loans / lagged total non-commercial loans</a:t>
            </a:r>
          </a:p>
          <a:p>
            <a:pPr lvl="1"/>
            <a:endParaRPr lang="en-US" sz="1800" dirty="0"/>
          </a:p>
          <a:p>
            <a:r>
              <a:rPr lang="en-US" sz="2800" dirty="0"/>
              <a:t>ROE to measure overall bank performance</a:t>
            </a:r>
          </a:p>
          <a:p>
            <a:pPr lvl="1"/>
            <a:r>
              <a:rPr lang="en-US" sz="2000" dirty="0"/>
              <a:t>Net income/total equity</a:t>
            </a:r>
          </a:p>
          <a:p>
            <a:pPr lvl="1"/>
            <a:r>
              <a:rPr lang="en-US" sz="2000" dirty="0"/>
              <a:t>ROA, ROE before noninterest expense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3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05840"/>
              </p:ext>
            </p:extLst>
          </p:nvPr>
        </p:nvGraphicFramePr>
        <p:xfrm>
          <a:off x="327454" y="2494686"/>
          <a:ext cx="8686800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351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5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5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3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25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Nonperf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commercial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(3)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4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Treat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0.001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0.001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4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(1.07)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(1.13)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44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4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(0.44)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Treat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-0.002**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-0.002**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-0.002**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4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(2.19)</a:t>
                      </a:r>
                      <a:endParaRPr lang="en-US" sz="16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(2.19)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(2.13)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Controls</a:t>
                      </a: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 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 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 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Year FE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 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 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Bank FE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Observations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6270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6270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6270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15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Adj. R-squared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0.042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0.044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0.411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946" y="1285102"/>
            <a:ext cx="8808308" cy="840665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  <a:t>Banks that did not disclose after 2005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+mj-cs"/>
              </a:rPr>
              <a:t>reduce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  <a:t> average commercial nonperforming loans by 20bp relative to banks that continued to disclose.</a:t>
            </a:r>
            <a:endParaRPr lang="en-US" altLang="en-US" sz="2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8974" y="3687190"/>
            <a:ext cx="612528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This reduction is 18% of the pre-event mean level</a:t>
            </a:r>
          </a:p>
        </p:txBody>
      </p:sp>
    </p:spTree>
    <p:extLst>
      <p:ext uri="{BB962C8B-B14F-4D97-AF65-F5344CB8AC3E}">
        <p14:creationId xmlns:p14="http://schemas.microsoft.com/office/powerpoint/2010/main" val="411565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84428"/>
              </p:ext>
            </p:extLst>
          </p:nvPr>
        </p:nvGraphicFramePr>
        <p:xfrm>
          <a:off x="327454" y="2494686"/>
          <a:ext cx="8686800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35129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5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5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34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Nonperf</a:t>
                      </a: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(3)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Treat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0.001**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0.001**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(2.07)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(2.14)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0.002***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(3.50)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Treat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-0.000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-0.000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-0.001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(0.39)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(0.41)</a:t>
                      </a:r>
                      <a:endParaRPr lang="en-US" sz="1600" b="1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(0.74)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Controls</a:t>
                      </a: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 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 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 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Year FE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 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 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Bank FE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Observations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6270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6270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6270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38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Adj. R-squared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0.083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0.112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0.441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2709" marR="5270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946" y="1285102"/>
            <a:ext cx="8808308" cy="840665"/>
          </a:xfrm>
        </p:spPr>
        <p:txBody>
          <a:bodyPr>
            <a:noAutofit/>
          </a:bodyPr>
          <a:lstStyle/>
          <a:p>
            <a:pPr algn="l" fontAlgn="base"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  <a:t>Banks that did not disclose after 2005 have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no discernable effect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on other nonperforming loans relative to banks that continued to disclose.</a:t>
            </a:r>
            <a:endParaRPr lang="en-US" altLang="en-US" sz="2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666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946" y="1285102"/>
            <a:ext cx="8808308" cy="840665"/>
          </a:xfrm>
        </p:spPr>
        <p:txBody>
          <a:bodyPr>
            <a:noAutofit/>
          </a:bodyPr>
          <a:lstStyle/>
          <a:p>
            <a:pPr lvl="0" algn="l" fontAlgn="base">
              <a:spcAft>
                <a:spcPct val="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Banks that did not disclose after 2005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increase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average ROE by 90bp relative to banks that continued to disclose</a:t>
            </a:r>
            <a: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  <a:t>. </a:t>
            </a:r>
            <a:endParaRPr lang="en-US" altLang="en-US" sz="2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128118"/>
              </p:ext>
            </p:extLst>
          </p:nvPr>
        </p:nvGraphicFramePr>
        <p:xfrm>
          <a:off x="205946" y="2588741"/>
          <a:ext cx="8538519" cy="3153031"/>
        </p:xfrm>
        <a:graphic>
          <a:graphicData uri="http://schemas.openxmlformats.org/drawingml/2006/table">
            <a:tbl>
              <a:tblPr firstRow="1" firstCol="1" bandRow="1"/>
              <a:tblGrid>
                <a:gridCol w="3080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4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83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ROE before 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ROE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noninterest expense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Treat</a:t>
                      </a: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×</a:t>
                      </a:r>
                      <a:r>
                        <a:rPr lang="en-US" sz="1600" b="1" i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Post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0.009**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0.011**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(2.35)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(2.48)</a:t>
                      </a:r>
                      <a:endParaRPr lang="en-US" sz="1600" b="1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(1.04)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(3.31)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7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Year FE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Bank FE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Observations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6270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6270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3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Adj. R-squared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0.709</a:t>
                      </a:r>
                      <a:endParaRPr lang="en-US" sz="16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0.851</a:t>
                      </a:r>
                      <a:endParaRPr lang="en-US" sz="16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6095" marR="560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27372" y="3174127"/>
            <a:ext cx="613170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This increase is 7% of the pre-event mean level (0.125).</a:t>
            </a:r>
          </a:p>
        </p:txBody>
      </p:sp>
    </p:spTree>
    <p:extLst>
      <p:ext uri="{BB962C8B-B14F-4D97-AF65-F5344CB8AC3E}">
        <p14:creationId xmlns:p14="http://schemas.microsoft.com/office/powerpoint/2010/main" val="331216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Reverse causality</a:t>
            </a:r>
          </a:p>
          <a:p>
            <a:pPr lvl="1"/>
            <a:r>
              <a:rPr lang="en-US" sz="2000" dirty="0"/>
              <a:t>The decline occurs only in the 2</a:t>
            </a:r>
            <a:r>
              <a:rPr lang="en-US" sz="2000" baseline="30000" dirty="0"/>
              <a:t>nd</a:t>
            </a:r>
            <a:r>
              <a:rPr lang="en-US" sz="2000" dirty="0"/>
              <a:t> and 3</a:t>
            </a:r>
            <a:r>
              <a:rPr lang="en-US" sz="2000" baseline="30000" dirty="0"/>
              <a:t>rd</a:t>
            </a:r>
            <a:r>
              <a:rPr lang="en-US" sz="2000" dirty="0"/>
              <a:t> years after the 2005 reform</a:t>
            </a:r>
          </a:p>
          <a:p>
            <a:r>
              <a:rPr lang="en-US" sz="2600" dirty="0"/>
              <a:t>Pre-existing trends</a:t>
            </a:r>
          </a:p>
          <a:p>
            <a:pPr lvl="1"/>
            <a:r>
              <a:rPr lang="en-US" sz="2000" dirty="0"/>
              <a:t>No difference in trends during 2002-2004 </a:t>
            </a:r>
          </a:p>
          <a:p>
            <a:r>
              <a:rPr lang="en-US" sz="2600" dirty="0"/>
              <a:t>CRA examination</a:t>
            </a:r>
          </a:p>
          <a:p>
            <a:pPr lvl="1"/>
            <a:r>
              <a:rPr lang="en-US" sz="2000" dirty="0"/>
              <a:t>Results hold after excluding examination years</a:t>
            </a:r>
          </a:p>
          <a:p>
            <a:r>
              <a:rPr lang="en-US" sz="2600" dirty="0"/>
              <a:t>Tightened credit standards</a:t>
            </a:r>
          </a:p>
          <a:p>
            <a:pPr lvl="1"/>
            <a:r>
              <a:rPr lang="en-US" sz="2000" dirty="0"/>
              <a:t>No change in total small business loans outstanding </a:t>
            </a:r>
          </a:p>
        </p:txBody>
      </p:sp>
    </p:spTree>
    <p:extLst>
      <p:ext uri="{BB962C8B-B14F-4D97-AF65-F5344CB8AC3E}">
        <p14:creationId xmlns:p14="http://schemas.microsoft.com/office/powerpoint/2010/main" val="137640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Attributable to Non-disclosure?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Other events around 2005 that only affect commercial loan performance differently for treatment and control banks</a:t>
            </a:r>
          </a:p>
          <a:p>
            <a:r>
              <a:rPr lang="en-US" sz="2600" dirty="0"/>
              <a:t>Three Tests</a:t>
            </a:r>
            <a:r>
              <a:rPr lang="zh-CN" altLang="en-US" sz="2600" dirty="0"/>
              <a:t>：</a:t>
            </a:r>
            <a:endParaRPr lang="en-US" altLang="zh-CN" sz="2600" dirty="0"/>
          </a:p>
          <a:p>
            <a:pPr lvl="1"/>
            <a:r>
              <a:rPr lang="en-US" sz="2000" dirty="0" smtClean="0"/>
              <a:t>Whether the reduction in nonperforming loans increases with strength </a:t>
            </a:r>
            <a:r>
              <a:rPr lang="en-US" sz="2000" dirty="0"/>
              <a:t>of community </a:t>
            </a:r>
            <a:r>
              <a:rPr lang="en-US" sz="2000" dirty="0" smtClean="0"/>
              <a:t>scrutiny in the pre-period</a:t>
            </a:r>
            <a:endParaRPr lang="en-US" sz="2000" dirty="0"/>
          </a:p>
          <a:p>
            <a:pPr lvl="1"/>
            <a:r>
              <a:rPr lang="en-US" altLang="zh-CN" sz="2000" dirty="0" smtClean="0"/>
              <a:t>Matched </a:t>
            </a:r>
            <a:r>
              <a:rPr lang="en-US" altLang="zh-CN" sz="2000" dirty="0"/>
              <a:t>sample: banks with indistinguishable characteristics in the pre-period</a:t>
            </a:r>
          </a:p>
          <a:p>
            <a:pPr lvl="1"/>
            <a:r>
              <a:rPr lang="en-US" sz="2000" dirty="0" smtClean="0"/>
              <a:t>Bank size </a:t>
            </a:r>
            <a:r>
              <a:rPr lang="en-US" sz="2000" dirty="0"/>
              <a:t>discontinuity: non-disclosers in [$0.75B, $</a:t>
            </a:r>
            <a:r>
              <a:rPr lang="en-US" sz="2000" dirty="0" smtClean="0"/>
              <a:t>1B) </a:t>
            </a:r>
            <a:r>
              <a:rPr lang="en-US" sz="2000" dirty="0"/>
              <a:t>vs. disclosers in  [$1B, $1.25B]</a:t>
            </a:r>
          </a:p>
        </p:txBody>
      </p:sp>
    </p:spTree>
    <p:extLst>
      <p:ext uri="{BB962C8B-B14F-4D97-AF65-F5344CB8AC3E}">
        <p14:creationId xmlns:p14="http://schemas.microsoft.com/office/powerpoint/2010/main" val="1534861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Loan performance improves for non-disclosing banks after they take the exemption</a:t>
            </a:r>
          </a:p>
          <a:p>
            <a:r>
              <a:rPr lang="en-US" sz="2600" dirty="0"/>
              <a:t>Bank performance improves as well</a:t>
            </a:r>
          </a:p>
          <a:p>
            <a:r>
              <a:rPr lang="en-US" sz="2600" dirty="0"/>
              <a:t>Community activists’ use of geographic lending disclosure deteriorates loan underwriting quality of banks that take the exemption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73210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Community Reinvestment Act of 1977 (CRA)</a:t>
            </a:r>
          </a:p>
          <a:p>
            <a:pPr lvl="1"/>
            <a:r>
              <a:rPr lang="en-US" sz="2200" dirty="0"/>
              <a:t>Periodic examination, highly inflated ratings (&gt;98% satisfactory or better)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Mandatory disclosures</a:t>
            </a:r>
            <a:r>
              <a:rPr lang="en-US" sz="2800" dirty="0"/>
              <a:t> of small business lending by location and size since 1995 for large </a:t>
            </a:r>
            <a:r>
              <a:rPr lang="en-US" sz="2800" dirty="0" smtClean="0"/>
              <a:t>banks (&gt;$250M)</a:t>
            </a:r>
            <a:endParaRPr lang="en-US" sz="2800" dirty="0"/>
          </a:p>
          <a:p>
            <a:pPr lvl="1"/>
            <a:r>
              <a:rPr lang="en-US" sz="2200" dirty="0"/>
              <a:t>Arm the public (community activists) with data</a:t>
            </a:r>
          </a:p>
          <a:p>
            <a:r>
              <a:rPr lang="en-US" sz="2800" dirty="0"/>
              <a:t>Consideration of CRA compliance in processing applications </a:t>
            </a:r>
          </a:p>
          <a:p>
            <a:pPr lvl="1"/>
            <a:r>
              <a:rPr lang="en-US" sz="2200" dirty="0"/>
              <a:t>Protest and call for hearings; wage campaigns or push for local ordinances</a:t>
            </a:r>
          </a:p>
          <a:p>
            <a:pPr lvl="1"/>
            <a:r>
              <a:rPr lang="en-US" sz="2200" dirty="0"/>
              <a:t>NCRC: $4.5T CRA commitment 1992-2007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341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7" y="10668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“Small Business Lending Deserts and Oases” by NCRC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1" y="1466910"/>
            <a:ext cx="7965989" cy="5391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76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Views on Lending 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Disclosure </a:t>
            </a:r>
            <a:r>
              <a:rPr lang="en-US" sz="2800" dirty="0">
                <a:solidFill>
                  <a:srgbClr val="FF0000"/>
                </a:solidFill>
              </a:rPr>
              <a:t>deteriorates </a:t>
            </a:r>
            <a:r>
              <a:rPr lang="en-US" sz="2800" dirty="0"/>
              <a:t>loan underwriting quality</a:t>
            </a:r>
          </a:p>
          <a:p>
            <a:pPr lvl="1"/>
            <a:r>
              <a:rPr lang="en-US" sz="2200" dirty="0"/>
              <a:t>Disclosure exposes banks’ lending activities to community activists who may not act in the best interest of banks’ shareholders</a:t>
            </a:r>
          </a:p>
          <a:p>
            <a:pPr marL="457200" lvl="1" indent="0">
              <a:buNone/>
            </a:pPr>
            <a:r>
              <a:rPr lang="en-US" sz="1400" dirty="0"/>
              <a:t>        (Macey and Miller 1993; White 1993; Gramm 2003)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2800" dirty="0"/>
              <a:t>Disclosure </a:t>
            </a:r>
            <a:r>
              <a:rPr lang="en-US" sz="2800" dirty="0">
                <a:solidFill>
                  <a:srgbClr val="00B050"/>
                </a:solidFill>
              </a:rPr>
              <a:t>improves</a:t>
            </a:r>
            <a:r>
              <a:rPr lang="en-US" sz="2800" dirty="0"/>
              <a:t> loan underwriting quality</a:t>
            </a:r>
          </a:p>
          <a:p>
            <a:pPr lvl="1"/>
            <a:r>
              <a:rPr lang="en-US" sz="2200" dirty="0"/>
              <a:t>Communities may use disclosures in helping banks identify and seize profitable lending opportunities otherwise missed due to </a:t>
            </a:r>
          </a:p>
          <a:p>
            <a:pPr lvl="2"/>
            <a:r>
              <a:rPr lang="en-US" sz="1800" dirty="0"/>
              <a:t>Lack of local knowledge</a:t>
            </a:r>
          </a:p>
          <a:p>
            <a:pPr lvl="2"/>
            <a:r>
              <a:rPr lang="en-US" sz="1800" dirty="0"/>
              <a:t>Racial or economic prejudice</a:t>
            </a:r>
          </a:p>
          <a:p>
            <a:pPr lvl="2"/>
            <a:r>
              <a:rPr lang="en-US" sz="1800" dirty="0"/>
              <a:t>Agency issues between loan officers and shareholders</a:t>
            </a:r>
          </a:p>
          <a:p>
            <a:pPr marL="457200" lvl="1" indent="0">
              <a:buNone/>
            </a:pPr>
            <a:r>
              <a:rPr lang="en-US" sz="1400" dirty="0"/>
              <a:t>            (Richardson 2001; Squires 2003; Barr 2005; </a:t>
            </a:r>
            <a:r>
              <a:rPr lang="en-US" sz="1400" dirty="0" err="1"/>
              <a:t>Bhutta</a:t>
            </a:r>
            <a:r>
              <a:rPr lang="en-US" sz="1400" dirty="0"/>
              <a:t> 2011)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Exploit a Disclosure 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Regulators, when issuing the regulation of 1995, agreed to conduct a full review in 2002</a:t>
            </a:r>
          </a:p>
          <a:p>
            <a:pPr lvl="1"/>
            <a:r>
              <a:rPr lang="en-US" sz="2200" dirty="0"/>
              <a:t>Burdensome disclosure mandates </a:t>
            </a:r>
          </a:p>
          <a:p>
            <a:pPr lvl="1"/>
            <a:r>
              <a:rPr lang="en-US" sz="2200" dirty="0"/>
              <a:t>Substantial asset growth and consolidation since 1995 render the $250M threshold out-of-date</a:t>
            </a:r>
          </a:p>
          <a:p>
            <a:r>
              <a:rPr lang="en-US" sz="2800" dirty="0"/>
              <a:t>New rule issued in 2005</a:t>
            </a:r>
          </a:p>
          <a:p>
            <a:pPr lvl="1"/>
            <a:r>
              <a:rPr lang="en-US" sz="2200" dirty="0"/>
              <a:t>Raised the threshold to $1B without regard to BHC affiliation</a:t>
            </a:r>
          </a:p>
          <a:p>
            <a:pPr lvl="1"/>
            <a:r>
              <a:rPr lang="en-US" sz="2200" dirty="0"/>
              <a:t>Banks between $250M and $1B are exempt from CRA reports</a:t>
            </a:r>
          </a:p>
          <a:p>
            <a:pPr lvl="1"/>
            <a:r>
              <a:rPr lang="en-US" sz="2200" dirty="0"/>
              <a:t>Exempt banks represent 24% of total banks and 26.6% of total small business loans outstanding (focus </a:t>
            </a:r>
            <a:r>
              <a:rPr lang="en-US" sz="2200" dirty="0" smtClean="0"/>
              <a:t>of</a:t>
            </a:r>
            <a:r>
              <a:rPr lang="en-US" sz="2200" dirty="0" smtClean="0"/>
              <a:t> </a:t>
            </a:r>
            <a:r>
              <a:rPr lang="en-US" sz="2200" dirty="0"/>
              <a:t>our paper)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1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Objection from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600" b="1" dirty="0"/>
              <a:t>Woodstock Institute’s comment letter to FDIC: </a:t>
            </a:r>
            <a:r>
              <a:rPr lang="en-US" sz="2600" i="1" dirty="0"/>
              <a:t>“</a:t>
            </a:r>
            <a:r>
              <a:rPr lang="en-US" sz="2600" i="1" dirty="0">
                <a:solidFill>
                  <a:srgbClr val="FF0000"/>
                </a:solidFill>
              </a:rPr>
              <a:t>The loss of this data would be a critical blow </a:t>
            </a:r>
            <a:r>
              <a:rPr lang="en-US" sz="2600" i="1" dirty="0"/>
              <a:t>to analysis of community reinvestment activity…</a:t>
            </a:r>
            <a:r>
              <a:rPr lang="en-US" sz="2600" i="1" dirty="0">
                <a:solidFill>
                  <a:srgbClr val="FF0000"/>
                </a:solidFill>
              </a:rPr>
              <a:t>The loss of public data on that activity will seriously reduce the pressure</a:t>
            </a:r>
            <a:r>
              <a:rPr lang="en-US" sz="2600" i="1" dirty="0"/>
              <a:t> on those institutions to maintain their current level of small business lending activity to the </a:t>
            </a:r>
            <a:r>
              <a:rPr lang="en-US" sz="2600" i="1" dirty="0">
                <a:solidFill>
                  <a:srgbClr val="FF0000"/>
                </a:solidFill>
              </a:rPr>
              <a:t>detriment </a:t>
            </a:r>
            <a:r>
              <a:rPr lang="en-US" sz="2600" i="1" dirty="0"/>
              <a:t>of the critical small business community </a:t>
            </a:r>
            <a:r>
              <a:rPr lang="en-US" sz="2600" i="1" dirty="0">
                <a:solidFill>
                  <a:srgbClr val="FF0000"/>
                </a:solidFill>
              </a:rPr>
              <a:t>in lower-income neighborhoods</a:t>
            </a:r>
            <a:r>
              <a:rPr lang="en-US" sz="2600" i="1" dirty="0"/>
              <a:t>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6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the Reform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Revealed preferences</a:t>
            </a:r>
          </a:p>
          <a:p>
            <a:pPr lvl="1"/>
            <a:r>
              <a:rPr lang="en-US" sz="2000" dirty="0"/>
              <a:t>55% of exempt banks stop reporting: </a:t>
            </a:r>
            <a:r>
              <a:rPr lang="en-US" sz="2000" u="sng" dirty="0"/>
              <a:t>high costs </a:t>
            </a:r>
            <a:r>
              <a:rPr lang="en-US" sz="2000" dirty="0"/>
              <a:t>of disclosures</a:t>
            </a:r>
          </a:p>
          <a:p>
            <a:pPr lvl="1"/>
            <a:r>
              <a:rPr lang="en-US" sz="2000" dirty="0"/>
              <a:t>45% continue to do so: </a:t>
            </a:r>
            <a:r>
              <a:rPr lang="en-US" sz="2000" u="sng" dirty="0"/>
              <a:t>low costs or even benefits </a:t>
            </a:r>
            <a:r>
              <a:rPr lang="en-US" sz="2000" dirty="0"/>
              <a:t>of disclosures</a:t>
            </a:r>
          </a:p>
          <a:p>
            <a:r>
              <a:rPr lang="en-US" sz="2600" dirty="0"/>
              <a:t>Exemption only applies to small business lending (&gt;60% of commercial lending)</a:t>
            </a:r>
          </a:p>
          <a:p>
            <a:r>
              <a:rPr lang="en-US" sz="2600" dirty="0"/>
              <a:t>Result from pre-scheduled inquiry (in 1995)</a:t>
            </a:r>
          </a:p>
          <a:p>
            <a:r>
              <a:rPr lang="en-US" sz="2600" dirty="0"/>
              <a:t>Bright-line cutoff ($1B assets)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2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Pressure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Lack of geographic lending disclosures </a:t>
            </a:r>
          </a:p>
          <a:p>
            <a:pPr lvl="1"/>
            <a:r>
              <a:rPr lang="en-US" sz="2200" dirty="0"/>
              <a:t>reduces community activists’ ability to watch non-disclosing banks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Fewer constraints, better lending decisions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No effect on other loans (e.g., mortgages, disclosed under HMDA)</a:t>
            </a:r>
            <a:endParaRPr lang="en-US" sz="2200" dirty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400" i="1" dirty="0"/>
              <a:t>Hypothesis a: Non-disclosure of small business lending locations is associated with a </a:t>
            </a:r>
            <a:r>
              <a:rPr lang="en-US" sz="2400" b="1" i="1" dirty="0">
                <a:solidFill>
                  <a:srgbClr val="FF0000"/>
                </a:solidFill>
              </a:rPr>
              <a:t>decrease</a:t>
            </a:r>
            <a:r>
              <a:rPr lang="en-US" sz="2400" i="1" dirty="0"/>
              <a:t> in non-performing loans for </a:t>
            </a:r>
            <a:r>
              <a:rPr lang="en-US" sz="2400" b="1" i="1" dirty="0">
                <a:solidFill>
                  <a:srgbClr val="FF0000"/>
                </a:solidFill>
              </a:rPr>
              <a:t>commercial lending</a:t>
            </a:r>
            <a:r>
              <a:rPr lang="en-US" sz="2400" i="1" dirty="0"/>
              <a:t> around the reform</a:t>
            </a:r>
          </a:p>
          <a:p>
            <a:pPr marL="0" indent="0">
              <a:buNone/>
            </a:pPr>
            <a:r>
              <a:rPr lang="en-US" sz="2400" i="1" dirty="0"/>
              <a:t>Hypothesis b: Non-disclosure of small business lending locations is </a:t>
            </a:r>
            <a:r>
              <a:rPr lang="en-US" sz="2400" b="1" i="1" dirty="0">
                <a:solidFill>
                  <a:srgbClr val="FF0000"/>
                </a:solidFill>
              </a:rPr>
              <a:t>unrelated </a:t>
            </a:r>
            <a:r>
              <a:rPr lang="en-US" sz="2400" i="1" dirty="0"/>
              <a:t>to a change in non-performing loans for </a:t>
            </a:r>
            <a:r>
              <a:rPr lang="en-US" sz="2400" b="1" i="1" dirty="0">
                <a:solidFill>
                  <a:srgbClr val="FF0000"/>
                </a:solidFill>
              </a:rPr>
              <a:t>other lending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/>
              <a:t>around the reform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2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Commercial banks with small business lending 2002-2004 (CRA Reports)</a:t>
            </a:r>
          </a:p>
          <a:p>
            <a:r>
              <a:rPr lang="en-US" sz="2800" dirty="0"/>
              <a:t>Focus on exempt banks ($250M-$1B) three years before and after exemption (2002-2007)</a:t>
            </a:r>
          </a:p>
          <a:p>
            <a:pPr lvl="1"/>
            <a:r>
              <a:rPr lang="en-US" sz="2000" u="sng" dirty="0"/>
              <a:t>Treatment banks</a:t>
            </a:r>
            <a:r>
              <a:rPr lang="en-US" sz="2000" dirty="0"/>
              <a:t>: Banks stopped reporting after 2005 (non-disclosers)</a:t>
            </a:r>
          </a:p>
          <a:p>
            <a:pPr lvl="1"/>
            <a:r>
              <a:rPr lang="en-US" sz="2000" u="sng" dirty="0"/>
              <a:t>Control banks</a:t>
            </a:r>
            <a:r>
              <a:rPr lang="en-US" sz="2000" dirty="0"/>
              <a:t>: Banks continue to report throughout </a:t>
            </a:r>
            <a:r>
              <a:rPr lang="en-US" sz="2000" dirty="0" smtClean="0"/>
              <a:t>(disclosers)</a:t>
            </a:r>
            <a:endParaRPr lang="en-US" sz="2000" dirty="0"/>
          </a:p>
          <a:p>
            <a:r>
              <a:rPr lang="en-US" sz="2800" dirty="0"/>
              <a:t>573 treatment vs. 472 control banks; 6,270 bank-year observations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80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ed Blue">
      <a:dk1>
        <a:srgbClr val="001A4B"/>
      </a:dk1>
      <a:lt1>
        <a:srgbClr val="FFFFFF"/>
      </a:lt1>
      <a:dk2>
        <a:srgbClr val="001A4B"/>
      </a:dk2>
      <a:lt2>
        <a:srgbClr val="FFFFFF"/>
      </a:lt2>
      <a:accent1>
        <a:srgbClr val="715A35"/>
      </a:accent1>
      <a:accent2>
        <a:srgbClr val="0D1F0E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6980BD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18b261a-0edf-433c-ade6-b4c5a8c9ad88">UZD6JJ247QYQ-3624-105</_dlc_DocId>
    <_dlc_DocIdUrl xmlns="d18b261a-0edf-433c-ade6-b4c5a8c9ad88">
      <Url>https://fedsharesites.frb.org/dist/8H/ST%20LOUIS/bsr/CBRC/_layouts/DocIdRedir.aspx?ID=UZD6JJ247QYQ-3624-105</Url>
      <Description>UZD6JJ247QYQ-3624-105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10002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  <Receiver>
    <Name>Nintex conditional workflow start</Name>
    <Synchronization>Synchronous</Synchronization>
    <Type>2</Type>
    <SequenceNumber>50000</SequenceNumber>
    <Url/>
    <Assembly>Nintex.Workflow, Version=1.0.0.0, Culture=neutral, PublicKeyToken=913f6bae0ca5ae12</Assembly>
    <Class>Nintex.Workflow.ConditionalWorkflowStartReceiver</Class>
    <Data>635743247433258077</Data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ACA612D4CEE41A2B1994AB67F6976" ma:contentTypeVersion="4" ma:contentTypeDescription="Create a new document." ma:contentTypeScope="" ma:versionID="08be6a4c6ee8c5e38872d544966c0d8a">
  <xsd:schema xmlns:xsd="http://www.w3.org/2001/XMLSchema" xmlns:xs="http://www.w3.org/2001/XMLSchema" xmlns:p="http://schemas.microsoft.com/office/2006/metadata/properties" xmlns:ns2="d18b261a-0edf-433c-ade6-b4c5a8c9ad88" targetNamespace="http://schemas.microsoft.com/office/2006/metadata/properties" ma:root="true" ma:fieldsID="16c7b1c0a42b5be9bee348bada8dff55" ns2:_="">
    <xsd:import namespace="d18b261a-0edf-433c-ade6-b4c5a8c9ad8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b261a-0edf-433c-ade6-b4c5a8c9ad8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B6E7C9-B9E5-4086-B6A1-0E81AA414244}">
  <ds:schemaRefs>
    <ds:schemaRef ds:uri="d18b261a-0edf-433c-ade6-b4c5a8c9ad88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9DB65E-08D1-4BDF-82EB-8B31AEF5EADD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91DEB65-03DC-4E0A-92B2-D134B5D99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b261a-0edf-433c-ade6-b4c5a8c9a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DB73F9B-5189-460C-BC30-555E5CE284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1058</Words>
  <Application>Microsoft Office PowerPoint</Application>
  <PresentationFormat>On-screen Show (4:3)</PresentationFormat>
  <Paragraphs>202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Real Effects of Geographic Lending Disclosure on Banks</vt:lpstr>
      <vt:lpstr>Motivation</vt:lpstr>
      <vt:lpstr>PowerPoint Presentation</vt:lpstr>
      <vt:lpstr>Two Views on Lending Disclosure</vt:lpstr>
      <vt:lpstr>Exploit a Disclosure Reform</vt:lpstr>
      <vt:lpstr>Objection from Communities</vt:lpstr>
      <vt:lpstr>Key Features of the Reform </vt:lpstr>
      <vt:lpstr>Public Pressure Hypothesis</vt:lpstr>
      <vt:lpstr>Sample</vt:lpstr>
      <vt:lpstr>Loan Performance Measure</vt:lpstr>
      <vt:lpstr>Banks that did not disclose after 2005 reduce average commercial nonperforming loans by 20bp relative to banks that continued to disclose.</vt:lpstr>
      <vt:lpstr>Banks that did not disclose after 2005 have no discernable effect on other nonperforming loans relative to banks that continued to disclose.</vt:lpstr>
      <vt:lpstr>Banks that did not disclose after 2005 increase average ROE by 90bp relative to banks that continued to disclose. </vt:lpstr>
      <vt:lpstr>Alternative Stories</vt:lpstr>
      <vt:lpstr>Attributable to Non-disclosure?</vt:lpstr>
      <vt:lpstr>Conclusion</vt:lpstr>
    </vt:vector>
  </TitlesOfParts>
  <Company>Federal Reserve Bank of St.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 Ebert</dc:creator>
  <cp:lastModifiedBy>Administrator</cp:lastModifiedBy>
  <cp:revision>69</cp:revision>
  <dcterms:created xsi:type="dcterms:W3CDTF">2013-09-20T14:29:42Z</dcterms:created>
  <dcterms:modified xsi:type="dcterms:W3CDTF">2017-09-27T13:14:35Z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0x0101001CCACA612D4CEE41A2B1994AB67F6976</vt:lpwstr>
  </property>
  <property fmtid="{D5CDD505-2E9C-101B-9397-08002B2CF9AE}" pid="3" name="_dlc_DocIdItemGuid">
    <vt:lpwstr>4e71a284-34e0-453e-9ce3-a33fa8870c2e</vt:lpwstr>
  </property>
</Properties>
</file>