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charts/chart27.xml" ContentType="application/vnd.openxmlformats-officedocument.drawingml.chart+xml"/>
  <Override PartName="/ppt/theme/themeOverride2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heme/themeOverride3.xml" ContentType="application/vnd.openxmlformats-officedocument.themeOverride+xml"/>
  <Override PartName="/ppt/charts/chart30.xml" ContentType="application/vnd.openxmlformats-officedocument.drawingml.chart+xml"/>
  <Override PartName="/ppt/theme/themeOverride4.xml" ContentType="application/vnd.openxmlformats-officedocument.themeOverr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drawings/drawing1.xml" ContentType="application/vnd.openxmlformats-officedocument.drawingml.chartshapes+xml"/>
  <Override PartName="/ppt/charts/chart51.xml" ContentType="application/vnd.openxmlformats-officedocument.drawingml.chart+xml"/>
  <Override PartName="/ppt/drawings/drawing2.xml" ContentType="application/vnd.openxmlformats-officedocument.drawingml.chartshapes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handoutMasterIdLst>
    <p:handoutMasterId r:id="rId63"/>
  </p:handoutMasterIdLst>
  <p:sldIdLst>
    <p:sldId id="256" r:id="rId2"/>
    <p:sldId id="33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315" r:id="rId11"/>
    <p:sldId id="316" r:id="rId12"/>
    <p:sldId id="318" r:id="rId13"/>
    <p:sldId id="319" r:id="rId14"/>
    <p:sldId id="320" r:id="rId15"/>
    <p:sldId id="32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25" r:id="rId29"/>
    <p:sldId id="326" r:id="rId30"/>
    <p:sldId id="284" r:id="rId31"/>
    <p:sldId id="328" r:id="rId32"/>
    <p:sldId id="327" r:id="rId33"/>
    <p:sldId id="286" r:id="rId34"/>
    <p:sldId id="287" r:id="rId35"/>
    <p:sldId id="288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</p:sldIdLst>
  <p:sldSz cx="9144000" cy="6858000" type="screen4x3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83" autoAdjust="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478" y="-11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4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2'!$B$1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2'!$A$2:$A$6</c:f>
              <c:strCache>
                <c:ptCount val="5"/>
                <c:pt idx="0">
                  <c:v>Other</c:v>
                </c:pt>
                <c:pt idx="1">
                  <c:v>Number of employees of borrower</c:v>
                </c:pt>
                <c:pt idx="2">
                  <c:v>Total revenue of borrower</c:v>
                </c:pt>
                <c:pt idx="3">
                  <c:v>Size of the loan</c:v>
                </c:pt>
                <c:pt idx="4">
                  <c:v>We define all of our commercial loans as “small business” loans</c:v>
                </c:pt>
              </c:strCache>
            </c:strRef>
          </c:cat>
          <c:val>
            <c:numRef>
              <c:f>'Figure 2'!$B$2:$B$6</c:f>
              <c:numCache>
                <c:formatCode>General</c:formatCode>
                <c:ptCount val="5"/>
                <c:pt idx="0">
                  <c:v>1.85</c:v>
                </c:pt>
                <c:pt idx="1">
                  <c:v>2.86</c:v>
                </c:pt>
                <c:pt idx="2">
                  <c:v>27.1</c:v>
                </c:pt>
                <c:pt idx="3">
                  <c:v>30.47</c:v>
                </c:pt>
                <c:pt idx="4">
                  <c:v>37.71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710272"/>
        <c:axId val="440711808"/>
      </c:barChart>
      <c:catAx>
        <c:axId val="440710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40711808"/>
        <c:crosses val="autoZero"/>
        <c:auto val="1"/>
        <c:lblAlgn val="ctr"/>
        <c:lblOffset val="100"/>
        <c:noMultiLvlLbl val="0"/>
      </c:catAx>
      <c:valAx>
        <c:axId val="4407118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4071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11'!$B$1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11'!$A$2:$A$6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11'!$B$2:$B$6</c:f>
              <c:numCache>
                <c:formatCode>General</c:formatCode>
                <c:ptCount val="5"/>
                <c:pt idx="0">
                  <c:v>2.4300000000000002</c:v>
                </c:pt>
                <c:pt idx="1">
                  <c:v>8.67</c:v>
                </c:pt>
                <c:pt idx="2">
                  <c:v>28.77</c:v>
                </c:pt>
                <c:pt idx="3">
                  <c:v>35.36</c:v>
                </c:pt>
                <c:pt idx="4">
                  <c:v>24.78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634880"/>
        <c:axId val="472636416"/>
      </c:barChart>
      <c:catAx>
        <c:axId val="47263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2636416"/>
        <c:crosses val="autoZero"/>
        <c:auto val="1"/>
        <c:lblAlgn val="ctr"/>
        <c:lblOffset val="100"/>
        <c:noMultiLvlLbl val="0"/>
      </c:catAx>
      <c:valAx>
        <c:axId val="4726364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7263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12'!$B$1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12'!$A$2:$A$6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12'!$B$2:$B$6</c:f>
              <c:numCache>
                <c:formatCode>General</c:formatCode>
                <c:ptCount val="5"/>
                <c:pt idx="0">
                  <c:v>0.17</c:v>
                </c:pt>
                <c:pt idx="1">
                  <c:v>0.52</c:v>
                </c:pt>
                <c:pt idx="2">
                  <c:v>7.47</c:v>
                </c:pt>
                <c:pt idx="3">
                  <c:v>44.97</c:v>
                </c:pt>
                <c:pt idx="4">
                  <c:v>46.88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722816"/>
        <c:axId val="472761472"/>
      </c:barChart>
      <c:catAx>
        <c:axId val="472722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2761472"/>
        <c:crosses val="autoZero"/>
        <c:auto val="1"/>
        <c:lblAlgn val="ctr"/>
        <c:lblOffset val="100"/>
        <c:noMultiLvlLbl val="0"/>
      </c:catAx>
      <c:valAx>
        <c:axId val="47276147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7272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13'!$B$1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13'!$A$2:$A$6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13'!$B$2:$B$6</c:f>
              <c:numCache>
                <c:formatCode>General</c:formatCode>
                <c:ptCount val="5"/>
                <c:pt idx="0">
                  <c:v>1.04</c:v>
                </c:pt>
                <c:pt idx="1">
                  <c:v>7.28</c:v>
                </c:pt>
                <c:pt idx="2">
                  <c:v>27.21</c:v>
                </c:pt>
                <c:pt idx="3">
                  <c:v>44.54</c:v>
                </c:pt>
                <c:pt idx="4">
                  <c:v>19.93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052672"/>
        <c:axId val="473054208"/>
      </c:barChart>
      <c:catAx>
        <c:axId val="473052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3054208"/>
        <c:crosses val="autoZero"/>
        <c:auto val="1"/>
        <c:lblAlgn val="ctr"/>
        <c:lblOffset val="100"/>
        <c:noMultiLvlLbl val="0"/>
      </c:catAx>
      <c:valAx>
        <c:axId val="47305420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7305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14'!$B$1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14'!$A$2:$A$6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14'!$B$2:$B$6</c:f>
              <c:numCache>
                <c:formatCode>General</c:formatCode>
                <c:ptCount val="5"/>
                <c:pt idx="0">
                  <c:v>0.17</c:v>
                </c:pt>
                <c:pt idx="1">
                  <c:v>0.17</c:v>
                </c:pt>
                <c:pt idx="2">
                  <c:v>4.72</c:v>
                </c:pt>
                <c:pt idx="3">
                  <c:v>64.16</c:v>
                </c:pt>
                <c:pt idx="4">
                  <c:v>30.77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780160"/>
        <c:axId val="472781952"/>
      </c:barChart>
      <c:catAx>
        <c:axId val="472780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2781952"/>
        <c:crosses val="autoZero"/>
        <c:auto val="1"/>
        <c:lblAlgn val="ctr"/>
        <c:lblOffset val="100"/>
        <c:noMultiLvlLbl val="0"/>
      </c:catAx>
      <c:valAx>
        <c:axId val="4727819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2780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15'!$B$1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15'!$A$2:$A$6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15'!$B$2:$B$6</c:f>
              <c:numCache>
                <c:formatCode>General</c:formatCode>
                <c:ptCount val="5"/>
                <c:pt idx="0">
                  <c:v>0.88</c:v>
                </c:pt>
                <c:pt idx="1">
                  <c:v>21.83</c:v>
                </c:pt>
                <c:pt idx="2">
                  <c:v>37.32</c:v>
                </c:pt>
                <c:pt idx="3">
                  <c:v>34.33</c:v>
                </c:pt>
                <c:pt idx="4">
                  <c:v>5.63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847872"/>
        <c:axId val="472849408"/>
      </c:barChart>
      <c:catAx>
        <c:axId val="472847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2849408"/>
        <c:crosses val="autoZero"/>
        <c:auto val="1"/>
        <c:lblAlgn val="ctr"/>
        <c:lblOffset val="100"/>
        <c:noMultiLvlLbl val="0"/>
      </c:catAx>
      <c:valAx>
        <c:axId val="47284940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2847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16'!$B$1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16'!$A$2:$A$6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16'!$B$2:$B$6</c:f>
              <c:numCache>
                <c:formatCode>General</c:formatCode>
                <c:ptCount val="5"/>
                <c:pt idx="0">
                  <c:v>20.74</c:v>
                </c:pt>
                <c:pt idx="1">
                  <c:v>23.75</c:v>
                </c:pt>
                <c:pt idx="2">
                  <c:v>10.029999999999999</c:v>
                </c:pt>
                <c:pt idx="3">
                  <c:v>21.4</c:v>
                </c:pt>
                <c:pt idx="4">
                  <c:v>24.08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866176"/>
        <c:axId val="472884352"/>
      </c:barChart>
      <c:catAx>
        <c:axId val="472866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2884352"/>
        <c:crosses val="autoZero"/>
        <c:auto val="1"/>
        <c:lblAlgn val="ctr"/>
        <c:lblOffset val="100"/>
        <c:noMultiLvlLbl val="0"/>
      </c:catAx>
      <c:valAx>
        <c:axId val="4728843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2866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17'!$B$1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17'!$A$2:$A$6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17'!$B$2:$B$6</c:f>
              <c:numCache>
                <c:formatCode>General</c:formatCode>
                <c:ptCount val="5"/>
                <c:pt idx="0">
                  <c:v>30.37</c:v>
                </c:pt>
                <c:pt idx="1">
                  <c:v>53.75</c:v>
                </c:pt>
                <c:pt idx="2">
                  <c:v>12.39</c:v>
                </c:pt>
                <c:pt idx="3">
                  <c:v>3.32</c:v>
                </c:pt>
                <c:pt idx="4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950272"/>
        <c:axId val="472951808"/>
      </c:barChart>
      <c:catAx>
        <c:axId val="472950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2951808"/>
        <c:crosses val="autoZero"/>
        <c:auto val="1"/>
        <c:lblAlgn val="ctr"/>
        <c:lblOffset val="100"/>
        <c:noMultiLvlLbl val="0"/>
      </c:catAx>
      <c:valAx>
        <c:axId val="47295180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295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18'!$B$1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18'!$A$2:$A$6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18'!$B$2:$B$6</c:f>
              <c:numCache>
                <c:formatCode>General</c:formatCode>
                <c:ptCount val="5"/>
                <c:pt idx="0">
                  <c:v>1.05</c:v>
                </c:pt>
                <c:pt idx="1">
                  <c:v>0.35</c:v>
                </c:pt>
                <c:pt idx="2">
                  <c:v>3.84</c:v>
                </c:pt>
                <c:pt idx="3">
                  <c:v>49.04</c:v>
                </c:pt>
                <c:pt idx="4">
                  <c:v>45.72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976768"/>
        <c:axId val="472978560"/>
      </c:barChart>
      <c:catAx>
        <c:axId val="472976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2978560"/>
        <c:crosses val="autoZero"/>
        <c:auto val="1"/>
        <c:lblAlgn val="ctr"/>
        <c:lblOffset val="100"/>
        <c:noMultiLvlLbl val="0"/>
      </c:catAx>
      <c:valAx>
        <c:axId val="47297856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2976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19'!$B$1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19'!$A$2:$A$6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19'!$B$2:$B$6</c:f>
              <c:numCache>
                <c:formatCode>General</c:formatCode>
                <c:ptCount val="5"/>
                <c:pt idx="0">
                  <c:v>17.13</c:v>
                </c:pt>
                <c:pt idx="1">
                  <c:v>32.69</c:v>
                </c:pt>
                <c:pt idx="2">
                  <c:v>27.62</c:v>
                </c:pt>
                <c:pt idx="3">
                  <c:v>20.8</c:v>
                </c:pt>
                <c:pt idx="4">
                  <c:v>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118208"/>
        <c:axId val="473119744"/>
      </c:barChart>
      <c:catAx>
        <c:axId val="473118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3119744"/>
        <c:crosses val="autoZero"/>
        <c:auto val="1"/>
        <c:lblAlgn val="ctr"/>
        <c:lblOffset val="100"/>
        <c:noMultiLvlLbl val="0"/>
      </c:catAx>
      <c:valAx>
        <c:axId val="4731197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311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20'!$B$1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20'!$A$2:$A$6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20'!$B$2:$B$6</c:f>
              <c:numCache>
                <c:formatCode>General</c:formatCode>
                <c:ptCount val="5"/>
                <c:pt idx="0">
                  <c:v>18.420000000000002</c:v>
                </c:pt>
                <c:pt idx="1">
                  <c:v>22.46</c:v>
                </c:pt>
                <c:pt idx="2">
                  <c:v>21.4</c:v>
                </c:pt>
                <c:pt idx="3">
                  <c:v>23.68</c:v>
                </c:pt>
                <c:pt idx="4">
                  <c:v>14.04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136512"/>
        <c:axId val="473437312"/>
      </c:barChart>
      <c:catAx>
        <c:axId val="473136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3437312"/>
        <c:crosses val="autoZero"/>
        <c:auto val="1"/>
        <c:lblAlgn val="ctr"/>
        <c:lblOffset val="100"/>
        <c:noMultiLvlLbl val="0"/>
      </c:catAx>
      <c:valAx>
        <c:axId val="4734373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3136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3'!$B$1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3'!$A$2:$A$6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3'!$B$2:$B$6</c:f>
              <c:numCache>
                <c:formatCode>General</c:formatCode>
                <c:ptCount val="5"/>
                <c:pt idx="0">
                  <c:v>0.35</c:v>
                </c:pt>
                <c:pt idx="1">
                  <c:v>0.35</c:v>
                </c:pt>
                <c:pt idx="2">
                  <c:v>2.08</c:v>
                </c:pt>
                <c:pt idx="3">
                  <c:v>24.31</c:v>
                </c:pt>
                <c:pt idx="4">
                  <c:v>72.92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776192"/>
        <c:axId val="460777728"/>
      </c:barChart>
      <c:catAx>
        <c:axId val="460776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60777728"/>
        <c:crosses val="autoZero"/>
        <c:auto val="1"/>
        <c:lblAlgn val="ctr"/>
        <c:lblOffset val="100"/>
        <c:noMultiLvlLbl val="0"/>
      </c:catAx>
      <c:valAx>
        <c:axId val="4607777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60776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21'!$B$1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21'!$A$2:$A$6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21'!$B$2:$B$6</c:f>
              <c:numCache>
                <c:formatCode>General</c:formatCode>
                <c:ptCount val="5"/>
                <c:pt idx="0">
                  <c:v>30.19</c:v>
                </c:pt>
                <c:pt idx="1">
                  <c:v>46.77</c:v>
                </c:pt>
                <c:pt idx="2">
                  <c:v>15.71</c:v>
                </c:pt>
                <c:pt idx="3">
                  <c:v>5.58</c:v>
                </c:pt>
                <c:pt idx="4">
                  <c:v>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478656"/>
        <c:axId val="473480192"/>
      </c:barChart>
      <c:catAx>
        <c:axId val="473478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3480192"/>
        <c:crosses val="autoZero"/>
        <c:auto val="1"/>
        <c:lblAlgn val="ctr"/>
        <c:lblOffset val="100"/>
        <c:noMultiLvlLbl val="0"/>
      </c:catAx>
      <c:valAx>
        <c:axId val="4734801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347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22'!$B$1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22'!$A$2:$A$6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22'!$B$2:$B$6</c:f>
              <c:numCache>
                <c:formatCode>General</c:formatCode>
                <c:ptCount val="5"/>
                <c:pt idx="0">
                  <c:v>36.54</c:v>
                </c:pt>
                <c:pt idx="1">
                  <c:v>45.98</c:v>
                </c:pt>
                <c:pt idx="2">
                  <c:v>11.01</c:v>
                </c:pt>
                <c:pt idx="3">
                  <c:v>5.77</c:v>
                </c:pt>
                <c:pt idx="4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210240"/>
        <c:axId val="473212032"/>
      </c:barChart>
      <c:catAx>
        <c:axId val="473210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3212032"/>
        <c:crosses val="autoZero"/>
        <c:auto val="1"/>
        <c:lblAlgn val="ctr"/>
        <c:lblOffset val="100"/>
        <c:noMultiLvlLbl val="0"/>
      </c:catAx>
      <c:valAx>
        <c:axId val="47321203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3210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23'!$B$1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23'!$A$2:$A$6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23'!$B$2:$B$6</c:f>
              <c:numCache>
                <c:formatCode>General</c:formatCode>
                <c:ptCount val="5"/>
                <c:pt idx="0">
                  <c:v>24.13</c:v>
                </c:pt>
                <c:pt idx="1">
                  <c:v>44.76</c:v>
                </c:pt>
                <c:pt idx="2">
                  <c:v>19.579999999999998</c:v>
                </c:pt>
                <c:pt idx="3">
                  <c:v>10.14</c:v>
                </c:pt>
                <c:pt idx="4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286144"/>
        <c:axId val="473287680"/>
      </c:barChart>
      <c:catAx>
        <c:axId val="473286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3287680"/>
        <c:crosses val="autoZero"/>
        <c:auto val="1"/>
        <c:lblAlgn val="ctr"/>
        <c:lblOffset val="100"/>
        <c:noMultiLvlLbl val="0"/>
      </c:catAx>
      <c:valAx>
        <c:axId val="47328768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3286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24'!$B$1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24'!$A$2:$A$6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24'!$B$2:$B$6</c:f>
              <c:numCache>
                <c:formatCode>General</c:formatCode>
                <c:ptCount val="5"/>
                <c:pt idx="0">
                  <c:v>20.94</c:v>
                </c:pt>
                <c:pt idx="1">
                  <c:v>42.93</c:v>
                </c:pt>
                <c:pt idx="2">
                  <c:v>23.91</c:v>
                </c:pt>
                <c:pt idx="3">
                  <c:v>11.34</c:v>
                </c:pt>
                <c:pt idx="4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312640"/>
        <c:axId val="473322624"/>
      </c:barChart>
      <c:catAx>
        <c:axId val="473312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3322624"/>
        <c:crosses val="autoZero"/>
        <c:auto val="1"/>
        <c:lblAlgn val="ctr"/>
        <c:lblOffset val="100"/>
        <c:noMultiLvlLbl val="0"/>
      </c:catAx>
      <c:valAx>
        <c:axId val="47332262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3312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25'!$B$1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25'!$A$2:$A$6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25'!$B$2:$B$6</c:f>
              <c:numCache>
                <c:formatCode>General</c:formatCode>
                <c:ptCount val="5"/>
                <c:pt idx="0">
                  <c:v>30.07</c:v>
                </c:pt>
                <c:pt idx="1">
                  <c:v>38.81</c:v>
                </c:pt>
                <c:pt idx="2">
                  <c:v>20.100000000000001</c:v>
                </c:pt>
                <c:pt idx="3">
                  <c:v>10.14</c:v>
                </c:pt>
                <c:pt idx="4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327680"/>
        <c:axId val="472329216"/>
      </c:barChart>
      <c:catAx>
        <c:axId val="472327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2329216"/>
        <c:crosses val="autoZero"/>
        <c:auto val="1"/>
        <c:lblAlgn val="ctr"/>
        <c:lblOffset val="100"/>
        <c:noMultiLvlLbl val="0"/>
      </c:catAx>
      <c:valAx>
        <c:axId val="4723292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2327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26'!$B$1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26'!$A$2:$A$6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26'!$B$2:$B$6</c:f>
              <c:numCache>
                <c:formatCode>General</c:formatCode>
                <c:ptCount val="5"/>
                <c:pt idx="0">
                  <c:v>15.82</c:v>
                </c:pt>
                <c:pt idx="1">
                  <c:v>31.46</c:v>
                </c:pt>
                <c:pt idx="2">
                  <c:v>29.88</c:v>
                </c:pt>
                <c:pt idx="3">
                  <c:v>20.91</c:v>
                </c:pt>
                <c:pt idx="4">
                  <c:v>1.93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386944"/>
        <c:axId val="472388736"/>
      </c:barChart>
      <c:catAx>
        <c:axId val="472386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2388736"/>
        <c:crosses val="autoZero"/>
        <c:auto val="1"/>
        <c:lblAlgn val="ctr"/>
        <c:lblOffset val="100"/>
        <c:noMultiLvlLbl val="0"/>
      </c:catAx>
      <c:valAx>
        <c:axId val="47238873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7238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149509089141633"/>
          <c:y val="3.7655108318409652E-2"/>
          <c:w val="0.44650238164673856"/>
          <c:h val="0.838470636562705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'Figure 27'!$C$4</c:f>
              <c:strCache>
                <c:ptCount val="1"/>
                <c:pt idx="0">
                  <c:v>Currently offer and will continue to offer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27'!$B$5:$B$8</c:f>
              <c:strCache>
                <c:ptCount val="4"/>
                <c:pt idx="0">
                  <c:v>Reverse mortgages</c:v>
                </c:pt>
                <c:pt idx="1">
                  <c:v>1-4 family adjustable rate mortgages</c:v>
                </c:pt>
                <c:pt idx="2">
                  <c:v>Home equity loans</c:v>
                </c:pt>
                <c:pt idx="3">
                  <c:v>1-4 family fixed rate mortgages</c:v>
                </c:pt>
              </c:strCache>
            </c:strRef>
          </c:cat>
          <c:val>
            <c:numRef>
              <c:f>'Figure 27'!$C$5:$C$8</c:f>
              <c:numCache>
                <c:formatCode>0.0</c:formatCode>
                <c:ptCount val="4"/>
                <c:pt idx="0">
                  <c:v>4.95</c:v>
                </c:pt>
                <c:pt idx="1">
                  <c:v>62.46</c:v>
                </c:pt>
                <c:pt idx="2">
                  <c:v>77.47</c:v>
                </c:pt>
                <c:pt idx="3">
                  <c:v>80.2</c:v>
                </c:pt>
              </c:numCache>
            </c:numRef>
          </c:val>
        </c:ser>
        <c:ser>
          <c:idx val="1"/>
          <c:order val="1"/>
          <c:tx>
            <c:strRef>
              <c:f>'Figure 27'!$D$4</c:f>
              <c:strCache>
                <c:ptCount val="1"/>
                <c:pt idx="0">
                  <c:v>Currently offer but plan to exit or substantially limit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3"/>
                  <c:y val="-8.9002983298059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764E-3"/>
                  <c:y val="-8.2156869510090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8.2156599967439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864197530864196E-3"/>
                  <c:y val="-7.5310216636819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27'!$B$5:$B$8</c:f>
              <c:strCache>
                <c:ptCount val="4"/>
                <c:pt idx="0">
                  <c:v>Reverse mortgages</c:v>
                </c:pt>
                <c:pt idx="1">
                  <c:v>1-4 family adjustable rate mortgages</c:v>
                </c:pt>
                <c:pt idx="2">
                  <c:v>Home equity loans</c:v>
                </c:pt>
                <c:pt idx="3">
                  <c:v>1-4 family fixed rate mortgages</c:v>
                </c:pt>
              </c:strCache>
            </c:strRef>
          </c:cat>
          <c:val>
            <c:numRef>
              <c:f>'Figure 27'!$D$5:$D$8</c:f>
              <c:numCache>
                <c:formatCode>0.0</c:formatCode>
                <c:ptCount val="4"/>
                <c:pt idx="0">
                  <c:v>0.51</c:v>
                </c:pt>
                <c:pt idx="1">
                  <c:v>2.0499999999999998</c:v>
                </c:pt>
                <c:pt idx="2">
                  <c:v>1.54</c:v>
                </c:pt>
                <c:pt idx="3">
                  <c:v>2.9</c:v>
                </c:pt>
              </c:numCache>
            </c:numRef>
          </c:val>
        </c:ser>
        <c:ser>
          <c:idx val="2"/>
          <c:order val="2"/>
          <c:tx>
            <c:strRef>
              <c:f>'Figure 27'!$E$4</c:f>
              <c:strCache>
                <c:ptCount val="1"/>
                <c:pt idx="0">
                  <c:v>Do not offer and do not plan to offer in the future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27'!$B$5:$B$8</c:f>
              <c:strCache>
                <c:ptCount val="4"/>
                <c:pt idx="0">
                  <c:v>Reverse mortgages</c:v>
                </c:pt>
                <c:pt idx="1">
                  <c:v>1-4 family adjustable rate mortgages</c:v>
                </c:pt>
                <c:pt idx="2">
                  <c:v>Home equity loans</c:v>
                </c:pt>
                <c:pt idx="3">
                  <c:v>1-4 family fixed rate mortgages</c:v>
                </c:pt>
              </c:strCache>
            </c:strRef>
          </c:cat>
          <c:val>
            <c:numRef>
              <c:f>'Figure 27'!$E$5:$E$8</c:f>
              <c:numCache>
                <c:formatCode>0.0</c:formatCode>
                <c:ptCount val="4"/>
                <c:pt idx="0">
                  <c:v>92.83</c:v>
                </c:pt>
                <c:pt idx="1">
                  <c:v>31.4</c:v>
                </c:pt>
                <c:pt idx="2">
                  <c:v>18.600000000000001</c:v>
                </c:pt>
                <c:pt idx="3">
                  <c:v>14.85</c:v>
                </c:pt>
              </c:numCache>
            </c:numRef>
          </c:val>
        </c:ser>
        <c:ser>
          <c:idx val="3"/>
          <c:order val="3"/>
          <c:tx>
            <c:strRef>
              <c:f>'Figure 27'!$F$4</c:f>
              <c:strCache>
                <c:ptCount val="1"/>
                <c:pt idx="0">
                  <c:v>Do not offer but plan to offer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61728395061727E-2"/>
                  <c:y val="3.4231916653099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566E-2"/>
                  <c:y val="-2.695426508118085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691358024691357E-2"/>
                  <c:y val="6.846383330619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8641975308641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27'!$B$5:$B$8</c:f>
              <c:strCache>
                <c:ptCount val="4"/>
                <c:pt idx="0">
                  <c:v>Reverse mortgages</c:v>
                </c:pt>
                <c:pt idx="1">
                  <c:v>1-4 family adjustable rate mortgages</c:v>
                </c:pt>
                <c:pt idx="2">
                  <c:v>Home equity loans</c:v>
                </c:pt>
                <c:pt idx="3">
                  <c:v>1-4 family fixed rate mortgages</c:v>
                </c:pt>
              </c:strCache>
            </c:strRef>
          </c:cat>
          <c:val>
            <c:numRef>
              <c:f>'Figure 27'!$F$5:$F$8</c:f>
              <c:numCache>
                <c:formatCode>0.0</c:formatCode>
                <c:ptCount val="4"/>
                <c:pt idx="0">
                  <c:v>1.37</c:v>
                </c:pt>
                <c:pt idx="1">
                  <c:v>4.0999999999999996</c:v>
                </c:pt>
                <c:pt idx="2">
                  <c:v>2.39</c:v>
                </c:pt>
                <c:pt idx="3">
                  <c:v>2.0499999999999998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2528000"/>
        <c:axId val="472529536"/>
      </c:barChart>
      <c:catAx>
        <c:axId val="472528000"/>
        <c:scaling>
          <c:orientation val="minMax"/>
        </c:scaling>
        <c:delete val="0"/>
        <c:axPos val="l"/>
        <c:majorTickMark val="out"/>
        <c:minorTickMark val="none"/>
        <c:tickLblPos val="nextTo"/>
        <c:crossAx val="472529536"/>
        <c:crosses val="autoZero"/>
        <c:auto val="1"/>
        <c:lblAlgn val="ctr"/>
        <c:lblOffset val="100"/>
        <c:noMultiLvlLbl val="0"/>
      </c:catAx>
      <c:valAx>
        <c:axId val="4725295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72528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11623894235437"/>
          <c:y val="2.9863708454043521E-2"/>
          <c:w val="0.21662450179838633"/>
          <c:h val="0.926579816430673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42343491785749"/>
          <c:y val="3.7655108318409652E-2"/>
          <c:w val="0.42584645669291343"/>
          <c:h val="0.838470636562705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'Figure 27'!$C$4</c:f>
              <c:strCache>
                <c:ptCount val="1"/>
                <c:pt idx="0">
                  <c:v>Currently offer and will continue to offer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27'!$B$5:$B$10</c:f>
              <c:strCache>
                <c:ptCount val="6"/>
                <c:pt idx="0">
                  <c:v>Student loans</c:v>
                </c:pt>
                <c:pt idx="1">
                  <c:v>SBA loans</c:v>
                </c:pt>
                <c:pt idx="2">
                  <c:v>Credit cards</c:v>
                </c:pt>
                <c:pt idx="3">
                  <c:v>Automobile loans</c:v>
                </c:pt>
                <c:pt idx="4">
                  <c:v>Small-dollar unsecured loans</c:v>
                </c:pt>
                <c:pt idx="5">
                  <c:v>Construction loans</c:v>
                </c:pt>
              </c:strCache>
            </c:strRef>
          </c:cat>
          <c:val>
            <c:numRef>
              <c:f>'Figure 27'!$C$5:$C$10</c:f>
              <c:numCache>
                <c:formatCode>0.0</c:formatCode>
                <c:ptCount val="6"/>
                <c:pt idx="0">
                  <c:v>5.46</c:v>
                </c:pt>
                <c:pt idx="1">
                  <c:v>69.8</c:v>
                </c:pt>
                <c:pt idx="2">
                  <c:v>59.73</c:v>
                </c:pt>
                <c:pt idx="3">
                  <c:v>91.98</c:v>
                </c:pt>
                <c:pt idx="4">
                  <c:v>78.33</c:v>
                </c:pt>
                <c:pt idx="5">
                  <c:v>94.03</c:v>
                </c:pt>
              </c:numCache>
            </c:numRef>
          </c:val>
        </c:ser>
        <c:ser>
          <c:idx val="1"/>
          <c:order val="1"/>
          <c:tx>
            <c:strRef>
              <c:f>'Figure 27'!$D$4</c:f>
              <c:strCache>
                <c:ptCount val="1"/>
                <c:pt idx="0">
                  <c:v>Currently offer but plan to exit or substantially limit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3"/>
                  <c:y val="-6.5040641640889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819425831026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32098765432098E-3"/>
                  <c:y val="-5.819425831026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1617449975579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27'!$B$5:$B$10</c:f>
              <c:strCache>
                <c:ptCount val="6"/>
                <c:pt idx="0">
                  <c:v>Student loans</c:v>
                </c:pt>
                <c:pt idx="1">
                  <c:v>SBA loans</c:v>
                </c:pt>
                <c:pt idx="2">
                  <c:v>Credit cards</c:v>
                </c:pt>
                <c:pt idx="3">
                  <c:v>Automobile loans</c:v>
                </c:pt>
                <c:pt idx="4">
                  <c:v>Small-dollar unsecured loans</c:v>
                </c:pt>
                <c:pt idx="5">
                  <c:v>Construction loans</c:v>
                </c:pt>
              </c:strCache>
            </c:strRef>
          </c:cat>
          <c:val>
            <c:numRef>
              <c:f>'Figure 27'!$D$5:$D$10</c:f>
              <c:numCache>
                <c:formatCode>0.0</c:formatCode>
                <c:ptCount val="6"/>
                <c:pt idx="0">
                  <c:v>0.34</c:v>
                </c:pt>
                <c:pt idx="1">
                  <c:v>1.71</c:v>
                </c:pt>
                <c:pt idx="2">
                  <c:v>0.34</c:v>
                </c:pt>
                <c:pt idx="3">
                  <c:v>0.68</c:v>
                </c:pt>
                <c:pt idx="4">
                  <c:v>3.24</c:v>
                </c:pt>
                <c:pt idx="5">
                  <c:v>1.02</c:v>
                </c:pt>
              </c:numCache>
            </c:numRef>
          </c:val>
        </c:ser>
        <c:ser>
          <c:idx val="2"/>
          <c:order val="2"/>
          <c:tx>
            <c:strRef>
              <c:f>'Figure 27'!$E$4</c:f>
              <c:strCache>
                <c:ptCount val="1"/>
                <c:pt idx="0">
                  <c:v>Do not offer and do not plan to offer in the future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"/>
                  <c:y val="-6.846383330619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27'!$B$5:$B$10</c:f>
              <c:strCache>
                <c:ptCount val="6"/>
                <c:pt idx="0">
                  <c:v>Student loans</c:v>
                </c:pt>
                <c:pt idx="1">
                  <c:v>SBA loans</c:v>
                </c:pt>
                <c:pt idx="2">
                  <c:v>Credit cards</c:v>
                </c:pt>
                <c:pt idx="3">
                  <c:v>Automobile loans</c:v>
                </c:pt>
                <c:pt idx="4">
                  <c:v>Small-dollar unsecured loans</c:v>
                </c:pt>
                <c:pt idx="5">
                  <c:v>Construction loans</c:v>
                </c:pt>
              </c:strCache>
            </c:strRef>
          </c:cat>
          <c:val>
            <c:numRef>
              <c:f>'Figure 27'!$E$5:$E$10</c:f>
              <c:numCache>
                <c:formatCode>0.0</c:formatCode>
                <c:ptCount val="6"/>
                <c:pt idx="0">
                  <c:v>91.98</c:v>
                </c:pt>
                <c:pt idx="1">
                  <c:v>24.06</c:v>
                </c:pt>
                <c:pt idx="2">
                  <c:v>35.67</c:v>
                </c:pt>
                <c:pt idx="3">
                  <c:v>7.17</c:v>
                </c:pt>
                <c:pt idx="4">
                  <c:v>16.55</c:v>
                </c:pt>
                <c:pt idx="5">
                  <c:v>3.41</c:v>
                </c:pt>
              </c:numCache>
            </c:numRef>
          </c:val>
        </c:ser>
        <c:ser>
          <c:idx val="3"/>
          <c:order val="3"/>
          <c:tx>
            <c:strRef>
              <c:f>'Figure 27'!$F$4</c:f>
              <c:strCache>
                <c:ptCount val="1"/>
                <c:pt idx="0">
                  <c:v>Do not offer but plan to offer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234567901234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20987654320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6913580246913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6913580246913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604938271604937E-2"/>
                  <c:y val="3.4231916653099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27'!$B$5:$B$10</c:f>
              <c:strCache>
                <c:ptCount val="6"/>
                <c:pt idx="0">
                  <c:v>Student loans</c:v>
                </c:pt>
                <c:pt idx="1">
                  <c:v>SBA loans</c:v>
                </c:pt>
                <c:pt idx="2">
                  <c:v>Credit cards</c:v>
                </c:pt>
                <c:pt idx="3">
                  <c:v>Automobile loans</c:v>
                </c:pt>
                <c:pt idx="4">
                  <c:v>Small-dollar unsecured loans</c:v>
                </c:pt>
                <c:pt idx="5">
                  <c:v>Construction loans</c:v>
                </c:pt>
              </c:strCache>
            </c:strRef>
          </c:cat>
          <c:val>
            <c:numRef>
              <c:f>'Figure 27'!$F$5:$F$10</c:f>
              <c:numCache>
                <c:formatCode>0.0</c:formatCode>
                <c:ptCount val="6"/>
                <c:pt idx="0">
                  <c:v>2.2200000000000002</c:v>
                </c:pt>
                <c:pt idx="1">
                  <c:v>4.4400000000000004</c:v>
                </c:pt>
                <c:pt idx="2">
                  <c:v>3.92</c:v>
                </c:pt>
                <c:pt idx="3">
                  <c:v>0.17</c:v>
                </c:pt>
                <c:pt idx="4">
                  <c:v>1.54</c:v>
                </c:pt>
                <c:pt idx="5">
                  <c:v>1.54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3390080"/>
        <c:axId val="473420544"/>
      </c:barChart>
      <c:catAx>
        <c:axId val="473390080"/>
        <c:scaling>
          <c:orientation val="minMax"/>
        </c:scaling>
        <c:delete val="0"/>
        <c:axPos val="l"/>
        <c:majorTickMark val="out"/>
        <c:minorTickMark val="none"/>
        <c:tickLblPos val="nextTo"/>
        <c:crossAx val="473420544"/>
        <c:crosses val="autoZero"/>
        <c:auto val="1"/>
        <c:lblAlgn val="ctr"/>
        <c:lblOffset val="100"/>
        <c:noMultiLvlLbl val="0"/>
      </c:catAx>
      <c:valAx>
        <c:axId val="4734205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7339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02673276951495"/>
          <c:y val="2.3017325123423579E-2"/>
          <c:w val="0.2107140079712258"/>
          <c:h val="0.94711896642253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28'!$B$1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28'!$A$2:$A$9</c:f>
              <c:strCache>
                <c:ptCount val="8"/>
                <c:pt idx="0">
                  <c:v>Difficulties selling on secondary market</c:v>
                </c:pt>
                <c:pt idx="1">
                  <c:v>Vendors not ready for the change</c:v>
                </c:pt>
                <c:pt idx="2">
                  <c:v>Cost of technology</c:v>
                </c:pt>
                <c:pt idx="3">
                  <c:v>Other</c:v>
                </c:pt>
                <c:pt idx="4">
                  <c:v>Increased staffing costs</c:v>
                </c:pt>
                <c:pt idx="5">
                  <c:v>Slower pace of business</c:v>
                </c:pt>
                <c:pt idx="6">
                  <c:v>Delayed closings</c:v>
                </c:pt>
                <c:pt idx="7">
                  <c:v>Increased regulatory liability</c:v>
                </c:pt>
              </c:strCache>
            </c:strRef>
          </c:cat>
          <c:val>
            <c:numRef>
              <c:f>'Figure 28'!$B$2:$B$9</c:f>
              <c:numCache>
                <c:formatCode>General</c:formatCode>
                <c:ptCount val="8"/>
                <c:pt idx="0">
                  <c:v>0.38</c:v>
                </c:pt>
                <c:pt idx="1">
                  <c:v>3.82</c:v>
                </c:pt>
                <c:pt idx="2">
                  <c:v>5.15</c:v>
                </c:pt>
                <c:pt idx="3">
                  <c:v>8.7799999999999994</c:v>
                </c:pt>
                <c:pt idx="4">
                  <c:v>15.27</c:v>
                </c:pt>
                <c:pt idx="5">
                  <c:v>20.99</c:v>
                </c:pt>
                <c:pt idx="6">
                  <c:v>22.33</c:v>
                </c:pt>
                <c:pt idx="7">
                  <c:v>23.28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605632"/>
        <c:axId val="473607168"/>
      </c:barChart>
      <c:catAx>
        <c:axId val="473605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3607168"/>
        <c:crosses val="autoZero"/>
        <c:auto val="1"/>
        <c:lblAlgn val="ctr"/>
        <c:lblOffset val="100"/>
        <c:noMultiLvlLbl val="0"/>
      </c:catAx>
      <c:valAx>
        <c:axId val="473607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3605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497496840672694"/>
          <c:y val="3.7655108318409652E-2"/>
          <c:w val="0.43382497326723046"/>
          <c:h val="0.838470636562705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'Figure 29'!$C$4</c:f>
              <c:strCache>
                <c:ptCount val="1"/>
                <c:pt idx="0">
                  <c:v>Currently offer and will continue to offer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29'!$B$5:$B$10</c:f>
              <c:strCache>
                <c:ptCount val="6"/>
                <c:pt idx="0">
                  <c:v>Electronic bill presentment or payment</c:v>
                </c:pt>
                <c:pt idx="1">
                  <c:v>Health Savings Accounts (HSAs)</c:v>
                </c:pt>
                <c:pt idx="2">
                  <c:v>Cash management services</c:v>
                </c:pt>
                <c:pt idx="3">
                  <c:v>Remote deposit capture</c:v>
                </c:pt>
                <c:pt idx="4">
                  <c:v>Online loan applications</c:v>
                </c:pt>
                <c:pt idx="5">
                  <c:v>Mobile banking</c:v>
                </c:pt>
              </c:strCache>
            </c:strRef>
          </c:cat>
          <c:val>
            <c:numRef>
              <c:f>'Figure 29'!$C$5:$C$10</c:f>
              <c:numCache>
                <c:formatCode>0.0</c:formatCode>
                <c:ptCount val="6"/>
                <c:pt idx="0">
                  <c:v>87.88</c:v>
                </c:pt>
                <c:pt idx="1">
                  <c:v>51.02</c:v>
                </c:pt>
                <c:pt idx="2">
                  <c:v>66.72</c:v>
                </c:pt>
                <c:pt idx="3">
                  <c:v>76.45</c:v>
                </c:pt>
                <c:pt idx="4">
                  <c:v>33.11</c:v>
                </c:pt>
                <c:pt idx="5">
                  <c:v>86.86</c:v>
                </c:pt>
              </c:numCache>
            </c:numRef>
          </c:val>
        </c:ser>
        <c:ser>
          <c:idx val="1"/>
          <c:order val="1"/>
          <c:tx>
            <c:strRef>
              <c:f>'Figure 29'!$D$4</c:f>
              <c:strCache>
                <c:ptCount val="1"/>
                <c:pt idx="0">
                  <c:v>Currently offer but plan to exit or substantially limit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6.5040641640889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3"/>
                  <c:y val="-6.5040641640889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764E-3"/>
                  <c:y val="-6.5040641640889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1617449975579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728395061728392E-3"/>
                  <c:y val="-6.1617449975579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32098765432098E-3"/>
                  <c:y val="-6.846383330619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29'!$B$5:$B$10</c:f>
              <c:strCache>
                <c:ptCount val="6"/>
                <c:pt idx="0">
                  <c:v>Electronic bill presentment or payment</c:v>
                </c:pt>
                <c:pt idx="1">
                  <c:v>Health Savings Accounts (HSAs)</c:v>
                </c:pt>
                <c:pt idx="2">
                  <c:v>Cash management services</c:v>
                </c:pt>
                <c:pt idx="3">
                  <c:v>Remote deposit capture</c:v>
                </c:pt>
                <c:pt idx="4">
                  <c:v>Online loan applications</c:v>
                </c:pt>
                <c:pt idx="5">
                  <c:v>Mobile banking</c:v>
                </c:pt>
              </c:strCache>
            </c:strRef>
          </c:cat>
          <c:val>
            <c:numRef>
              <c:f>'Figure 29'!$D$5:$D$10</c:f>
              <c:numCache>
                <c:formatCode>0.0</c:formatCode>
                <c:ptCount val="6"/>
                <c:pt idx="0">
                  <c:v>0</c:v>
                </c:pt>
                <c:pt idx="1">
                  <c:v>0.85</c:v>
                </c:pt>
                <c:pt idx="2">
                  <c:v>0.17</c:v>
                </c:pt>
                <c:pt idx="3">
                  <c:v>0.17</c:v>
                </c:pt>
                <c:pt idx="4">
                  <c:v>0.68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'Figure 29'!$E$4</c:f>
              <c:strCache>
                <c:ptCount val="1"/>
                <c:pt idx="0">
                  <c:v>Do not offer and do not plan to offer in the future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29'!$B$5:$B$10</c:f>
              <c:strCache>
                <c:ptCount val="6"/>
                <c:pt idx="0">
                  <c:v>Electronic bill presentment or payment</c:v>
                </c:pt>
                <c:pt idx="1">
                  <c:v>Health Savings Accounts (HSAs)</c:v>
                </c:pt>
                <c:pt idx="2">
                  <c:v>Cash management services</c:v>
                </c:pt>
                <c:pt idx="3">
                  <c:v>Remote deposit capture</c:v>
                </c:pt>
                <c:pt idx="4">
                  <c:v>Online loan applications</c:v>
                </c:pt>
                <c:pt idx="5">
                  <c:v>Mobile banking</c:v>
                </c:pt>
              </c:strCache>
            </c:strRef>
          </c:cat>
          <c:val>
            <c:numRef>
              <c:f>'Figure 29'!$E$5:$E$10</c:f>
              <c:numCache>
                <c:formatCode>0.0</c:formatCode>
                <c:ptCount val="6"/>
                <c:pt idx="0">
                  <c:v>8.8699999999999992</c:v>
                </c:pt>
                <c:pt idx="1">
                  <c:v>45.56</c:v>
                </c:pt>
                <c:pt idx="2">
                  <c:v>27.65</c:v>
                </c:pt>
                <c:pt idx="3">
                  <c:v>12.97</c:v>
                </c:pt>
                <c:pt idx="4">
                  <c:v>40.96</c:v>
                </c:pt>
                <c:pt idx="5">
                  <c:v>5.63</c:v>
                </c:pt>
              </c:numCache>
            </c:numRef>
          </c:val>
        </c:ser>
        <c:ser>
          <c:idx val="3"/>
          <c:order val="3"/>
          <c:tx>
            <c:strRef>
              <c:f>'Figure 29'!$F$4</c:f>
              <c:strCache>
                <c:ptCount val="1"/>
                <c:pt idx="0">
                  <c:v>Do not offer but plan to offer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20987654320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6E-2"/>
                  <c:y val="-3.4231916653099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4074074074074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580246913580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8148148148148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9506172839506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29'!$B$5:$B$10</c:f>
              <c:strCache>
                <c:ptCount val="6"/>
                <c:pt idx="0">
                  <c:v>Electronic bill presentment or payment</c:v>
                </c:pt>
                <c:pt idx="1">
                  <c:v>Health Savings Accounts (HSAs)</c:v>
                </c:pt>
                <c:pt idx="2">
                  <c:v>Cash management services</c:v>
                </c:pt>
                <c:pt idx="3">
                  <c:v>Remote deposit capture</c:v>
                </c:pt>
                <c:pt idx="4">
                  <c:v>Online loan applications</c:v>
                </c:pt>
                <c:pt idx="5">
                  <c:v>Mobile banking</c:v>
                </c:pt>
              </c:strCache>
            </c:strRef>
          </c:cat>
          <c:val>
            <c:numRef>
              <c:f>'Figure 29'!$F$5:$F$10</c:f>
              <c:numCache>
                <c:formatCode>0.0</c:formatCode>
                <c:ptCount val="6"/>
                <c:pt idx="0">
                  <c:v>3.07</c:v>
                </c:pt>
                <c:pt idx="1">
                  <c:v>2.56</c:v>
                </c:pt>
                <c:pt idx="2">
                  <c:v>5.46</c:v>
                </c:pt>
                <c:pt idx="3">
                  <c:v>10.41</c:v>
                </c:pt>
                <c:pt idx="4">
                  <c:v>23.72</c:v>
                </c:pt>
                <c:pt idx="5">
                  <c:v>7.34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3947136"/>
        <c:axId val="473637632"/>
      </c:barChart>
      <c:catAx>
        <c:axId val="473947136"/>
        <c:scaling>
          <c:orientation val="minMax"/>
        </c:scaling>
        <c:delete val="0"/>
        <c:axPos val="l"/>
        <c:majorTickMark val="out"/>
        <c:minorTickMark val="none"/>
        <c:tickLblPos val="nextTo"/>
        <c:crossAx val="473637632"/>
        <c:crosses val="autoZero"/>
        <c:auto val="1"/>
        <c:lblAlgn val="ctr"/>
        <c:lblOffset val="100"/>
        <c:noMultiLvlLbl val="0"/>
      </c:catAx>
      <c:valAx>
        <c:axId val="4736376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7394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20265869544081"/>
          <c:y val="4.3556475115283384E-2"/>
          <c:w val="0.21353808204529989"/>
          <c:h val="0.916310241434743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4'!$B$1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4'!$B$2:$B$6</c:f>
              <c:numCache>
                <c:formatCode>General</c:formatCode>
                <c:ptCount val="5"/>
                <c:pt idx="0">
                  <c:v>0.52</c:v>
                </c:pt>
                <c:pt idx="1">
                  <c:v>1.56</c:v>
                </c:pt>
                <c:pt idx="2">
                  <c:v>12.5</c:v>
                </c:pt>
                <c:pt idx="3">
                  <c:v>49.31</c:v>
                </c:pt>
                <c:pt idx="4">
                  <c:v>36.11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017664"/>
        <c:axId val="462019200"/>
      </c:barChart>
      <c:catAx>
        <c:axId val="462017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62019200"/>
        <c:crosses val="autoZero"/>
        <c:auto val="1"/>
        <c:lblAlgn val="ctr"/>
        <c:lblOffset val="100"/>
        <c:noMultiLvlLbl val="0"/>
      </c:catAx>
      <c:valAx>
        <c:axId val="4620192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62017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600150675609995"/>
          <c:y val="3.7655108318409652E-2"/>
          <c:w val="0.41508238553514137"/>
          <c:h val="0.838470636562705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'Figure 29'!$C$4</c:f>
              <c:strCache>
                <c:ptCount val="1"/>
                <c:pt idx="0">
                  <c:v>Currently offer and will continue to offer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29'!$B$5:$B$10</c:f>
              <c:strCache>
                <c:ptCount val="6"/>
                <c:pt idx="0">
                  <c:v>Payroll cards</c:v>
                </c:pt>
                <c:pt idx="1">
                  <c:v>Insurance (life, accident, health)</c:v>
                </c:pt>
                <c:pt idx="2">
                  <c:v>Wealth management services</c:v>
                </c:pt>
                <c:pt idx="3">
                  <c:v>Personal financial management tools</c:v>
                </c:pt>
                <c:pt idx="4">
                  <c:v>Stored value / prepaid cards</c:v>
                </c:pt>
                <c:pt idx="5">
                  <c:v>Money remittance services</c:v>
                </c:pt>
              </c:strCache>
            </c:strRef>
          </c:cat>
          <c:val>
            <c:numRef>
              <c:f>'Figure 29'!$C$5:$C$10</c:f>
              <c:numCache>
                <c:formatCode>0.0</c:formatCode>
                <c:ptCount val="6"/>
                <c:pt idx="0">
                  <c:v>11.77</c:v>
                </c:pt>
                <c:pt idx="1">
                  <c:v>36.35</c:v>
                </c:pt>
                <c:pt idx="2">
                  <c:v>38.57</c:v>
                </c:pt>
                <c:pt idx="3">
                  <c:v>39.08</c:v>
                </c:pt>
                <c:pt idx="4">
                  <c:v>31.06</c:v>
                </c:pt>
                <c:pt idx="5">
                  <c:v>21.84</c:v>
                </c:pt>
              </c:numCache>
            </c:numRef>
          </c:val>
        </c:ser>
        <c:ser>
          <c:idx val="1"/>
          <c:order val="1"/>
          <c:tx>
            <c:strRef>
              <c:f>'Figure 29'!$D$4</c:f>
              <c:strCache>
                <c:ptCount val="1"/>
                <c:pt idx="0">
                  <c:v>Currently offer but plan to exit or substantially limit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392E-3"/>
                  <c:y val="-6.846383330619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02469135802469E-2"/>
                  <c:y val="-5.819425831026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728395061728392E-3"/>
                  <c:y val="-6.1617449975579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58370848008886E-17"/>
                  <c:y val="-7.8733408302129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864197530864196E-3"/>
                  <c:y val="-6.5040641640889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32098765432098E-3"/>
                  <c:y val="-6.846383330619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29'!$B$5:$B$10</c:f>
              <c:strCache>
                <c:ptCount val="6"/>
                <c:pt idx="0">
                  <c:v>Payroll cards</c:v>
                </c:pt>
                <c:pt idx="1">
                  <c:v>Insurance (life, accident, health)</c:v>
                </c:pt>
                <c:pt idx="2">
                  <c:v>Wealth management services</c:v>
                </c:pt>
                <c:pt idx="3">
                  <c:v>Personal financial management tools</c:v>
                </c:pt>
                <c:pt idx="4">
                  <c:v>Stored value / prepaid cards</c:v>
                </c:pt>
                <c:pt idx="5">
                  <c:v>Money remittance services</c:v>
                </c:pt>
              </c:strCache>
            </c:strRef>
          </c:cat>
          <c:val>
            <c:numRef>
              <c:f>'Figure 29'!$D$5:$D$10</c:f>
              <c:numCache>
                <c:formatCode>0.0</c:formatCode>
                <c:ptCount val="6"/>
                <c:pt idx="0">
                  <c:v>0.34</c:v>
                </c:pt>
                <c:pt idx="1">
                  <c:v>0.34</c:v>
                </c:pt>
                <c:pt idx="2">
                  <c:v>0.51</c:v>
                </c:pt>
                <c:pt idx="3">
                  <c:v>0.85</c:v>
                </c:pt>
                <c:pt idx="4">
                  <c:v>1.02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'Figure 29'!$E$4</c:f>
              <c:strCache>
                <c:ptCount val="1"/>
                <c:pt idx="0">
                  <c:v>Do not offer and do not plan to offer in the future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29'!$B$5:$B$10</c:f>
              <c:strCache>
                <c:ptCount val="6"/>
                <c:pt idx="0">
                  <c:v>Payroll cards</c:v>
                </c:pt>
                <c:pt idx="1">
                  <c:v>Insurance (life, accident, health)</c:v>
                </c:pt>
                <c:pt idx="2">
                  <c:v>Wealth management services</c:v>
                </c:pt>
                <c:pt idx="3">
                  <c:v>Personal financial management tools</c:v>
                </c:pt>
                <c:pt idx="4">
                  <c:v>Stored value / prepaid cards</c:v>
                </c:pt>
                <c:pt idx="5">
                  <c:v>Money remittance services</c:v>
                </c:pt>
              </c:strCache>
            </c:strRef>
          </c:cat>
          <c:val>
            <c:numRef>
              <c:f>'Figure 29'!$E$5:$E$10</c:f>
              <c:numCache>
                <c:formatCode>0.0</c:formatCode>
                <c:ptCount val="6"/>
                <c:pt idx="0">
                  <c:v>82.76</c:v>
                </c:pt>
                <c:pt idx="1">
                  <c:v>60.58</c:v>
                </c:pt>
                <c:pt idx="2">
                  <c:v>57.68</c:v>
                </c:pt>
                <c:pt idx="3">
                  <c:v>49.32</c:v>
                </c:pt>
                <c:pt idx="4">
                  <c:v>61.77</c:v>
                </c:pt>
                <c:pt idx="5">
                  <c:v>75.77</c:v>
                </c:pt>
              </c:numCache>
            </c:numRef>
          </c:val>
        </c:ser>
        <c:ser>
          <c:idx val="3"/>
          <c:order val="3"/>
          <c:tx>
            <c:strRef>
              <c:f>'Figure 29'!$F$4</c:f>
              <c:strCache>
                <c:ptCount val="1"/>
                <c:pt idx="0">
                  <c:v>Do not offer but plan to offer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6E-2"/>
                  <c:y val="6.846383330619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0370370370370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864197530864196E-2"/>
                  <c:y val="-3.4231916653099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234567901234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29'!$B$5:$B$10</c:f>
              <c:strCache>
                <c:ptCount val="6"/>
                <c:pt idx="0">
                  <c:v>Payroll cards</c:v>
                </c:pt>
                <c:pt idx="1">
                  <c:v>Insurance (life, accident, health)</c:v>
                </c:pt>
                <c:pt idx="2">
                  <c:v>Wealth management services</c:v>
                </c:pt>
                <c:pt idx="3">
                  <c:v>Personal financial management tools</c:v>
                </c:pt>
                <c:pt idx="4">
                  <c:v>Stored value / prepaid cards</c:v>
                </c:pt>
                <c:pt idx="5">
                  <c:v>Money remittance services</c:v>
                </c:pt>
              </c:strCache>
            </c:strRef>
          </c:cat>
          <c:val>
            <c:numRef>
              <c:f>'Figure 29'!$F$5:$F$10</c:f>
              <c:numCache>
                <c:formatCode>0.0</c:formatCode>
                <c:ptCount val="6"/>
                <c:pt idx="0">
                  <c:v>4.78</c:v>
                </c:pt>
                <c:pt idx="1">
                  <c:v>2.56</c:v>
                </c:pt>
                <c:pt idx="2">
                  <c:v>3.24</c:v>
                </c:pt>
                <c:pt idx="3">
                  <c:v>9.73</c:v>
                </c:pt>
                <c:pt idx="4">
                  <c:v>5.97</c:v>
                </c:pt>
                <c:pt idx="5">
                  <c:v>2.2200000000000002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3760896"/>
        <c:axId val="473762432"/>
      </c:barChart>
      <c:catAx>
        <c:axId val="473760896"/>
        <c:scaling>
          <c:orientation val="minMax"/>
        </c:scaling>
        <c:delete val="0"/>
        <c:axPos val="l"/>
        <c:majorTickMark val="out"/>
        <c:minorTickMark val="none"/>
        <c:tickLblPos val="nextTo"/>
        <c:crossAx val="473762432"/>
        <c:crosses val="autoZero"/>
        <c:auto val="1"/>
        <c:lblAlgn val="ctr"/>
        <c:lblOffset val="100"/>
        <c:noMultiLvlLbl val="0"/>
      </c:catAx>
      <c:valAx>
        <c:axId val="4737624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73760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02981918926805"/>
          <c:y val="4.3556475115283384E-2"/>
          <c:w val="0.21971092155147273"/>
          <c:h val="0.912887049769433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30'!$B$1</c:f>
              <c:strCache>
                <c:ptCount val="1"/>
                <c:pt idx="0">
                  <c:v>mean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30'!$A$2:$A$11</c:f>
              <c:strCache>
                <c:ptCount val="10"/>
                <c:pt idx="0">
                  <c:v>Basel III</c:v>
                </c:pt>
                <c:pt idx="1">
                  <c:v>Other</c:v>
                </c:pt>
                <c:pt idx="2">
                  <c:v>Non-Call Report Financial Reporting</c:v>
                </c:pt>
                <c:pt idx="3">
                  <c:v>Ability to Repay Rules</c:v>
                </c:pt>
                <c:pt idx="4">
                  <c:v>Community Reinvestment Act</c:v>
                </c:pt>
                <c:pt idx="5">
                  <c:v>Call Report Financial Reporting</c:v>
                </c:pt>
                <c:pt idx="6">
                  <c:v>Qualified Mortgage Rules</c:v>
                </c:pt>
                <c:pt idx="7">
                  <c:v>Deposit Account Compliance/Overdraft Rules</c:v>
                </c:pt>
                <c:pt idx="8">
                  <c:v>RESPA, TILA and Regulation Z</c:v>
                </c:pt>
                <c:pt idx="9">
                  <c:v>Bank Secrecy Act</c:v>
                </c:pt>
              </c:strCache>
            </c:strRef>
          </c:cat>
          <c:val>
            <c:numRef>
              <c:f>'Figure 30'!$B$2:$B$11</c:f>
              <c:numCache>
                <c:formatCode>General</c:formatCode>
                <c:ptCount val="10"/>
                <c:pt idx="0">
                  <c:v>4.3600000000000003</c:v>
                </c:pt>
                <c:pt idx="1">
                  <c:v>4.37</c:v>
                </c:pt>
                <c:pt idx="2">
                  <c:v>5.51</c:v>
                </c:pt>
                <c:pt idx="3">
                  <c:v>6.65</c:v>
                </c:pt>
                <c:pt idx="4">
                  <c:v>7.17</c:v>
                </c:pt>
                <c:pt idx="5">
                  <c:v>7.73</c:v>
                </c:pt>
                <c:pt idx="6">
                  <c:v>8.0299999999999994</c:v>
                </c:pt>
                <c:pt idx="7">
                  <c:v>11.95</c:v>
                </c:pt>
                <c:pt idx="8">
                  <c:v>21.15</c:v>
                </c:pt>
                <c:pt idx="9">
                  <c:v>22.25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824640"/>
        <c:axId val="473830528"/>
      </c:barChart>
      <c:catAx>
        <c:axId val="473824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73830528"/>
        <c:crosses val="autoZero"/>
        <c:auto val="1"/>
        <c:lblAlgn val="ctr"/>
        <c:lblOffset val="100"/>
        <c:noMultiLvlLbl val="0"/>
      </c:catAx>
      <c:valAx>
        <c:axId val="47383052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73824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31'!$B$1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31'!$A$2:$A$9</c:f>
              <c:strCache>
                <c:ptCount val="8"/>
                <c:pt idx="0">
                  <c:v>Other Non-depository Institutions</c:v>
                </c:pt>
                <c:pt idx="1">
                  <c:v>Farm Credit System</c:v>
                </c:pt>
                <c:pt idx="2">
                  <c:v>Fintech Firms</c:v>
                </c:pt>
                <c:pt idx="3">
                  <c:v>Credit Unions</c:v>
                </c:pt>
                <c:pt idx="4">
                  <c:v>Large Banks (&gt;$50B)</c:v>
                </c:pt>
                <c:pt idx="5">
                  <c:v>Regional Banks ($10-50B)</c:v>
                </c:pt>
                <c:pt idx="6">
                  <c:v>Mid-size community banks ($1-10B)</c:v>
                </c:pt>
                <c:pt idx="7">
                  <c:v>Small Community Banks (&lt;$1B)</c:v>
                </c:pt>
              </c:strCache>
            </c:strRef>
          </c:cat>
          <c:val>
            <c:numRef>
              <c:f>'Figure 31'!$B$2:$B$9</c:f>
              <c:numCache>
                <c:formatCode>General</c:formatCode>
                <c:ptCount val="8"/>
                <c:pt idx="0">
                  <c:v>0.5</c:v>
                </c:pt>
                <c:pt idx="1">
                  <c:v>0.67</c:v>
                </c:pt>
                <c:pt idx="2">
                  <c:v>0.83</c:v>
                </c:pt>
                <c:pt idx="3">
                  <c:v>3.17</c:v>
                </c:pt>
                <c:pt idx="4">
                  <c:v>3.51</c:v>
                </c:pt>
                <c:pt idx="5">
                  <c:v>8.18</c:v>
                </c:pt>
                <c:pt idx="6">
                  <c:v>26.38</c:v>
                </c:pt>
                <c:pt idx="7">
                  <c:v>56.76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450560"/>
        <c:axId val="472452096"/>
      </c:barChart>
      <c:catAx>
        <c:axId val="472450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72452096"/>
        <c:crosses val="autoZero"/>
        <c:auto val="1"/>
        <c:lblAlgn val="ctr"/>
        <c:lblOffset val="100"/>
        <c:noMultiLvlLbl val="0"/>
      </c:catAx>
      <c:valAx>
        <c:axId val="47245209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72450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32'!$A$4:$A$11</c:f>
              <c:strCache>
                <c:ptCount val="8"/>
                <c:pt idx="0">
                  <c:v>Farm Credit System</c:v>
                </c:pt>
                <c:pt idx="1">
                  <c:v>Other Non-depository Institutions</c:v>
                </c:pt>
                <c:pt idx="2">
                  <c:v>Large Banks (&gt;$50B)</c:v>
                </c:pt>
                <c:pt idx="3">
                  <c:v>Fintech Firms</c:v>
                </c:pt>
                <c:pt idx="4">
                  <c:v>Regional Banks ($10-50B)</c:v>
                </c:pt>
                <c:pt idx="5">
                  <c:v>Credit Unions</c:v>
                </c:pt>
                <c:pt idx="6">
                  <c:v>Mid-size Community Banks ($1-10B)</c:v>
                </c:pt>
                <c:pt idx="7">
                  <c:v>Small Community Banks (&lt;$1B)</c:v>
                </c:pt>
              </c:strCache>
            </c:strRef>
          </c:cat>
          <c:val>
            <c:numRef>
              <c:f>'Figure 32'!$B$4:$B$11</c:f>
              <c:numCache>
                <c:formatCode>General</c:formatCode>
                <c:ptCount val="8"/>
                <c:pt idx="0">
                  <c:v>0.34</c:v>
                </c:pt>
                <c:pt idx="1">
                  <c:v>1.71</c:v>
                </c:pt>
                <c:pt idx="2">
                  <c:v>3.08</c:v>
                </c:pt>
                <c:pt idx="3">
                  <c:v>6.85</c:v>
                </c:pt>
                <c:pt idx="4">
                  <c:v>9.08</c:v>
                </c:pt>
                <c:pt idx="5">
                  <c:v>10.1</c:v>
                </c:pt>
                <c:pt idx="6">
                  <c:v>25.51</c:v>
                </c:pt>
                <c:pt idx="7">
                  <c:v>43.32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492288"/>
        <c:axId val="474494080"/>
      </c:barChart>
      <c:catAx>
        <c:axId val="474492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74494080"/>
        <c:crosses val="autoZero"/>
        <c:auto val="1"/>
        <c:lblAlgn val="ctr"/>
        <c:lblOffset val="100"/>
        <c:noMultiLvlLbl val="0"/>
      </c:catAx>
      <c:valAx>
        <c:axId val="47449408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74492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33'!$B$1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33'!$A$2:$A$6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33'!$B$2:$B$6</c:f>
              <c:numCache>
                <c:formatCode>General</c:formatCode>
                <c:ptCount val="5"/>
                <c:pt idx="0">
                  <c:v>2.2599999999999998</c:v>
                </c:pt>
                <c:pt idx="1">
                  <c:v>36.409999999999997</c:v>
                </c:pt>
                <c:pt idx="2">
                  <c:v>41.81</c:v>
                </c:pt>
                <c:pt idx="3">
                  <c:v>18.47</c:v>
                </c:pt>
                <c:pt idx="4">
                  <c:v>1.05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359296"/>
        <c:axId val="474360832"/>
      </c:barChart>
      <c:catAx>
        <c:axId val="474359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4360832"/>
        <c:crosses val="autoZero"/>
        <c:auto val="1"/>
        <c:lblAlgn val="ctr"/>
        <c:lblOffset val="100"/>
        <c:noMultiLvlLbl val="0"/>
      </c:catAx>
      <c:valAx>
        <c:axId val="47436083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4359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34'!$B$1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34'!$A$2:$A$6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34'!$B$2:$B$6</c:f>
              <c:numCache>
                <c:formatCode>General</c:formatCode>
                <c:ptCount val="5"/>
                <c:pt idx="0">
                  <c:v>7.69</c:v>
                </c:pt>
                <c:pt idx="1">
                  <c:v>45.98</c:v>
                </c:pt>
                <c:pt idx="2">
                  <c:v>30.77</c:v>
                </c:pt>
                <c:pt idx="3">
                  <c:v>14.69</c:v>
                </c:pt>
                <c:pt idx="4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538176"/>
        <c:axId val="453539712"/>
      </c:barChart>
      <c:catAx>
        <c:axId val="453538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53539712"/>
        <c:crosses val="autoZero"/>
        <c:auto val="1"/>
        <c:lblAlgn val="ctr"/>
        <c:lblOffset val="100"/>
        <c:noMultiLvlLbl val="0"/>
      </c:catAx>
      <c:valAx>
        <c:axId val="4535397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53538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35'!$B$1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35'!$A$2:$A$6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35'!$B$2:$B$6</c:f>
              <c:numCache>
                <c:formatCode>General</c:formatCode>
                <c:ptCount val="5"/>
                <c:pt idx="0">
                  <c:v>24.56</c:v>
                </c:pt>
                <c:pt idx="1">
                  <c:v>66.2</c:v>
                </c:pt>
                <c:pt idx="2">
                  <c:v>6.27</c:v>
                </c:pt>
                <c:pt idx="3">
                  <c:v>2.44</c:v>
                </c:pt>
                <c:pt idx="4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613824"/>
        <c:axId val="453623808"/>
      </c:barChart>
      <c:catAx>
        <c:axId val="453613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53623808"/>
        <c:crosses val="autoZero"/>
        <c:auto val="1"/>
        <c:lblAlgn val="ctr"/>
        <c:lblOffset val="100"/>
        <c:noMultiLvlLbl val="0"/>
      </c:catAx>
      <c:valAx>
        <c:axId val="45362380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53613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36'!$B$1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36'!$A$2:$A$6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About half the time</c:v>
                </c:pt>
                <c:pt idx="3">
                  <c:v>Usually</c:v>
                </c:pt>
                <c:pt idx="4">
                  <c:v>Always</c:v>
                </c:pt>
              </c:strCache>
            </c:strRef>
          </c:cat>
          <c:val>
            <c:numRef>
              <c:f>'Figure 36'!$B$2:$B$6</c:f>
              <c:numCache>
                <c:formatCode>General</c:formatCode>
                <c:ptCount val="5"/>
                <c:pt idx="0">
                  <c:v>7.87</c:v>
                </c:pt>
                <c:pt idx="1">
                  <c:v>68.010000000000005</c:v>
                </c:pt>
                <c:pt idx="2">
                  <c:v>18.53</c:v>
                </c:pt>
                <c:pt idx="3">
                  <c:v>5.07</c:v>
                </c:pt>
                <c:pt idx="4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673344"/>
        <c:axId val="453674880"/>
      </c:barChart>
      <c:catAx>
        <c:axId val="453673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53674880"/>
        <c:crosses val="autoZero"/>
        <c:auto val="1"/>
        <c:lblAlgn val="ctr"/>
        <c:lblOffset val="100"/>
        <c:noMultiLvlLbl val="0"/>
      </c:catAx>
      <c:valAx>
        <c:axId val="45367488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5367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37'!$B$1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37'!$A$2:$A$9</c:f>
              <c:strCache>
                <c:ptCount val="8"/>
                <c:pt idx="0">
                  <c:v>Fintech Firms</c:v>
                </c:pt>
                <c:pt idx="1">
                  <c:v>Other Non-depository Institutions</c:v>
                </c:pt>
                <c:pt idx="2">
                  <c:v>Farm Credit System</c:v>
                </c:pt>
                <c:pt idx="3">
                  <c:v>Credit Unions</c:v>
                </c:pt>
                <c:pt idx="4">
                  <c:v>Large Banks (&gt;$50B)</c:v>
                </c:pt>
                <c:pt idx="5">
                  <c:v>Regional Banks ($10-50B)</c:v>
                </c:pt>
                <c:pt idx="6">
                  <c:v>Mid-size Community Banks ($1-10B)</c:v>
                </c:pt>
                <c:pt idx="7">
                  <c:v>Small Community Banks (&lt;$1B)</c:v>
                </c:pt>
              </c:strCache>
            </c:strRef>
          </c:cat>
          <c:val>
            <c:numRef>
              <c:f>'Figure 37'!$B$2:$B$9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0.17</c:v>
                </c:pt>
                <c:pt idx="3">
                  <c:v>3.19</c:v>
                </c:pt>
                <c:pt idx="4">
                  <c:v>4.3600000000000003</c:v>
                </c:pt>
                <c:pt idx="5">
                  <c:v>14.09</c:v>
                </c:pt>
                <c:pt idx="6">
                  <c:v>36.58</c:v>
                </c:pt>
                <c:pt idx="7">
                  <c:v>41.61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069632"/>
        <c:axId val="474071424"/>
      </c:barChart>
      <c:catAx>
        <c:axId val="474069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4071424"/>
        <c:crosses val="autoZero"/>
        <c:auto val="1"/>
        <c:lblAlgn val="ctr"/>
        <c:lblOffset val="100"/>
        <c:noMultiLvlLbl val="0"/>
      </c:catAx>
      <c:valAx>
        <c:axId val="47407142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7406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38'!$A$4:$A$11</c:f>
              <c:strCache>
                <c:ptCount val="8"/>
                <c:pt idx="0">
                  <c:v>Farm Credit System</c:v>
                </c:pt>
                <c:pt idx="1">
                  <c:v>Fintech Firms</c:v>
                </c:pt>
                <c:pt idx="2">
                  <c:v>Other Non-depository Institutions</c:v>
                </c:pt>
                <c:pt idx="3">
                  <c:v>Large Banks (&gt;$50B)</c:v>
                </c:pt>
                <c:pt idx="4">
                  <c:v>Credit Unions</c:v>
                </c:pt>
                <c:pt idx="5">
                  <c:v>Regional Banks ($10-50B)</c:v>
                </c:pt>
                <c:pt idx="6">
                  <c:v>Small Community Banks (&lt;$1B)</c:v>
                </c:pt>
                <c:pt idx="7">
                  <c:v>Mid-size Community Banks ($1-10B)</c:v>
                </c:pt>
              </c:strCache>
            </c:strRef>
          </c:cat>
          <c:val>
            <c:numRef>
              <c:f>'Figure 38'!$B$4:$B$11</c:f>
              <c:numCache>
                <c:formatCode>General</c:formatCode>
                <c:ptCount val="8"/>
                <c:pt idx="0">
                  <c:v>0</c:v>
                </c:pt>
                <c:pt idx="1">
                  <c:v>0.69</c:v>
                </c:pt>
                <c:pt idx="2">
                  <c:v>1.55</c:v>
                </c:pt>
                <c:pt idx="3">
                  <c:v>6.38</c:v>
                </c:pt>
                <c:pt idx="4">
                  <c:v>6.9</c:v>
                </c:pt>
                <c:pt idx="5">
                  <c:v>16.38</c:v>
                </c:pt>
                <c:pt idx="6">
                  <c:v>32.76</c:v>
                </c:pt>
                <c:pt idx="7">
                  <c:v>35.340000000000003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321472"/>
        <c:axId val="453323008"/>
      </c:barChart>
      <c:catAx>
        <c:axId val="453321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53323008"/>
        <c:crosses val="autoZero"/>
        <c:auto val="1"/>
        <c:lblAlgn val="ctr"/>
        <c:lblOffset val="100"/>
        <c:noMultiLvlLbl val="0"/>
      </c:catAx>
      <c:valAx>
        <c:axId val="45332300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5332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5'!$B$1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5'!$A$2:$A$6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5'!$B$2:$B$6</c:f>
              <c:numCache>
                <c:formatCode>General</c:formatCode>
                <c:ptCount val="5"/>
                <c:pt idx="0">
                  <c:v>33.270000000000003</c:v>
                </c:pt>
                <c:pt idx="1">
                  <c:v>13.88</c:v>
                </c:pt>
                <c:pt idx="2">
                  <c:v>18.86</c:v>
                </c:pt>
                <c:pt idx="3">
                  <c:v>26.51</c:v>
                </c:pt>
                <c:pt idx="4">
                  <c:v>7.47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097408"/>
        <c:axId val="462103296"/>
      </c:barChart>
      <c:catAx>
        <c:axId val="462097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62103296"/>
        <c:crosses val="autoZero"/>
        <c:auto val="1"/>
        <c:lblAlgn val="ctr"/>
        <c:lblOffset val="100"/>
        <c:noMultiLvlLbl val="0"/>
      </c:catAx>
      <c:valAx>
        <c:axId val="4621032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62097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39'!$B$1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39'!$A$2:$A$9</c:f>
              <c:strCache>
                <c:ptCount val="8"/>
                <c:pt idx="0">
                  <c:v>Farm Credit System</c:v>
                </c:pt>
                <c:pt idx="1">
                  <c:v>Fintech Firms</c:v>
                </c:pt>
                <c:pt idx="2">
                  <c:v>Regional Banks ($10-50B)</c:v>
                </c:pt>
                <c:pt idx="3">
                  <c:v>Credit Unions</c:v>
                </c:pt>
                <c:pt idx="4">
                  <c:v>Large Banks (&gt;$50B)</c:v>
                </c:pt>
                <c:pt idx="5">
                  <c:v>Mid-size Community Banks ($1-10B)</c:v>
                </c:pt>
                <c:pt idx="6">
                  <c:v>Other Non-depository Institutions</c:v>
                </c:pt>
                <c:pt idx="7">
                  <c:v>Small Community Banks (&lt;$1B)</c:v>
                </c:pt>
              </c:strCache>
            </c:strRef>
          </c:cat>
          <c:val>
            <c:numRef>
              <c:f>'Figure 39'!$B$2:$B$9</c:f>
              <c:numCache>
                <c:formatCode>General</c:formatCode>
                <c:ptCount val="8"/>
                <c:pt idx="0">
                  <c:v>0.35</c:v>
                </c:pt>
                <c:pt idx="1">
                  <c:v>4.04</c:v>
                </c:pt>
                <c:pt idx="2">
                  <c:v>9.14</c:v>
                </c:pt>
                <c:pt idx="3">
                  <c:v>9.84</c:v>
                </c:pt>
                <c:pt idx="4">
                  <c:v>13.18</c:v>
                </c:pt>
                <c:pt idx="5">
                  <c:v>15.99</c:v>
                </c:pt>
                <c:pt idx="6">
                  <c:v>21.44</c:v>
                </c:pt>
                <c:pt idx="7">
                  <c:v>26.01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380736"/>
        <c:axId val="453427584"/>
      </c:barChart>
      <c:catAx>
        <c:axId val="453380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53427584"/>
        <c:crosses val="autoZero"/>
        <c:auto val="1"/>
        <c:lblAlgn val="ctr"/>
        <c:lblOffset val="100"/>
        <c:noMultiLvlLbl val="0"/>
      </c:catAx>
      <c:valAx>
        <c:axId val="4534275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5338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40'!$A$4:$A$11</c:f>
              <c:strCache>
                <c:ptCount val="8"/>
                <c:pt idx="0">
                  <c:v>Farm Credit System</c:v>
                </c:pt>
                <c:pt idx="1">
                  <c:v>Regional Banks ($10-50B)</c:v>
                </c:pt>
                <c:pt idx="2">
                  <c:v>Fintech Firms</c:v>
                </c:pt>
                <c:pt idx="3">
                  <c:v>Large Banks (&gt;$50B)</c:v>
                </c:pt>
                <c:pt idx="4">
                  <c:v>Credit Unions</c:v>
                </c:pt>
                <c:pt idx="5">
                  <c:v>Mid-size Community Banks ($1-10B)</c:v>
                </c:pt>
                <c:pt idx="6">
                  <c:v>Small Community Banks (&lt;$1B)</c:v>
                </c:pt>
                <c:pt idx="7">
                  <c:v>Other Non-depository Institutions</c:v>
                </c:pt>
              </c:strCache>
            </c:strRef>
          </c:cat>
          <c:val>
            <c:numRef>
              <c:f>'Figure 40'!$B$4:$B$11</c:f>
              <c:numCache>
                <c:formatCode>General</c:formatCode>
                <c:ptCount val="8"/>
                <c:pt idx="0">
                  <c:v>0.18</c:v>
                </c:pt>
                <c:pt idx="1">
                  <c:v>6.31</c:v>
                </c:pt>
                <c:pt idx="2">
                  <c:v>11.53</c:v>
                </c:pt>
                <c:pt idx="3">
                  <c:v>11.71</c:v>
                </c:pt>
                <c:pt idx="4">
                  <c:v>12.43</c:v>
                </c:pt>
                <c:pt idx="5">
                  <c:v>14.41</c:v>
                </c:pt>
                <c:pt idx="6">
                  <c:v>20.18</c:v>
                </c:pt>
                <c:pt idx="7">
                  <c:v>23.24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501696"/>
        <c:axId val="453503232"/>
      </c:barChart>
      <c:catAx>
        <c:axId val="453501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53503232"/>
        <c:crosses val="autoZero"/>
        <c:auto val="1"/>
        <c:lblAlgn val="ctr"/>
        <c:lblOffset val="100"/>
        <c:noMultiLvlLbl val="0"/>
      </c:catAx>
      <c:valAx>
        <c:axId val="45350323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5350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41'!$B$1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41'!$A$2:$A$9</c:f>
              <c:strCache>
                <c:ptCount val="8"/>
                <c:pt idx="0">
                  <c:v>Fintech Firms</c:v>
                </c:pt>
                <c:pt idx="1">
                  <c:v>Large Banks (&gt;$50B)</c:v>
                </c:pt>
                <c:pt idx="2">
                  <c:v>Credit Unions</c:v>
                </c:pt>
                <c:pt idx="3">
                  <c:v>Other Non-depository Institutions</c:v>
                </c:pt>
                <c:pt idx="4">
                  <c:v>Regional Banks ($10-50B)</c:v>
                </c:pt>
                <c:pt idx="5">
                  <c:v>Mid-size Community Banks ($1-10B)</c:v>
                </c:pt>
                <c:pt idx="6">
                  <c:v>Small Community Banks (&lt;$1B)</c:v>
                </c:pt>
                <c:pt idx="7">
                  <c:v>Farm Credit System</c:v>
                </c:pt>
              </c:strCache>
            </c:strRef>
          </c:cat>
          <c:val>
            <c:numRef>
              <c:f>'Figure 41'!$B$2:$B$9</c:f>
              <c:numCache>
                <c:formatCode>General</c:formatCode>
                <c:ptCount val="8"/>
                <c:pt idx="0">
                  <c:v>0</c:v>
                </c:pt>
                <c:pt idx="1">
                  <c:v>0.21</c:v>
                </c:pt>
                <c:pt idx="2">
                  <c:v>0.21</c:v>
                </c:pt>
                <c:pt idx="3">
                  <c:v>0.42</c:v>
                </c:pt>
                <c:pt idx="4">
                  <c:v>2.3199999999999998</c:v>
                </c:pt>
                <c:pt idx="5">
                  <c:v>5.68</c:v>
                </c:pt>
                <c:pt idx="6">
                  <c:v>26.32</c:v>
                </c:pt>
                <c:pt idx="7">
                  <c:v>64.84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971328"/>
        <c:axId val="473973120"/>
      </c:barChart>
      <c:catAx>
        <c:axId val="473971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3973120"/>
        <c:crosses val="autoZero"/>
        <c:auto val="1"/>
        <c:lblAlgn val="ctr"/>
        <c:lblOffset val="100"/>
        <c:noMultiLvlLbl val="0"/>
      </c:catAx>
      <c:valAx>
        <c:axId val="4739731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7397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42'!$A$4:$A$11</c:f>
              <c:strCache>
                <c:ptCount val="8"/>
                <c:pt idx="0">
                  <c:v>Large Banks (&gt;$50B)</c:v>
                </c:pt>
                <c:pt idx="1">
                  <c:v>Credit Unions</c:v>
                </c:pt>
                <c:pt idx="2">
                  <c:v>Fintech Firms</c:v>
                </c:pt>
                <c:pt idx="3">
                  <c:v>Other Non-depository Institutions</c:v>
                </c:pt>
                <c:pt idx="4">
                  <c:v>Regional Banks ($10-50B)</c:v>
                </c:pt>
                <c:pt idx="5">
                  <c:v>Mid-size Community Banks ($1-10B)</c:v>
                </c:pt>
                <c:pt idx="6">
                  <c:v>Small Community Banks (&lt;$1B)</c:v>
                </c:pt>
                <c:pt idx="7">
                  <c:v>Farm Credit System</c:v>
                </c:pt>
              </c:strCache>
            </c:strRef>
          </c:cat>
          <c:val>
            <c:numRef>
              <c:f>'Figure 42'!$B$4:$B$11</c:f>
              <c:numCache>
                <c:formatCode>General</c:formatCode>
                <c:ptCount val="8"/>
                <c:pt idx="0">
                  <c:v>0.22</c:v>
                </c:pt>
                <c:pt idx="1">
                  <c:v>0.22</c:v>
                </c:pt>
                <c:pt idx="2">
                  <c:v>0.22</c:v>
                </c:pt>
                <c:pt idx="3">
                  <c:v>0.65</c:v>
                </c:pt>
                <c:pt idx="4">
                  <c:v>2.81</c:v>
                </c:pt>
                <c:pt idx="5">
                  <c:v>5.4</c:v>
                </c:pt>
                <c:pt idx="6">
                  <c:v>21.38</c:v>
                </c:pt>
                <c:pt idx="7">
                  <c:v>69.11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182400"/>
        <c:axId val="474183936"/>
      </c:barChart>
      <c:catAx>
        <c:axId val="474182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4183936"/>
        <c:crosses val="autoZero"/>
        <c:auto val="1"/>
        <c:lblAlgn val="ctr"/>
        <c:lblOffset val="100"/>
        <c:noMultiLvlLbl val="0"/>
      </c:catAx>
      <c:valAx>
        <c:axId val="47418393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7418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43'!$B$1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43'!$A$2:$A$9</c:f>
              <c:strCache>
                <c:ptCount val="8"/>
                <c:pt idx="0">
                  <c:v>Farm Credit System</c:v>
                </c:pt>
                <c:pt idx="1">
                  <c:v>Fintech Firms</c:v>
                </c:pt>
                <c:pt idx="2">
                  <c:v>Regional Banks ($10-50B)</c:v>
                </c:pt>
                <c:pt idx="3">
                  <c:v>Large Banks (&gt;$50B)</c:v>
                </c:pt>
                <c:pt idx="4">
                  <c:v>Mid-size Community Banks ($1-10B)</c:v>
                </c:pt>
                <c:pt idx="5">
                  <c:v>Other Non-depository Institutions</c:v>
                </c:pt>
                <c:pt idx="6">
                  <c:v>Small Community Banks (&lt;$1B)</c:v>
                </c:pt>
                <c:pt idx="7">
                  <c:v>Credit Unions</c:v>
                </c:pt>
              </c:strCache>
            </c:strRef>
          </c:cat>
          <c:val>
            <c:numRef>
              <c:f>'Figure 43'!$B$2:$B$9</c:f>
              <c:numCache>
                <c:formatCode>General</c:formatCode>
                <c:ptCount val="8"/>
                <c:pt idx="0">
                  <c:v>0.17</c:v>
                </c:pt>
                <c:pt idx="1">
                  <c:v>2.0499999999999998</c:v>
                </c:pt>
                <c:pt idx="2">
                  <c:v>3.92</c:v>
                </c:pt>
                <c:pt idx="3">
                  <c:v>6.31</c:v>
                </c:pt>
                <c:pt idx="4">
                  <c:v>6.48</c:v>
                </c:pt>
                <c:pt idx="5">
                  <c:v>9.9</c:v>
                </c:pt>
                <c:pt idx="6">
                  <c:v>26.11</c:v>
                </c:pt>
                <c:pt idx="7">
                  <c:v>45.05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831488"/>
        <c:axId val="474841472"/>
      </c:barChart>
      <c:catAx>
        <c:axId val="474831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4841472"/>
        <c:crosses val="autoZero"/>
        <c:auto val="1"/>
        <c:lblAlgn val="ctr"/>
        <c:lblOffset val="100"/>
        <c:noMultiLvlLbl val="0"/>
      </c:catAx>
      <c:valAx>
        <c:axId val="47484147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74831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44'!$A$4:$A$11</c:f>
              <c:strCache>
                <c:ptCount val="8"/>
                <c:pt idx="0">
                  <c:v>Farm Credit System</c:v>
                </c:pt>
                <c:pt idx="1">
                  <c:v>Regional Banks ($10-50B)</c:v>
                </c:pt>
                <c:pt idx="2">
                  <c:v>Large Banks (&gt;$50B)</c:v>
                </c:pt>
                <c:pt idx="3">
                  <c:v>Mid-size Community Banks ($1-10B)</c:v>
                </c:pt>
                <c:pt idx="4">
                  <c:v>Other Non-depository Institutions</c:v>
                </c:pt>
                <c:pt idx="5">
                  <c:v>Fintech Firms</c:v>
                </c:pt>
                <c:pt idx="6">
                  <c:v>Small Community Banks (&lt;$1B)</c:v>
                </c:pt>
                <c:pt idx="7">
                  <c:v>Credit Unions</c:v>
                </c:pt>
              </c:strCache>
            </c:strRef>
          </c:cat>
          <c:val>
            <c:numRef>
              <c:f>'Figure 44'!$B$4:$B$11</c:f>
              <c:numCache>
                <c:formatCode>General</c:formatCode>
                <c:ptCount val="8"/>
                <c:pt idx="0">
                  <c:v>0</c:v>
                </c:pt>
                <c:pt idx="1">
                  <c:v>3.68</c:v>
                </c:pt>
                <c:pt idx="2">
                  <c:v>4.7300000000000004</c:v>
                </c:pt>
                <c:pt idx="3">
                  <c:v>5.6</c:v>
                </c:pt>
                <c:pt idx="4">
                  <c:v>8.23</c:v>
                </c:pt>
                <c:pt idx="5">
                  <c:v>14.36</c:v>
                </c:pt>
                <c:pt idx="6">
                  <c:v>19.79</c:v>
                </c:pt>
                <c:pt idx="7">
                  <c:v>43.61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415872"/>
        <c:axId val="474417408"/>
      </c:barChart>
      <c:catAx>
        <c:axId val="474415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4417408"/>
        <c:crosses val="autoZero"/>
        <c:auto val="1"/>
        <c:lblAlgn val="ctr"/>
        <c:lblOffset val="100"/>
        <c:noMultiLvlLbl val="0"/>
      </c:catAx>
      <c:valAx>
        <c:axId val="47441740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7441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45'!$B$1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45'!$A$2:$A$9</c:f>
              <c:strCache>
                <c:ptCount val="8"/>
                <c:pt idx="0">
                  <c:v>Farm Credit System</c:v>
                </c:pt>
                <c:pt idx="1">
                  <c:v>Fintech Firms</c:v>
                </c:pt>
                <c:pt idx="2">
                  <c:v>Other Non-depository Institutions</c:v>
                </c:pt>
                <c:pt idx="3">
                  <c:v>Regional Banks ($10-50B)</c:v>
                </c:pt>
                <c:pt idx="4">
                  <c:v>Large Banks (&gt;$50B)</c:v>
                </c:pt>
                <c:pt idx="5">
                  <c:v>Mid-size Community Banks ($1-10B)</c:v>
                </c:pt>
                <c:pt idx="6">
                  <c:v>Credit Unions</c:v>
                </c:pt>
                <c:pt idx="7">
                  <c:v>Small Community Banks (&lt;$1B)</c:v>
                </c:pt>
              </c:strCache>
            </c:strRef>
          </c:cat>
          <c:val>
            <c:numRef>
              <c:f>'Figure 45'!$B$2:$B$9</c:f>
              <c:numCache>
                <c:formatCode>General</c:formatCode>
                <c:ptCount val="8"/>
                <c:pt idx="0">
                  <c:v>0</c:v>
                </c:pt>
                <c:pt idx="1">
                  <c:v>0.33</c:v>
                </c:pt>
                <c:pt idx="2">
                  <c:v>1.32</c:v>
                </c:pt>
                <c:pt idx="3">
                  <c:v>6.92</c:v>
                </c:pt>
                <c:pt idx="4">
                  <c:v>11.04</c:v>
                </c:pt>
                <c:pt idx="5">
                  <c:v>18.95</c:v>
                </c:pt>
                <c:pt idx="6">
                  <c:v>21.58</c:v>
                </c:pt>
                <c:pt idx="7">
                  <c:v>39.869999999999997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216512"/>
        <c:axId val="475222400"/>
      </c:barChart>
      <c:catAx>
        <c:axId val="475216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5222400"/>
        <c:crosses val="autoZero"/>
        <c:auto val="1"/>
        <c:lblAlgn val="ctr"/>
        <c:lblOffset val="100"/>
        <c:noMultiLvlLbl val="0"/>
      </c:catAx>
      <c:valAx>
        <c:axId val="47522240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7521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46'!$A$4:$A$11</c:f>
              <c:strCache>
                <c:ptCount val="8"/>
                <c:pt idx="0">
                  <c:v>Farm Credit System</c:v>
                </c:pt>
                <c:pt idx="1">
                  <c:v>Other Non-depository Institutions</c:v>
                </c:pt>
                <c:pt idx="2">
                  <c:v>Fintech Firms</c:v>
                </c:pt>
                <c:pt idx="3">
                  <c:v>Regional Banks ($10-50B)</c:v>
                </c:pt>
                <c:pt idx="4">
                  <c:v>Large Banks (&gt;$50B)</c:v>
                </c:pt>
                <c:pt idx="5">
                  <c:v>Mid-size Community Banks ($1-10B)</c:v>
                </c:pt>
                <c:pt idx="6">
                  <c:v>Credit Unions</c:v>
                </c:pt>
                <c:pt idx="7">
                  <c:v>Small Community Banks (&lt;$1B)</c:v>
                </c:pt>
              </c:strCache>
            </c:strRef>
          </c:cat>
          <c:val>
            <c:numRef>
              <c:f>'Figure 46'!$B$4:$B$11</c:f>
              <c:numCache>
                <c:formatCode>General</c:formatCode>
                <c:ptCount val="8"/>
                <c:pt idx="0">
                  <c:v>0</c:v>
                </c:pt>
                <c:pt idx="1">
                  <c:v>3.38</c:v>
                </c:pt>
                <c:pt idx="2">
                  <c:v>5.07</c:v>
                </c:pt>
                <c:pt idx="3">
                  <c:v>7.94</c:v>
                </c:pt>
                <c:pt idx="4">
                  <c:v>11.66</c:v>
                </c:pt>
                <c:pt idx="5">
                  <c:v>17.23</c:v>
                </c:pt>
                <c:pt idx="6">
                  <c:v>24.16</c:v>
                </c:pt>
                <c:pt idx="7">
                  <c:v>30.57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220480"/>
        <c:axId val="267088256"/>
      </c:barChart>
      <c:catAx>
        <c:axId val="461220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67088256"/>
        <c:crosses val="autoZero"/>
        <c:auto val="1"/>
        <c:lblAlgn val="ctr"/>
        <c:lblOffset val="100"/>
        <c:noMultiLvlLbl val="0"/>
      </c:catAx>
      <c:valAx>
        <c:axId val="26708825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6122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47'!$B$1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47'!$A$2:$A$9</c:f>
              <c:strCache>
                <c:ptCount val="8"/>
                <c:pt idx="0">
                  <c:v>Farm Credit System</c:v>
                </c:pt>
                <c:pt idx="1">
                  <c:v>Credit Unions</c:v>
                </c:pt>
                <c:pt idx="2">
                  <c:v>Other Non-depository Institutions</c:v>
                </c:pt>
                <c:pt idx="3">
                  <c:v>Fintech Firms</c:v>
                </c:pt>
                <c:pt idx="4">
                  <c:v>Mid-size Community Banks ($1-10B)</c:v>
                </c:pt>
                <c:pt idx="5">
                  <c:v>Regional Banks ($10-50B)</c:v>
                </c:pt>
                <c:pt idx="6">
                  <c:v>Small Community Banks (&lt;$1B)</c:v>
                </c:pt>
                <c:pt idx="7">
                  <c:v>Large Banks (&gt;$50B)</c:v>
                </c:pt>
              </c:strCache>
            </c:strRef>
          </c:cat>
          <c:val>
            <c:numRef>
              <c:f>'Figure 47'!$B$2:$B$9</c:f>
              <c:numCache>
                <c:formatCode>General</c:formatCode>
                <c:ptCount val="8"/>
                <c:pt idx="0">
                  <c:v>0</c:v>
                </c:pt>
                <c:pt idx="1">
                  <c:v>2.2599999999999998</c:v>
                </c:pt>
                <c:pt idx="2">
                  <c:v>8.42</c:v>
                </c:pt>
                <c:pt idx="3">
                  <c:v>9.24</c:v>
                </c:pt>
                <c:pt idx="4">
                  <c:v>15.81</c:v>
                </c:pt>
                <c:pt idx="5">
                  <c:v>16.43</c:v>
                </c:pt>
                <c:pt idx="6">
                  <c:v>21.15</c:v>
                </c:pt>
                <c:pt idx="7">
                  <c:v>26.69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797056"/>
        <c:axId val="438798592"/>
      </c:barChart>
      <c:catAx>
        <c:axId val="438797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8798592"/>
        <c:crosses val="autoZero"/>
        <c:auto val="1"/>
        <c:lblAlgn val="ctr"/>
        <c:lblOffset val="100"/>
        <c:noMultiLvlLbl val="0"/>
      </c:catAx>
      <c:valAx>
        <c:axId val="4387985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3879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48'!$A$4:$A$11</c:f>
              <c:strCache>
                <c:ptCount val="8"/>
                <c:pt idx="0">
                  <c:v>Farm Credit System</c:v>
                </c:pt>
                <c:pt idx="1">
                  <c:v>Credit Unions</c:v>
                </c:pt>
                <c:pt idx="2">
                  <c:v>Other Non-depository Institutions</c:v>
                </c:pt>
                <c:pt idx="3">
                  <c:v>Regional Banks ($10-50B)</c:v>
                </c:pt>
                <c:pt idx="4">
                  <c:v>Mid-size Community Banks ($1-10B)</c:v>
                </c:pt>
                <c:pt idx="5">
                  <c:v>Small Community Banks (&lt;$1B)</c:v>
                </c:pt>
                <c:pt idx="6">
                  <c:v>Large Banks (&gt;$50B)</c:v>
                </c:pt>
                <c:pt idx="7">
                  <c:v>Fintech Firms</c:v>
                </c:pt>
              </c:strCache>
            </c:strRef>
          </c:cat>
          <c:val>
            <c:numRef>
              <c:f>'Figure 48'!$B$4:$B$11</c:f>
              <c:numCache>
                <c:formatCode>General</c:formatCode>
                <c:ptCount val="8"/>
                <c:pt idx="0">
                  <c:v>0</c:v>
                </c:pt>
                <c:pt idx="1">
                  <c:v>1.68</c:v>
                </c:pt>
                <c:pt idx="2">
                  <c:v>11.16</c:v>
                </c:pt>
                <c:pt idx="3">
                  <c:v>11.79</c:v>
                </c:pt>
                <c:pt idx="4">
                  <c:v>13.05</c:v>
                </c:pt>
                <c:pt idx="5">
                  <c:v>15.16</c:v>
                </c:pt>
                <c:pt idx="6">
                  <c:v>20.84</c:v>
                </c:pt>
                <c:pt idx="7">
                  <c:v>26.32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225472"/>
        <c:axId val="200807552"/>
      </c:barChart>
      <c:catAx>
        <c:axId val="475225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0807552"/>
        <c:crosses val="autoZero"/>
        <c:auto val="1"/>
        <c:lblAlgn val="ctr"/>
        <c:lblOffset val="100"/>
        <c:noMultiLvlLbl val="0"/>
      </c:catAx>
      <c:valAx>
        <c:axId val="2008075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7522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6'!$B$1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6'!$A$2:$A$6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6'!$B$2:$B$6</c:f>
              <c:numCache>
                <c:formatCode>General</c:formatCode>
                <c:ptCount val="5"/>
                <c:pt idx="0">
                  <c:v>4.68</c:v>
                </c:pt>
                <c:pt idx="1">
                  <c:v>2.25</c:v>
                </c:pt>
                <c:pt idx="2">
                  <c:v>8.49</c:v>
                </c:pt>
                <c:pt idx="3">
                  <c:v>49.74</c:v>
                </c:pt>
                <c:pt idx="4">
                  <c:v>34.840000000000003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161024"/>
        <c:axId val="462162560"/>
      </c:barChart>
      <c:catAx>
        <c:axId val="462161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62162560"/>
        <c:crosses val="autoZero"/>
        <c:auto val="1"/>
        <c:lblAlgn val="ctr"/>
        <c:lblOffset val="100"/>
        <c:noMultiLvlLbl val="0"/>
      </c:catAx>
      <c:valAx>
        <c:axId val="46216256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6216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'Figure 49'!$B$1</c:f>
              <c:strCache>
                <c:ptCount val="1"/>
                <c:pt idx="0">
                  <c:v>pct1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4.6904466802760766E-2"/>
                  <c:y val="-1.8707068594291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540263755374125E-2"/>
                  <c:y val="1.562673518081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'Figure 49'!$A$2:$A$3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'Figure 49'!$B$2:$B$3</c:f>
              <c:numCache>
                <c:formatCode>General</c:formatCode>
                <c:ptCount val="2"/>
                <c:pt idx="0">
                  <c:v>88.7</c:v>
                </c:pt>
                <c:pt idx="1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aseline="0"/>
      </a:pPr>
      <a:endParaRPr lang="en-US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'Figure 50'!$B$1</c:f>
              <c:strCache>
                <c:ptCount val="1"/>
                <c:pt idx="0">
                  <c:v>pct1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3.253572470107903E-2"/>
                  <c:y val="-6.016191966119567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186828919112382E-2"/>
                  <c:y val="-5.2514994657664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'Figure 50'!$A$2:$A$3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'Figure 50'!$B$2:$B$3</c:f>
              <c:numCache>
                <c:formatCode>General</c:formatCode>
                <c:ptCount val="2"/>
                <c:pt idx="0">
                  <c:v>81.42</c:v>
                </c:pt>
                <c:pt idx="1">
                  <c:v>18.579999999999998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aseline="0"/>
      </a:pPr>
      <a:endParaRPr lang="en-US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51'!$B$1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51'!$A$2:$A$6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51'!$B$2:$B$6</c:f>
              <c:numCache>
                <c:formatCode>General</c:formatCode>
                <c:ptCount val="5"/>
                <c:pt idx="0">
                  <c:v>4.12</c:v>
                </c:pt>
                <c:pt idx="1">
                  <c:v>2.06</c:v>
                </c:pt>
                <c:pt idx="2">
                  <c:v>6.19</c:v>
                </c:pt>
                <c:pt idx="3">
                  <c:v>35.049999999999997</c:v>
                </c:pt>
                <c:pt idx="4">
                  <c:v>52.58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808960"/>
        <c:axId val="438833152"/>
      </c:barChart>
      <c:catAx>
        <c:axId val="438808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8833152"/>
        <c:crosses val="autoZero"/>
        <c:auto val="1"/>
        <c:lblAlgn val="ctr"/>
        <c:lblOffset val="100"/>
        <c:noMultiLvlLbl val="0"/>
      </c:catAx>
      <c:valAx>
        <c:axId val="4388331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3880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52'!$B$1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52'!$A$2:$A$6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52'!$B$2:$B$6</c:f>
              <c:numCache>
                <c:formatCode>General</c:formatCode>
                <c:ptCount val="5"/>
                <c:pt idx="0">
                  <c:v>5</c:v>
                </c:pt>
                <c:pt idx="1">
                  <c:v>8.33</c:v>
                </c:pt>
                <c:pt idx="2">
                  <c:v>16.670000000000002</c:v>
                </c:pt>
                <c:pt idx="3">
                  <c:v>36.67</c:v>
                </c:pt>
                <c:pt idx="4">
                  <c:v>33.33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537408"/>
        <c:axId val="137538944"/>
      </c:barChart>
      <c:catAx>
        <c:axId val="137537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7538944"/>
        <c:crosses val="autoZero"/>
        <c:auto val="1"/>
        <c:lblAlgn val="ctr"/>
        <c:lblOffset val="100"/>
        <c:noMultiLvlLbl val="0"/>
      </c:catAx>
      <c:valAx>
        <c:axId val="1375389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137537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53'!$B$1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53'!$A$2:$A$6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53'!$B$2:$B$6</c:f>
              <c:numCache>
                <c:formatCode>General</c:formatCode>
                <c:ptCount val="5"/>
                <c:pt idx="0">
                  <c:v>0</c:v>
                </c:pt>
                <c:pt idx="1">
                  <c:v>3.33</c:v>
                </c:pt>
                <c:pt idx="2">
                  <c:v>11.67</c:v>
                </c:pt>
                <c:pt idx="3">
                  <c:v>36.67</c:v>
                </c:pt>
                <c:pt idx="4">
                  <c:v>48.33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905856"/>
        <c:axId val="454907392"/>
      </c:barChart>
      <c:catAx>
        <c:axId val="454905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54907392"/>
        <c:crosses val="autoZero"/>
        <c:auto val="1"/>
        <c:lblAlgn val="ctr"/>
        <c:lblOffset val="100"/>
        <c:noMultiLvlLbl val="0"/>
      </c:catAx>
      <c:valAx>
        <c:axId val="4549073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5490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54'!$B$1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54'!$A$2:$A$6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54'!$B$2:$B$6</c:f>
              <c:numCache>
                <c:formatCode>General</c:formatCode>
                <c:ptCount val="5"/>
                <c:pt idx="0">
                  <c:v>20</c:v>
                </c:pt>
                <c:pt idx="1">
                  <c:v>23.33</c:v>
                </c:pt>
                <c:pt idx="2">
                  <c:v>23.33</c:v>
                </c:pt>
                <c:pt idx="3">
                  <c:v>8.33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870912"/>
        <c:axId val="454872448"/>
      </c:barChart>
      <c:catAx>
        <c:axId val="454870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54872448"/>
        <c:crosses val="autoZero"/>
        <c:auto val="1"/>
        <c:lblAlgn val="ctr"/>
        <c:lblOffset val="100"/>
        <c:noMultiLvlLbl val="0"/>
      </c:catAx>
      <c:valAx>
        <c:axId val="45487244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5487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55'!$B$1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55'!$A$2:$A$6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55'!$B$2:$B$6</c:f>
              <c:numCache>
                <c:formatCode>General</c:formatCode>
                <c:ptCount val="5"/>
                <c:pt idx="0">
                  <c:v>47.42</c:v>
                </c:pt>
                <c:pt idx="1">
                  <c:v>13.4</c:v>
                </c:pt>
                <c:pt idx="2">
                  <c:v>7.22</c:v>
                </c:pt>
                <c:pt idx="3">
                  <c:v>17.53</c:v>
                </c:pt>
                <c:pt idx="4">
                  <c:v>14.43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307264"/>
        <c:axId val="455308800"/>
      </c:barChart>
      <c:catAx>
        <c:axId val="455307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55308800"/>
        <c:crosses val="autoZero"/>
        <c:auto val="1"/>
        <c:lblAlgn val="ctr"/>
        <c:lblOffset val="100"/>
        <c:noMultiLvlLbl val="0"/>
      </c:catAx>
      <c:valAx>
        <c:axId val="45530880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5530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56'!$B$1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56'!$A$2:$A$6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56'!$B$2:$B$6</c:f>
              <c:numCache>
                <c:formatCode>General</c:formatCode>
                <c:ptCount val="5"/>
                <c:pt idx="0">
                  <c:v>13.54</c:v>
                </c:pt>
                <c:pt idx="1">
                  <c:v>5.21</c:v>
                </c:pt>
                <c:pt idx="2">
                  <c:v>15.63</c:v>
                </c:pt>
                <c:pt idx="3">
                  <c:v>29.17</c:v>
                </c:pt>
                <c:pt idx="4">
                  <c:v>36.46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133056"/>
        <c:axId val="455134592"/>
      </c:barChart>
      <c:catAx>
        <c:axId val="455133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55134592"/>
        <c:crosses val="autoZero"/>
        <c:auto val="1"/>
        <c:lblAlgn val="ctr"/>
        <c:lblOffset val="100"/>
        <c:noMultiLvlLbl val="0"/>
      </c:catAx>
      <c:valAx>
        <c:axId val="4551345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55133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57'!$B$1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57'!$A$2:$A$6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57'!$B$2:$B$6</c:f>
              <c:numCache>
                <c:formatCode>General</c:formatCode>
                <c:ptCount val="5"/>
                <c:pt idx="0">
                  <c:v>16.489999999999998</c:v>
                </c:pt>
                <c:pt idx="1">
                  <c:v>8.25</c:v>
                </c:pt>
                <c:pt idx="2">
                  <c:v>11.34</c:v>
                </c:pt>
                <c:pt idx="3">
                  <c:v>31.96</c:v>
                </c:pt>
                <c:pt idx="4">
                  <c:v>31.96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016448"/>
        <c:axId val="455017984"/>
      </c:barChart>
      <c:catAx>
        <c:axId val="455016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55017984"/>
        <c:crosses val="autoZero"/>
        <c:auto val="1"/>
        <c:lblAlgn val="ctr"/>
        <c:lblOffset val="100"/>
        <c:noMultiLvlLbl val="0"/>
      </c:catAx>
      <c:valAx>
        <c:axId val="45501798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5501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58'!$B$1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58'!$A$2:$A$6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58'!$B$2:$B$6</c:f>
              <c:numCache>
                <c:formatCode>General</c:formatCode>
                <c:ptCount val="5"/>
                <c:pt idx="0">
                  <c:v>10.31</c:v>
                </c:pt>
                <c:pt idx="1">
                  <c:v>11.34</c:v>
                </c:pt>
                <c:pt idx="2">
                  <c:v>26.8</c:v>
                </c:pt>
                <c:pt idx="3">
                  <c:v>34.020000000000003</c:v>
                </c:pt>
                <c:pt idx="4">
                  <c:v>17.53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285248"/>
        <c:axId val="461286784"/>
      </c:barChart>
      <c:catAx>
        <c:axId val="461285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1286784"/>
        <c:crosses val="autoZero"/>
        <c:auto val="1"/>
        <c:lblAlgn val="ctr"/>
        <c:lblOffset val="100"/>
        <c:noMultiLvlLbl val="0"/>
      </c:catAx>
      <c:valAx>
        <c:axId val="46128678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6128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7'!$B$1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7'!$A$2:$A$6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7'!$B$2:$B$6</c:f>
              <c:numCache>
                <c:formatCode>General</c:formatCode>
                <c:ptCount val="5"/>
                <c:pt idx="0">
                  <c:v>0.69</c:v>
                </c:pt>
                <c:pt idx="1">
                  <c:v>4.16</c:v>
                </c:pt>
                <c:pt idx="2">
                  <c:v>20.62</c:v>
                </c:pt>
                <c:pt idx="3">
                  <c:v>53.38</c:v>
                </c:pt>
                <c:pt idx="4">
                  <c:v>21.14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121984"/>
        <c:axId val="471536384"/>
      </c:barChart>
      <c:catAx>
        <c:axId val="462121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1536384"/>
        <c:crosses val="autoZero"/>
        <c:auto val="1"/>
        <c:lblAlgn val="ctr"/>
        <c:lblOffset val="100"/>
        <c:noMultiLvlLbl val="0"/>
      </c:catAx>
      <c:valAx>
        <c:axId val="47153638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62121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59'!$B$1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59'!$A$2:$A$6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59'!$B$2:$B$6</c:f>
              <c:numCache>
                <c:formatCode>General</c:formatCode>
                <c:ptCount val="5"/>
                <c:pt idx="0">
                  <c:v>19.59</c:v>
                </c:pt>
                <c:pt idx="1">
                  <c:v>27.84</c:v>
                </c:pt>
                <c:pt idx="2">
                  <c:v>27.84</c:v>
                </c:pt>
                <c:pt idx="3">
                  <c:v>20.62</c:v>
                </c:pt>
                <c:pt idx="4">
                  <c:v>4.12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381632"/>
        <c:axId val="461383168"/>
      </c:barChart>
      <c:catAx>
        <c:axId val="461381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1383168"/>
        <c:crosses val="autoZero"/>
        <c:auto val="1"/>
        <c:lblAlgn val="ctr"/>
        <c:lblOffset val="100"/>
        <c:noMultiLvlLbl val="0"/>
      </c:catAx>
      <c:valAx>
        <c:axId val="461383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crossAx val="46138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8'!$B$1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8'!$A$2:$A$7</c:f>
              <c:strCache>
                <c:ptCount val="6"/>
                <c:pt idx="0">
                  <c:v>Zero</c:v>
                </c:pt>
                <c:pt idx="1">
                  <c:v>Greater than 0 to 20 percent</c:v>
                </c:pt>
                <c:pt idx="2">
                  <c:v>Greater than 20 to 40 percent</c:v>
                </c:pt>
                <c:pt idx="3">
                  <c:v>Greater than 40 to 60 percent</c:v>
                </c:pt>
                <c:pt idx="4">
                  <c:v>Greater than 60 to 80 percent</c:v>
                </c:pt>
                <c:pt idx="5">
                  <c:v>Greater than 80 to 100 percent</c:v>
                </c:pt>
              </c:strCache>
            </c:strRef>
          </c:cat>
          <c:val>
            <c:numRef>
              <c:f>'Figure 8'!$B$2:$B$7</c:f>
              <c:numCache>
                <c:formatCode>General</c:formatCode>
                <c:ptCount val="6"/>
                <c:pt idx="0">
                  <c:v>0.52</c:v>
                </c:pt>
                <c:pt idx="1">
                  <c:v>3.65</c:v>
                </c:pt>
                <c:pt idx="2">
                  <c:v>7.83</c:v>
                </c:pt>
                <c:pt idx="3">
                  <c:v>20.7</c:v>
                </c:pt>
                <c:pt idx="4">
                  <c:v>38.61</c:v>
                </c:pt>
                <c:pt idx="5">
                  <c:v>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279936"/>
        <c:axId val="460736000"/>
      </c:barChart>
      <c:catAx>
        <c:axId val="454279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60736000"/>
        <c:crosses val="autoZero"/>
        <c:auto val="1"/>
        <c:lblAlgn val="ctr"/>
        <c:lblOffset val="100"/>
        <c:noMultiLvlLbl val="0"/>
      </c:catAx>
      <c:valAx>
        <c:axId val="46073600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5427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9'!$B$1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9'!$A$2:$A$6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9'!$B$2:$B$6</c:f>
              <c:numCache>
                <c:formatCode>General</c:formatCode>
                <c:ptCount val="5"/>
                <c:pt idx="0">
                  <c:v>1.04</c:v>
                </c:pt>
                <c:pt idx="1">
                  <c:v>4.33</c:v>
                </c:pt>
                <c:pt idx="2">
                  <c:v>18.2</c:v>
                </c:pt>
                <c:pt idx="3">
                  <c:v>48.7</c:v>
                </c:pt>
                <c:pt idx="4">
                  <c:v>27.73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967744"/>
        <c:axId val="471538688"/>
      </c:barChart>
      <c:catAx>
        <c:axId val="461967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1538688"/>
        <c:crosses val="autoZero"/>
        <c:auto val="1"/>
        <c:lblAlgn val="ctr"/>
        <c:lblOffset val="100"/>
        <c:noMultiLvlLbl val="0"/>
      </c:catAx>
      <c:valAx>
        <c:axId val="47153868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61967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10'!$B$1</c:f>
              <c:strCache>
                <c:ptCount val="1"/>
                <c:pt idx="0">
                  <c:v>pct1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10'!$A$2:$A$6</c:f>
              <c:strCache>
                <c:ptCount val="5"/>
                <c:pt idx="0">
                  <c:v>Not important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'Figure 10'!$B$2:$B$6</c:f>
              <c:numCache>
                <c:formatCode>General</c:formatCode>
                <c:ptCount val="5"/>
                <c:pt idx="0">
                  <c:v>4</c:v>
                </c:pt>
                <c:pt idx="1">
                  <c:v>13.04</c:v>
                </c:pt>
                <c:pt idx="2">
                  <c:v>34.26</c:v>
                </c:pt>
                <c:pt idx="3">
                  <c:v>36.700000000000003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309120"/>
        <c:axId val="472310912"/>
      </c:barChart>
      <c:catAx>
        <c:axId val="472309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2310912"/>
        <c:crosses val="autoZero"/>
        <c:auto val="1"/>
        <c:lblAlgn val="ctr"/>
        <c:lblOffset val="100"/>
        <c:noMultiLvlLbl val="0"/>
      </c:catAx>
      <c:valAx>
        <c:axId val="4723109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72309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0.01957</cdr:x>
      <cdr:y>0.00513</cdr:y>
    </cdr:from>
    <cdr:to>
      <cdr:x>0.98261</cdr:x>
      <cdr:y>0.12038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1" y="19050"/>
          <a:ext cx="3750733" cy="427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0.95272</cdr:x>
      <cdr:y>0.0986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944454" cy="36579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0.98539</cdr:x>
      <cdr:y>0.09927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129753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Made an acquisition offer in the last 12 months?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34FA59-AB75-4725-B91D-2A1896BCC978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C23C5C3-0AE2-413F-B2BC-2075A9502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91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7687D0-ECD2-4615-8F96-CF8AEFE31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04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76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8193"/>
            <a:ext cx="8229600" cy="37101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073D72-9672-4CA9-8C5C-E2F57CC36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29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56338"/>
            <a:ext cx="9144000" cy="6016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5B3D37-4CDA-4B99-8FA2-EC8C4F8A5306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B96"/>
                </a:solidFill>
              </a:defRPr>
            </a:lvl1pPr>
          </a:lstStyle>
          <a:p>
            <a:fld id="{E25DB529-D702-48A1-B612-D5BF3770BFA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2" descr="C:\Users\H1JWF01\AppData\Local\Microsoft\Windows\Temporary Internet Files\Content.Outlook\VKKA8BU1\CBRC_PPTtemplate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6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831761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 smtClean="0">
                <a:latin typeface="+mn-lt"/>
              </a:rPr>
              <a:t>Chart Book</a:t>
            </a:r>
            <a:r>
              <a:rPr lang="en-US" sz="6600" dirty="0" smtClean="0">
                <a:latin typeface="+mn-lt"/>
              </a:rPr>
              <a:t/>
            </a:r>
            <a:br>
              <a:rPr lang="en-US" sz="6600" dirty="0" smtClean="0">
                <a:latin typeface="+mn-lt"/>
              </a:rPr>
            </a:br>
            <a:r>
              <a:rPr lang="en-US" sz="5400" dirty="0" smtClean="0">
                <a:latin typeface="+mn-lt"/>
              </a:rPr>
              <a:t>from the</a:t>
            </a:r>
            <a:br>
              <a:rPr lang="en-US" sz="5400" dirty="0" smtClean="0">
                <a:latin typeface="+mn-lt"/>
              </a:rPr>
            </a:br>
            <a:r>
              <a:rPr lang="en-US" sz="5400" dirty="0" smtClean="0">
                <a:latin typeface="+mn-lt"/>
              </a:rPr>
              <a:t>2017 National Survey of Community Banks</a:t>
            </a:r>
            <a:endParaRPr lang="en-US" sz="5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Banks attach great importance to a potential future relationship with small business customers.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833490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1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prior deposit relationship with small business customers is important but not a deal-breaker.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938659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48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prior lending relationship is somewhat more important than a prior deposit relationship.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369242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9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Nearly all community bankers view business collateral as highly important for small business loans.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478347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93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Small business owners’ personal collateral is important but less so than business collateral.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412085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73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Small business loans are predominantly backed </a:t>
            </a:r>
            <a:r>
              <a:rPr lang="en-US" sz="2800" dirty="0"/>
              <a:t>by </a:t>
            </a:r>
            <a:r>
              <a:rPr lang="en-US" sz="2800" dirty="0" smtClean="0"/>
              <a:t>business collateral.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063342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34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Small business owners’ personal collateral is required much less frequently than business collateral.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731687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3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Community banks are requiring guarantees  on small business loans about one-fourth of the time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4733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0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majority of banks rely on the </a:t>
            </a:r>
            <a:r>
              <a:rPr lang="en-US" sz="2800" dirty="0"/>
              <a:t>Small Business </a:t>
            </a:r>
            <a:r>
              <a:rPr lang="en-US" sz="2800" dirty="0" smtClean="0"/>
              <a:t>Administration but their volume is not high.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849900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3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provision of deposit services </a:t>
            </a:r>
            <a:r>
              <a:rPr lang="en-US" sz="2800" dirty="0"/>
              <a:t>to </a:t>
            </a:r>
            <a:r>
              <a:rPr lang="en-US" sz="2800" dirty="0" smtClean="0"/>
              <a:t>small business borrowers is extremely common.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561938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07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Overview of the 2017 National Survey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survey has been conducted annually since 2014</a:t>
            </a:r>
          </a:p>
          <a:p>
            <a:r>
              <a:rPr lang="en-US" sz="2800" dirty="0" smtClean="0"/>
              <a:t>The 2017 survey was administered by 37 state banking commissioners from April to July 2017</a:t>
            </a:r>
          </a:p>
          <a:p>
            <a:r>
              <a:rPr lang="en-US" sz="2800" dirty="0" smtClean="0"/>
              <a:t>A total of 611 community bankers participated in the 2017 survey</a:t>
            </a:r>
          </a:p>
          <a:p>
            <a:r>
              <a:rPr lang="en-US" sz="2800" dirty="0" smtClean="0"/>
              <a:t>Thirty (30) states conducted “5 Questions for 5 Bankers” interviews to supplement the survey data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0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982768"/>
            <a:ext cx="8475133" cy="1143000"/>
          </a:xfrm>
        </p:spPr>
        <p:txBody>
          <a:bodyPr/>
          <a:lstStyle/>
          <a:p>
            <a:r>
              <a:rPr lang="en-US" sz="2800" dirty="0"/>
              <a:t>The provision of </a:t>
            </a:r>
            <a:r>
              <a:rPr lang="en-US" sz="2800" dirty="0" smtClean="0"/>
              <a:t>long-term strategy advice </a:t>
            </a:r>
            <a:r>
              <a:rPr lang="en-US" sz="2800" dirty="0"/>
              <a:t>to small business borrowers is </a:t>
            </a:r>
            <a:r>
              <a:rPr lang="en-US" sz="2800" dirty="0" smtClean="0"/>
              <a:t>relatively uncommon</a:t>
            </a:r>
            <a:r>
              <a:rPr lang="en-US" sz="2800" dirty="0"/>
              <a:t>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367232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3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Banks engage in a wide variety of cash management strategies </a:t>
            </a:r>
            <a:r>
              <a:rPr lang="en-US" sz="2800" dirty="0"/>
              <a:t>to </a:t>
            </a:r>
            <a:r>
              <a:rPr lang="en-US" sz="2800" dirty="0" smtClean="0"/>
              <a:t>small business borrowers.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170789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3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Connecting small business borrowers </a:t>
            </a:r>
            <a:r>
              <a:rPr lang="en-US" sz="2800" dirty="0"/>
              <a:t>to </a:t>
            </a:r>
            <a:r>
              <a:rPr lang="en-US" sz="2800" dirty="0" smtClean="0"/>
              <a:t>other customers or suppliers is relatively uncommon.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225244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0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Providing product development advice to small </a:t>
            </a:r>
            <a:r>
              <a:rPr lang="en-US" sz="2800" dirty="0"/>
              <a:t>business borrowers </a:t>
            </a:r>
            <a:r>
              <a:rPr lang="en-US" sz="2800" dirty="0" smtClean="0"/>
              <a:t>is </a:t>
            </a:r>
            <a:r>
              <a:rPr lang="en-US" sz="2800" dirty="0"/>
              <a:t>relatively uncommon.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389229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3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Providing </a:t>
            </a:r>
            <a:r>
              <a:rPr lang="en-US" sz="2800" dirty="0" smtClean="0"/>
              <a:t>succession planning </a:t>
            </a:r>
            <a:r>
              <a:rPr lang="en-US" sz="2800" dirty="0"/>
              <a:t>advice to small business borrowers is relatively uncommon.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768763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07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Providing </a:t>
            </a:r>
            <a:r>
              <a:rPr lang="en-US" sz="2800" dirty="0" smtClean="0"/>
              <a:t>operations </a:t>
            </a:r>
            <a:r>
              <a:rPr lang="en-US" sz="2800" dirty="0"/>
              <a:t>advice to small business borrowers is relatively uncommon.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558832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3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Providing </a:t>
            </a:r>
            <a:r>
              <a:rPr lang="en-US" sz="2800" dirty="0" smtClean="0"/>
              <a:t>wealth management </a:t>
            </a:r>
            <a:r>
              <a:rPr lang="en-US" sz="2800" dirty="0"/>
              <a:t>advice to small business borrowers is relatively uncommon.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320904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3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Providing </a:t>
            </a:r>
            <a:r>
              <a:rPr lang="en-US" sz="2800" dirty="0" smtClean="0"/>
              <a:t>other general management </a:t>
            </a:r>
            <a:r>
              <a:rPr lang="en-US" sz="2800" dirty="0"/>
              <a:t>advice to small business borrowers is </a:t>
            </a:r>
            <a:r>
              <a:rPr lang="en-US" sz="2800" dirty="0" smtClean="0"/>
              <a:t>a mixed bag.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569012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0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Community banks provide lots of housing loans, but are rather averse to reverse mortgages.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112738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2541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256"/>
            <a:ext cx="8229600" cy="1143000"/>
          </a:xfrm>
        </p:spPr>
        <p:txBody>
          <a:bodyPr/>
          <a:lstStyle/>
          <a:p>
            <a:r>
              <a:rPr lang="en-US" sz="2800" dirty="0" smtClean="0"/>
              <a:t>Banks offer a wide variety of non-housing loans with the exception of student loans.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226335"/>
              </p:ext>
            </p:extLst>
          </p:nvPr>
        </p:nvGraphicFramePr>
        <p:xfrm>
          <a:off x="102092" y="1961965"/>
          <a:ext cx="8926498" cy="404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497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Community bankers use a wide variety of criteria to define a “small business” loan.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395287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07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Explicit staffing costs are only the fourth biggest effect of the TILA-RESPA </a:t>
            </a:r>
            <a:r>
              <a:rPr lang="en-US" sz="2800" dirty="0"/>
              <a:t>Integrated Disclosure (TRID) </a:t>
            </a:r>
            <a:r>
              <a:rPr lang="en-US" sz="2800" dirty="0" smtClean="0"/>
              <a:t>rule.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252020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07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Technology-related products are highly important to community banks.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467183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5989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Other lines of business remain much less popular.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805356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2536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BSA and TILA-RESPA account for almost half of bankers’ estimated compliance expense.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041286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3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Other community banks are by far the biggest source of current competition for small business loans.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08796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0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Credit unions and </a:t>
            </a:r>
            <a:r>
              <a:rPr lang="en-US" sz="2800" dirty="0" err="1"/>
              <a:t>fintech</a:t>
            </a:r>
            <a:r>
              <a:rPr lang="en-US" sz="2800" dirty="0"/>
              <a:t> firms are expected to grow as a source of competition for future small business loans.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669321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3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Lowering </a:t>
            </a:r>
            <a:r>
              <a:rPr lang="en-US" sz="2800" dirty="0"/>
              <a:t>interest </a:t>
            </a:r>
            <a:r>
              <a:rPr lang="en-US" sz="2800" dirty="0" smtClean="0"/>
              <a:t>rates on small business loans in response to competition </a:t>
            </a:r>
            <a:r>
              <a:rPr lang="en-US" sz="2800" dirty="0"/>
              <a:t>from other </a:t>
            </a:r>
            <a:r>
              <a:rPr lang="en-US" sz="2800" dirty="0" smtClean="0"/>
              <a:t>lenders was relatively rare.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212039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3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Lowering </a:t>
            </a:r>
            <a:r>
              <a:rPr lang="en-US" sz="2800" dirty="0" smtClean="0"/>
              <a:t>fees </a:t>
            </a:r>
            <a:r>
              <a:rPr lang="en-US" sz="2800" dirty="0"/>
              <a:t>on small business loans in response to competition from other lenders was </a:t>
            </a:r>
            <a:r>
              <a:rPr lang="en-US" sz="2800" dirty="0" smtClean="0"/>
              <a:t>even more </a:t>
            </a:r>
            <a:r>
              <a:rPr lang="en-US" sz="2800" dirty="0"/>
              <a:t>rare.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731923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3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Reducing collateral requirements </a:t>
            </a:r>
            <a:r>
              <a:rPr lang="en-US" sz="2800" dirty="0"/>
              <a:t>on small business loans in response to competition from other lenders was </a:t>
            </a:r>
            <a:r>
              <a:rPr lang="en-US" sz="2800" dirty="0" smtClean="0"/>
              <a:t>extremely rare.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246111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0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Extending the maturity of small </a:t>
            </a:r>
            <a:r>
              <a:rPr lang="en-US" sz="2800" dirty="0"/>
              <a:t>business loans in response to competition from other lenders was </a:t>
            </a:r>
            <a:r>
              <a:rPr lang="en-US" sz="2800" dirty="0" smtClean="0"/>
              <a:t>also </a:t>
            </a:r>
            <a:r>
              <a:rPr lang="en-US" sz="2800" dirty="0"/>
              <a:t>rare.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334149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3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Community banks view financial statements as highly important in underwriting a small business loan.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220088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3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99" y="982768"/>
            <a:ext cx="8424333" cy="1143000"/>
          </a:xfrm>
        </p:spPr>
        <p:txBody>
          <a:bodyPr/>
          <a:lstStyle/>
          <a:p>
            <a:r>
              <a:rPr lang="en-US" sz="2800" dirty="0" smtClean="0"/>
              <a:t>Community bankers consider other community banks to be the greatest source of competition for commercial real estate loans, reflecting a clear market niche.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984138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07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8280"/>
            <a:ext cx="8229600" cy="1143000"/>
          </a:xfrm>
        </p:spPr>
        <p:txBody>
          <a:bodyPr/>
          <a:lstStyle/>
          <a:p>
            <a:r>
              <a:rPr lang="en-US" sz="2800" dirty="0" smtClean="0"/>
              <a:t>More than two-thirds of surveyed bankers believe that CRE lending will be dominated by community banks in the future.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941457"/>
              </p:ext>
            </p:extLst>
          </p:nvPr>
        </p:nvGraphicFramePr>
        <p:xfrm>
          <a:off x="457200" y="2264362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3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Other non-depository institutions are a close second as a current source of competition for mortgages.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282733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3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0426"/>
            <a:ext cx="8229600" cy="1143000"/>
          </a:xfrm>
        </p:spPr>
        <p:txBody>
          <a:bodyPr/>
          <a:lstStyle/>
          <a:p>
            <a:r>
              <a:rPr lang="en-US" sz="2800" dirty="0" smtClean="0"/>
              <a:t>“Other non-depository institutions” are expected to overtake community banks as a competitor for mortgages in the future.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818115"/>
              </p:ext>
            </p:extLst>
          </p:nvPr>
        </p:nvGraphicFramePr>
        <p:xfrm>
          <a:off x="457200" y="2326508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0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Community banks see the Farm Credit System as the dominant competitor for agricultural loans.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718497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3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09" y="982768"/>
            <a:ext cx="8393837" cy="1143000"/>
          </a:xfrm>
        </p:spPr>
        <p:txBody>
          <a:bodyPr/>
          <a:lstStyle/>
          <a:p>
            <a:r>
              <a:rPr lang="en-US" sz="2800" dirty="0"/>
              <a:t>Community banks see the Farm Credit </a:t>
            </a:r>
            <a:r>
              <a:rPr lang="en-US" sz="2800" dirty="0" smtClean="0"/>
              <a:t>System expanding its dominance for </a:t>
            </a:r>
            <a:r>
              <a:rPr lang="en-US" sz="2800" dirty="0"/>
              <a:t>agricultural </a:t>
            </a:r>
            <a:r>
              <a:rPr lang="en-US" sz="2800" dirty="0" smtClean="0"/>
              <a:t>loans in the future.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983512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07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Community bankers’ worries about credit union competition are most focused on consumer loans.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366411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3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Community banks see </a:t>
            </a:r>
            <a:r>
              <a:rPr lang="en-US" sz="2800" dirty="0" err="1" smtClean="0"/>
              <a:t>fintech</a:t>
            </a:r>
            <a:r>
              <a:rPr lang="en-US" sz="2800" dirty="0" smtClean="0"/>
              <a:t> firms rapidly becoming a source of consumer loan competition in the future.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585401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3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Credit unions are currently a distant second to small community banks as a source of competition for deposits.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118048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0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Community bankers expect deposit competition from credit unions to grow in the future.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571098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3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Business assets are an important factor in small business lending, regardless of whether it is collateral.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669434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3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Because of their technological advantages, community banks see large banks as their greatest source of competition for payment services.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439808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07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Fintech firms are expected to surpass large banks as community banks’ greatest source of payment-service competition in the future.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975695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3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Community banks receive far fewer acquisition offers than </a:t>
            </a:r>
            <a:r>
              <a:rPr lang="en-US" sz="2800" smtClean="0"/>
              <a:t>they make.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080881"/>
              </p:ext>
            </p:extLst>
          </p:nvPr>
        </p:nvGraphicFramePr>
        <p:xfrm>
          <a:off x="296333" y="2228850"/>
          <a:ext cx="41402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684306"/>
              </p:ext>
            </p:extLst>
          </p:nvPr>
        </p:nvGraphicFramePr>
        <p:xfrm>
          <a:off x="4555068" y="2247900"/>
          <a:ext cx="41910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63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63" y="982768"/>
            <a:ext cx="8331693" cy="1143000"/>
          </a:xfrm>
        </p:spPr>
        <p:txBody>
          <a:bodyPr/>
          <a:lstStyle/>
          <a:p>
            <a:pPr algn="l"/>
            <a:r>
              <a:rPr lang="en-US" sz="2800" dirty="0" smtClean="0"/>
              <a:t>Community banks view achieving economies </a:t>
            </a:r>
            <a:r>
              <a:rPr lang="en-US" sz="2800" dirty="0"/>
              <a:t>of </a:t>
            </a:r>
            <a:r>
              <a:rPr lang="en-US" sz="2800" dirty="0" smtClean="0"/>
              <a:t>scale as a highly important reason </a:t>
            </a:r>
            <a:r>
              <a:rPr lang="en-US" sz="2800" dirty="0"/>
              <a:t>for </a:t>
            </a:r>
            <a:r>
              <a:rPr lang="en-US" sz="2800" dirty="0" smtClean="0"/>
              <a:t>making an acquisition bid.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877421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7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Community banks view achieving economies of scale as </a:t>
            </a:r>
            <a:r>
              <a:rPr lang="en-US" sz="2800" dirty="0" smtClean="0"/>
              <a:t>an important </a:t>
            </a:r>
            <a:r>
              <a:rPr lang="en-US" sz="2800" dirty="0"/>
              <a:t>reason for </a:t>
            </a:r>
            <a:r>
              <a:rPr lang="en-US" sz="2800" dirty="0" smtClean="0"/>
              <a:t>accepting an </a:t>
            </a:r>
            <a:r>
              <a:rPr lang="en-US" sz="2800" dirty="0"/>
              <a:t>acquisition </a:t>
            </a:r>
            <a:r>
              <a:rPr lang="en-US" sz="2800" dirty="0" smtClean="0"/>
              <a:t>offer.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418626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73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Community banks view regulatory costs as an important reason </a:t>
            </a:r>
            <a:r>
              <a:rPr lang="en-US" sz="2800" dirty="0"/>
              <a:t>for </a:t>
            </a:r>
            <a:r>
              <a:rPr lang="en-US" sz="2800" dirty="0" smtClean="0"/>
              <a:t>considering an acquisition offer.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454230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76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Succession issues, while important for some banks, are not a driving force in accepting acquisition offers.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891500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7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Community banks do not generally view succession planning as a factor when making an acquisition bid.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153857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19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Entry into a new market is a highly important reason </a:t>
            </a:r>
            <a:r>
              <a:rPr lang="en-US" sz="2800" dirty="0"/>
              <a:t>for </a:t>
            </a:r>
            <a:r>
              <a:rPr lang="en-US" sz="2800" dirty="0" smtClean="0"/>
              <a:t>making an acquisition bid.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291098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29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Community bankers view expansion within a current market as important when making an acquisition.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390876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23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Business credit scores have not gained much of a foothold in small business lending.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756887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0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Community bankers see the opportunity to exploit under-utilized potential as an important reason to try and acquire another bank.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113600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3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Acquiring talent is not a major driver of a community bank’s decision to try and acquire another bank.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370883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02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Business owners</a:t>
            </a:r>
            <a:r>
              <a:rPr lang="en-US" sz="2800" dirty="0"/>
              <a:t>’ </a:t>
            </a:r>
            <a:r>
              <a:rPr lang="en-US" sz="2800" dirty="0" smtClean="0"/>
              <a:t>personal credit scores are much more important than business credit scores.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280102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3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General business conditions play a large role in small business lending.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069844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07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large majority of small business customers had a banking relationship prior to a new loan.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196349"/>
              </p:ext>
            </p:extLst>
          </p:nvPr>
        </p:nvGraphicFramePr>
        <p:xfrm>
          <a:off x="457200" y="2228850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3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ed Blue">
      <a:dk1>
        <a:srgbClr val="001A4B"/>
      </a:dk1>
      <a:lt1>
        <a:srgbClr val="FFFFFF"/>
      </a:lt1>
      <a:dk2>
        <a:srgbClr val="001A4B"/>
      </a:dk2>
      <a:lt2>
        <a:srgbClr val="FFFFFF"/>
      </a:lt2>
      <a:accent1>
        <a:srgbClr val="715A35"/>
      </a:accent1>
      <a:accent2>
        <a:srgbClr val="0D1F0E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980BD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Microsoft Office PowerPoint</Application>
  <PresentationFormat>On-screen Show (4:3)</PresentationFormat>
  <Paragraphs>113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Chart Book from the 2017 National Survey of Community Banks</vt:lpstr>
      <vt:lpstr>Overview of the 2017 National Survey</vt:lpstr>
      <vt:lpstr>Community bankers use a wide variety of criteria to define a “small business” loan.</vt:lpstr>
      <vt:lpstr>Community banks view financial statements as highly important in underwriting a small business loan.</vt:lpstr>
      <vt:lpstr>Business assets are an important factor in small business lending, regardless of whether it is collateral.</vt:lpstr>
      <vt:lpstr>Business credit scores have not gained much of a foothold in small business lending.</vt:lpstr>
      <vt:lpstr>Business owners’ personal credit scores are much more important than business credit scores. </vt:lpstr>
      <vt:lpstr>General business conditions play a large role in small business lending.</vt:lpstr>
      <vt:lpstr>A large majority of small business customers had a banking relationship prior to a new loan.</vt:lpstr>
      <vt:lpstr>Banks attach great importance to a potential future relationship with small business customers.</vt:lpstr>
      <vt:lpstr>A prior deposit relationship with small business customers is important but not a deal-breaker. </vt:lpstr>
      <vt:lpstr>A prior lending relationship is somewhat more important than a prior deposit relationship.</vt:lpstr>
      <vt:lpstr>Nearly all community bankers view business collateral as highly important for small business loans. </vt:lpstr>
      <vt:lpstr>Small business owners’ personal collateral is important but less so than business collateral.</vt:lpstr>
      <vt:lpstr>Small business loans are predominantly backed by business collateral.</vt:lpstr>
      <vt:lpstr>Small business owners’ personal collateral is required much less frequently than business collateral.</vt:lpstr>
      <vt:lpstr>Community banks are requiring guarantees  on small business loans about one-fourth of the time</vt:lpstr>
      <vt:lpstr>A majority of banks rely on the Small Business Administration but their volume is not high.</vt:lpstr>
      <vt:lpstr>The provision of deposit services to small business borrowers is extremely common.</vt:lpstr>
      <vt:lpstr>The provision of long-term strategy advice to small business borrowers is relatively uncommon.</vt:lpstr>
      <vt:lpstr>Banks engage in a wide variety of cash management strategies to small business borrowers.</vt:lpstr>
      <vt:lpstr>Connecting small business borrowers to other customers or suppliers is relatively uncommon.</vt:lpstr>
      <vt:lpstr>Providing product development advice to small business borrowers is relatively uncommon.</vt:lpstr>
      <vt:lpstr>Providing succession planning advice to small business borrowers is relatively uncommon.</vt:lpstr>
      <vt:lpstr>Providing operations advice to small business borrowers is relatively uncommon.</vt:lpstr>
      <vt:lpstr>Providing wealth management advice to small business borrowers is relatively uncommon.</vt:lpstr>
      <vt:lpstr>Providing other general management advice to small business borrowers is a mixed bag.</vt:lpstr>
      <vt:lpstr>Community banks provide lots of housing loans, but are rather averse to reverse mortgages.</vt:lpstr>
      <vt:lpstr>Banks offer a wide variety of non-housing loans with the exception of student loans.</vt:lpstr>
      <vt:lpstr>Explicit staffing costs are only the fourth biggest effect of the TILA-RESPA Integrated Disclosure (TRID) rule.</vt:lpstr>
      <vt:lpstr>Technology-related products are highly important to community banks.</vt:lpstr>
      <vt:lpstr>Other lines of business remain much less popular.</vt:lpstr>
      <vt:lpstr>BSA and TILA-RESPA account for almost half of bankers’ estimated compliance expense.</vt:lpstr>
      <vt:lpstr>Other community banks are by far the biggest source of current competition for small business loans.</vt:lpstr>
      <vt:lpstr>Credit unions and fintech firms are expected to grow as a source of competition for future small business loans.</vt:lpstr>
      <vt:lpstr>Lowering interest rates on small business loans in response to competition from other lenders was relatively rare.</vt:lpstr>
      <vt:lpstr>Lowering fees on small business loans in response to competition from other lenders was even more rare.</vt:lpstr>
      <vt:lpstr>Reducing collateral requirements on small business loans in response to competition from other lenders was extremely rare.</vt:lpstr>
      <vt:lpstr>Extending the maturity of small business loans in response to competition from other lenders was also rare.</vt:lpstr>
      <vt:lpstr>Community bankers consider other community banks to be the greatest source of competition for commercial real estate loans, reflecting a clear market niche.</vt:lpstr>
      <vt:lpstr>More than two-thirds of surveyed bankers believe that CRE lending will be dominated by community banks in the future. </vt:lpstr>
      <vt:lpstr>Other non-depository institutions are a close second as a current source of competition for mortgages.</vt:lpstr>
      <vt:lpstr>“Other non-depository institutions” are expected to overtake community banks as a competitor for mortgages in the future.</vt:lpstr>
      <vt:lpstr>Community banks see the Farm Credit System as the dominant competitor for agricultural loans.</vt:lpstr>
      <vt:lpstr>Community banks see the Farm Credit System expanding its dominance for agricultural loans in the future.</vt:lpstr>
      <vt:lpstr>Community bankers’ worries about credit union competition are most focused on consumer loans.</vt:lpstr>
      <vt:lpstr>Community banks see fintech firms rapidly becoming a source of consumer loan competition in the future.</vt:lpstr>
      <vt:lpstr>Credit unions are currently a distant second to small community banks as a source of competition for deposits.</vt:lpstr>
      <vt:lpstr>Community bankers expect deposit competition from credit unions to grow in the future.</vt:lpstr>
      <vt:lpstr>Because of their technological advantages, community banks see large banks as their greatest source of competition for payment services.</vt:lpstr>
      <vt:lpstr>Fintech firms are expected to surpass large banks as community banks’ greatest source of payment-service competition in the future.</vt:lpstr>
      <vt:lpstr>Community banks receive far fewer acquisition offers than they make.</vt:lpstr>
      <vt:lpstr>Community banks view achieving economies of scale as a highly important reason for making an acquisition bid.</vt:lpstr>
      <vt:lpstr>Community banks view achieving economies of scale as an important reason for accepting an acquisition offer.</vt:lpstr>
      <vt:lpstr>Community banks view regulatory costs as an important reason for considering an acquisition offer.</vt:lpstr>
      <vt:lpstr>Succession issues, while important for some banks, are not a driving force in accepting acquisition offers.</vt:lpstr>
      <vt:lpstr>Community banks do not generally view succession planning as a factor when making an acquisition bid.</vt:lpstr>
      <vt:lpstr>Entry into a new market is a highly important reason for making an acquisition bid.</vt:lpstr>
      <vt:lpstr>Community bankers view expansion within a current market as important when making an acquisition.</vt:lpstr>
      <vt:lpstr>Community bankers see the opportunity to exploit under-utilized potential as an important reason to try and acquire another bank.</vt:lpstr>
      <vt:lpstr>Acquiring talent is not a major driver of a community bank’s decision to try and acquire another bank.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2017-10-04T16:40:44Z</dcterms:created>
  <dcterms:modified xsi:type="dcterms:W3CDTF">2017-10-25T18:04:48Z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5314a965-9e69-406e-b413-88164037f301</vt:lpwstr>
  </property>
</Properties>
</file>