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1" r:id="rId6"/>
  </p:sldMasterIdLst>
  <p:notesMasterIdLst>
    <p:notesMasterId r:id="rId27"/>
  </p:notesMasterIdLst>
  <p:handoutMasterIdLst>
    <p:handoutMasterId r:id="rId28"/>
  </p:handoutMasterIdLst>
  <p:sldIdLst>
    <p:sldId id="256" r:id="rId7"/>
    <p:sldId id="257" r:id="rId8"/>
    <p:sldId id="259" r:id="rId9"/>
    <p:sldId id="260" r:id="rId10"/>
    <p:sldId id="261" r:id="rId11"/>
    <p:sldId id="275" r:id="rId12"/>
    <p:sldId id="263" r:id="rId13"/>
    <p:sldId id="264" r:id="rId14"/>
    <p:sldId id="267" r:id="rId15"/>
    <p:sldId id="269" r:id="rId16"/>
    <p:sldId id="276" r:id="rId17"/>
    <p:sldId id="258" r:id="rId18"/>
    <p:sldId id="271" r:id="rId19"/>
    <p:sldId id="272" r:id="rId20"/>
    <p:sldId id="273" r:id="rId21"/>
    <p:sldId id="277" r:id="rId22"/>
    <p:sldId id="274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61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47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enan\Downloads\PEBO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enan\Downloads\PEBO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enan\Downloads\PEBO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enan\Downloads\PEBO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Peoples Bancorp inc.</a:t>
            </a:r>
          </a:p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Earnings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'[PEBO (1).xlsx]Question 1'!$C$2</c:f>
              <c:strCache>
                <c:ptCount val="1"/>
                <c:pt idx="0">
                  <c:v>Total Earnings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cat>
            <c:numRef>
              <c:f>'[PEBO (1).xlsx]Question 1'!$B$3:$B$7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'[PEBO (1).xlsx]Question 1'!$C$3:$C$7</c:f>
              <c:numCache>
                <c:formatCode>_(* #,##0.00_);_(* \(#,##0.00\);_(* "-"??_);_(@_)</c:formatCode>
                <c:ptCount val="5"/>
                <c:pt idx="0">
                  <c:v>20385000</c:v>
                </c:pt>
                <c:pt idx="1">
                  <c:v>17574000</c:v>
                </c:pt>
                <c:pt idx="2">
                  <c:v>16684000</c:v>
                </c:pt>
                <c:pt idx="3">
                  <c:v>10941000</c:v>
                </c:pt>
                <c:pt idx="4">
                  <c:v>31157000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65-4CC5-BC5A-9066B5648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245437568"/>
        <c:axId val="245439104"/>
      </c:lineChart>
      <c:catAx>
        <c:axId val="24543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439104"/>
        <c:crosses val="autoZero"/>
        <c:auto val="1"/>
        <c:lblAlgn val="ctr"/>
        <c:lblOffset val="100"/>
        <c:noMultiLvlLbl val="0"/>
      </c:catAx>
      <c:valAx>
        <c:axId val="245439104"/>
        <c:scaling>
          <c:orientation val="minMax"/>
          <c:min val="5000000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543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E1E60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'[PEBO (1).xlsx]Question 1'!$B$48</c:f>
              <c:strCache>
                <c:ptCount val="1"/>
                <c:pt idx="0">
                  <c:v>   Commercial real estate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4514314182949382E-2"/>
                  <c:y val="5.32872343522404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CA83EB32-F0BE-4B1A-8CAB-5292AA2ED3F0}" type="SERIESNAM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0" i="0" u="none" strike="noStrike" kern="1200" baseline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C1-4DB0-BCC6-7D5B488B1760}"/>
                </c:ext>
                <c:ext xmlns:c15="http://schemas.microsoft.com/office/drawing/2012/chart" uri="{CE6537A1-D6FC-4f65-9D91-7224C49458BB}">
                  <c15:layout>
                    <c:manualLayout>
                      <c:w val="0.4696931807135219"/>
                      <c:h val="0.123838405946326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'[PEBO (1).xlsx]Question 1'!$C$94:$M$94</c:f>
              <c:numCache>
                <c:formatCode>@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'[PEBO (1).xlsx]Question 1'!$C$95:$M$95</c:f>
              <c:numCache>
                <c:formatCode>0.00%</c:formatCode>
                <c:ptCount val="11"/>
                <c:pt idx="0">
                  <c:v>0.41499160186295581</c:v>
                </c:pt>
                <c:pt idx="1">
                  <c:v>0.41440807321705603</c:v>
                </c:pt>
                <c:pt idx="2">
                  <c:v>0.48023517434277269</c:v>
                </c:pt>
                <c:pt idx="3">
                  <c:v>0.48291444007839873</c:v>
                </c:pt>
                <c:pt idx="4">
                  <c:v>0.47165036982756647</c:v>
                </c:pt>
                <c:pt idx="5">
                  <c:v>0.46982011835832693</c:v>
                </c:pt>
                <c:pt idx="6">
                  <c:v>0.4285553046224525</c:v>
                </c:pt>
                <c:pt idx="7">
                  <c:v>0.40463990654963261</c:v>
                </c:pt>
                <c:pt idx="8">
                  <c:v>0.38989731141719486</c:v>
                </c:pt>
                <c:pt idx="9">
                  <c:v>0.37816644387720116</c:v>
                </c:pt>
                <c:pt idx="10">
                  <c:v>0.37356240691843356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C1-4DB0-BCC6-7D5B488B1760}"/>
            </c:ext>
          </c:extLst>
        </c:ser>
        <c:ser>
          <c:idx val="1"/>
          <c:order val="1"/>
          <c:tx>
            <c:strRef>
              <c:f>'[PEBO (1).xlsx]Question 1'!$B$49</c:f>
              <c:strCache>
                <c:ptCount val="1"/>
                <c:pt idx="0">
                  <c:v>   Commercial and industrial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3.9394745795664432E-2"/>
                  <c:y val="-4.2342455016027005E-3"/>
                </c:manualLayout>
              </c:layout>
              <c:tx>
                <c:rich>
                  <a:bodyPr rot="0" spcFirstLastPara="1" vertOverflow="overflow" horzOverflow="overflow" vert="horz" wrap="none" lIns="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80E251-5163-4232-BC1D-56008F038E86}" type="SERIESNAME">
                      <a:rPr lang="en-US" sz="1600" b="1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DC1-4DB0-BCC6-7D5B488B176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'[PEBO (1).xlsx]Question 1'!$C$94:$M$94</c:f>
              <c:numCache>
                <c:formatCode>@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'[PEBO (1).xlsx]Question 1'!$C$96:$M$96</c:f>
              <c:numCache>
                <c:formatCode>0.00%</c:formatCode>
                <c:ptCount val="11"/>
                <c:pt idx="0">
                  <c:v>0.16941718165232242</c:v>
                </c:pt>
                <c:pt idx="1">
                  <c:v>0.15068500483076272</c:v>
                </c:pt>
                <c:pt idx="2">
                  <c:v>0.15958504825947073</c:v>
                </c:pt>
                <c:pt idx="3">
                  <c:v>0.1527273211172768</c:v>
                </c:pt>
                <c:pt idx="4">
                  <c:v>0.15999804313024218</c:v>
                </c:pt>
                <c:pt idx="5">
                  <c:v>0.15008641393874947</c:v>
                </c:pt>
                <c:pt idx="6">
                  <c:v>0.18824964232453001</c:v>
                </c:pt>
                <c:pt idx="7">
                  <c:v>0.1900292585140802</c:v>
                </c:pt>
                <c:pt idx="8">
                  <c:v>0.20624761760177687</c:v>
                </c:pt>
                <c:pt idx="9">
                  <c:v>0.20367740462407724</c:v>
                </c:pt>
                <c:pt idx="10">
                  <c:v>0.18991292601679247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C1-4DB0-BCC6-7D5B488B1760}"/>
            </c:ext>
          </c:extLst>
        </c:ser>
        <c:ser>
          <c:idx val="2"/>
          <c:order val="2"/>
          <c:tx>
            <c:strRef>
              <c:f>'[PEBO (1).xlsx]Question 1'!$B$50</c:f>
              <c:strCache>
                <c:ptCount val="1"/>
                <c:pt idx="0">
                  <c:v>   Residential real estate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2734276271021679E-2"/>
                  <c:y val="-2.2074195388233062E-3"/>
                </c:manualLayout>
              </c:layout>
              <c:tx>
                <c:rich>
                  <a:bodyPr rot="0" spcFirstLastPara="1" vertOverflow="clip" horzOverflow="clip" vert="horz" wrap="square" lIns="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144B21-7813-4022-9232-4EABC7195744}" type="SERIESNAME">
                      <a: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dk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C1-4DB0-BCC6-7D5B488B176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5399108097598911"/>
                      <c:h val="9.474855444276368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'[PEBO (1).xlsx]Question 1'!$C$94:$M$94</c:f>
              <c:numCache>
                <c:formatCode>@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'[PEBO (1).xlsx]Question 1'!$C$97:$M$97</c:f>
              <c:numCache>
                <c:formatCode>0.00%</c:formatCode>
                <c:ptCount val="11"/>
                <c:pt idx="0">
                  <c:v>0.22317850500797426</c:v>
                </c:pt>
                <c:pt idx="1">
                  <c:v>0.24663117862581527</c:v>
                </c:pt>
                <c:pt idx="2">
                  <c:v>0.23477218051650678</c:v>
                </c:pt>
                <c:pt idx="3">
                  <c:v>0.22902634645618397</c:v>
                </c:pt>
                <c:pt idx="4">
                  <c:v>0.22882156886828392</c:v>
                </c:pt>
                <c:pt idx="5">
                  <c:v>0.23400915923819346</c:v>
                </c:pt>
                <c:pt idx="6">
                  <c:v>0.22093214041988854</c:v>
                </c:pt>
                <c:pt idx="7">
                  <c:v>0.22928043954100247</c:v>
                </c:pt>
                <c:pt idx="8">
                  <c:v>0.20970797367027114</c:v>
                </c:pt>
                <c:pt idx="9">
                  <c:v>0.20413900648858119</c:v>
                </c:pt>
                <c:pt idx="10">
                  <c:v>0.24098907483218338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C1-4DB0-BCC6-7D5B488B1760}"/>
            </c:ext>
          </c:extLst>
        </c:ser>
        <c:ser>
          <c:idx val="3"/>
          <c:order val="3"/>
          <c:tx>
            <c:strRef>
              <c:f>'[PEBO (1).xlsx]Question 1'!$B$51</c:f>
              <c:strCache>
                <c:ptCount val="1"/>
                <c:pt idx="0">
                  <c:v>   Home equity lines of credit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numRef>
              <c:f>'[PEBO (1).xlsx]Question 1'!$C$94:$M$94</c:f>
              <c:numCache>
                <c:formatCode>@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'[PEBO (1).xlsx]Question 1'!$C$98:$M$98</c:f>
              <c:numCache>
                <c:formatCode>0.00%</c:formatCode>
                <c:ptCount val="11"/>
                <c:pt idx="0">
                  <c:v>3.9683184474661647E-2</c:v>
                </c:pt>
                <c:pt idx="1">
                  <c:v>3.8553322610199822E-2</c:v>
                </c:pt>
                <c:pt idx="2">
                  <c:v>4.3528629604938987E-2</c:v>
                </c:pt>
                <c:pt idx="3">
                  <c:v>4.7139036060749505E-2</c:v>
                </c:pt>
                <c:pt idx="4">
                  <c:v>5.0509098403485726E-2</c:v>
                </c:pt>
                <c:pt idx="5">
                  <c:v>5.0921357988121543E-2</c:v>
                </c:pt>
                <c:pt idx="6">
                  <c:v>5.1930611481356463E-2</c:v>
                </c:pt>
                <c:pt idx="7">
                  <c:v>5.083206202510189E-2</c:v>
                </c:pt>
                <c:pt idx="8">
                  <c:v>5.1536533406379793E-2</c:v>
                </c:pt>
                <c:pt idx="9">
                  <c:v>5.2434578715841992E-2</c:v>
                </c:pt>
                <c:pt idx="10">
                  <c:v>5.0134541085394016E-2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DC1-4DB0-BCC6-7D5B488B1760}"/>
            </c:ext>
          </c:extLst>
        </c:ser>
        <c:ser>
          <c:idx val="4"/>
          <c:order val="4"/>
          <c:tx>
            <c:strRef>
              <c:f>'[PEBO (1).xlsx]Question 1'!$B$99</c:f>
              <c:strCache>
                <c:ptCount val="1"/>
                <c:pt idx="0">
                  <c:v>   Consumer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numRef>
              <c:f>'[PEBO (1).xlsx]Question 1'!$C$94:$M$94</c:f>
              <c:numCache>
                <c:formatCode>@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'[PEBO (1).xlsx]Question 1'!$C$99:$M$99</c:f>
              <c:numCache>
                <c:formatCode>0.00%</c:formatCode>
                <c:ptCount val="11"/>
                <c:pt idx="0">
                  <c:v>6.4051028175705627E-2</c:v>
                </c:pt>
                <c:pt idx="1">
                  <c:v>6.9883249876666123E-2</c:v>
                </c:pt>
                <c:pt idx="2">
                  <c:v>8.0368141503144835E-2</c:v>
                </c:pt>
                <c:pt idx="3">
                  <c:v>8.6653017229088136E-2</c:v>
                </c:pt>
                <c:pt idx="4">
                  <c:v>8.672992491032748E-2</c:v>
                </c:pt>
                <c:pt idx="5">
                  <c:v>9.3266319021934857E-2</c:v>
                </c:pt>
                <c:pt idx="6">
                  <c:v>0.10347350170816817</c:v>
                </c:pt>
                <c:pt idx="7">
                  <c:v>0.12332058340150494</c:v>
                </c:pt>
                <c:pt idx="8">
                  <c:v>0.14019062486076894</c:v>
                </c:pt>
                <c:pt idx="9">
                  <c:v>0.16055898359934936</c:v>
                </c:pt>
                <c:pt idx="10">
                  <c:v>0.14540105114719659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DC1-4DB0-BCC6-7D5B488B1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5559296"/>
        <c:axId val="245560832"/>
      </c:areaChart>
      <c:catAx>
        <c:axId val="245559296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560832"/>
        <c:crosses val="autoZero"/>
        <c:auto val="0"/>
        <c:lblAlgn val="ctr"/>
        <c:lblOffset val="100"/>
        <c:tickLblSkip val="2"/>
        <c:tickMarkSkip val="1"/>
        <c:noMultiLvlLbl val="1"/>
      </c:catAx>
      <c:valAx>
        <c:axId val="24556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5592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7943119957227568"/>
          <c:y val="0.91782424018573228"/>
          <c:w val="0.63805121537825293"/>
          <c:h val="8.2175759814267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56593977154723E-2"/>
          <c:y val="0.18300925925925926"/>
          <c:w val="0.94029075804776718"/>
          <c:h val="0.6122831000291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'[PEBO (1).xlsx]Question 1'!$B$116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'[PEBO (1).xlsx]Question 1'!$C$103:$G$103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'[PEBO (1).xlsx]Question 1'!$C$116:$G$116</c:f>
              <c:numCache>
                <c:formatCode>0.00%</c:formatCode>
                <c:ptCount val="5"/>
                <c:pt idx="0">
                  <c:v>0.6978893543493766</c:v>
                </c:pt>
                <c:pt idx="1">
                  <c:v>0.67212145505561682</c:v>
                </c:pt>
                <c:pt idx="2">
                  <c:v>0.66732122946863925</c:v>
                </c:pt>
                <c:pt idx="3">
                  <c:v>0.64235779636997548</c:v>
                </c:pt>
                <c:pt idx="4">
                  <c:v>0.68023475063637218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62-4013-AD83-5B2A9F0254FF}"/>
            </c:ext>
          </c:extLst>
        </c:ser>
        <c:ser>
          <c:idx val="1"/>
          <c:order val="1"/>
          <c:tx>
            <c:strRef>
              <c:f>'[PEBO (1).xlsx]Question 1'!$B$117</c:f>
              <c:strCache>
                <c:ptCount val="1"/>
                <c:pt idx="0">
                  <c:v>Fee-based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'[PEBO (1).xlsx]Question 1'!$C$103:$G$103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'[PEBO (1).xlsx]Question 1'!$C$117:$G$117</c:f>
              <c:numCache>
                <c:formatCode>0.00%</c:formatCode>
                <c:ptCount val="5"/>
                <c:pt idx="0">
                  <c:v>0.30211064565062334</c:v>
                </c:pt>
                <c:pt idx="1">
                  <c:v>0.32787854494438323</c:v>
                </c:pt>
                <c:pt idx="2">
                  <c:v>0.33267877053136075</c:v>
                </c:pt>
                <c:pt idx="3">
                  <c:v>0.35764220363002447</c:v>
                </c:pt>
                <c:pt idx="4">
                  <c:v>0.31976524936362777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62-4013-AD83-5B2A9F02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46656000"/>
        <c:axId val="246661888"/>
      </c:barChart>
      <c:lineChart>
        <c:grouping val="standard"/>
        <c:varyColors val="0"/>
        <c:ser>
          <c:idx val="2"/>
          <c:order val="2"/>
          <c:tx>
            <c:strRef>
              <c:f>'[PEBO (1).xlsx]Question 1'!$B$118</c:f>
              <c:strCache>
                <c:ptCount val="1"/>
                <c:pt idx="0">
                  <c:v>Peer Group Average</c:v>
                </c:pt>
              </c:strCache>
            </c:strRef>
          </c:tx>
          <c:spPr>
            <a:ln w="22225" cap="rnd">
              <a:solidFill>
                <a:schemeClr val="tx1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'[PEBO (1).xlsx]Question 1'!$C$118:$G$118</c:f>
              <c:numCache>
                <c:formatCode>0.00%</c:formatCode>
                <c:ptCount val="5"/>
                <c:pt idx="0">
                  <c:v>0.7662631468889467</c:v>
                </c:pt>
                <c:pt idx="1">
                  <c:v>0.7662631468889467</c:v>
                </c:pt>
                <c:pt idx="2">
                  <c:v>0.7662631468889467</c:v>
                </c:pt>
                <c:pt idx="3">
                  <c:v>0.7662631468889467</c:v>
                </c:pt>
                <c:pt idx="4">
                  <c:v>0.7662631468889467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62-4013-AD83-5B2A9F02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656000"/>
        <c:axId val="246661888"/>
      </c:lineChart>
      <c:catAx>
        <c:axId val="24665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6661888"/>
        <c:crosses val="autoZero"/>
        <c:auto val="1"/>
        <c:lblAlgn val="ctr"/>
        <c:lblOffset val="100"/>
        <c:noMultiLvlLbl val="0"/>
      </c:catAx>
      <c:valAx>
        <c:axId val="246661888"/>
        <c:scaling>
          <c:orientation val="minMax"/>
          <c:max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246656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'[PEBO (1).xlsx]Question 1'!$E$158</c:f>
              <c:strCache>
                <c:ptCount val="1"/>
                <c:pt idx="0">
                  <c:v>PEBO 5 Year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'[PEBO (1).xlsx]Question 1'!$B$159:$B$161</c:f>
              <c:strCache>
                <c:ptCount val="3"/>
                <c:pt idx="0">
                  <c:v>Risk-Based Capital Ratio</c:v>
                </c:pt>
                <c:pt idx="1">
                  <c:v>Tier 1 Capital Ratio</c:v>
                </c:pt>
                <c:pt idx="2">
                  <c:v>Leverage Ratio</c:v>
                </c:pt>
              </c:strCache>
            </c:strRef>
          </c:cat>
          <c:val>
            <c:numRef>
              <c:f>'[PEBO (1).xlsx]Question 1'!$E$159:$E$161</c:f>
              <c:numCache>
                <c:formatCode>0.00%</c:formatCode>
                <c:ptCount val="3"/>
                <c:pt idx="0">
                  <c:v>0.14152000000000001</c:v>
                </c:pt>
                <c:pt idx="1">
                  <c:v>0.1313</c:v>
                </c:pt>
                <c:pt idx="2">
                  <c:v>0.11882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5E-4F54-A735-59C031BB2B2C}"/>
            </c:ext>
          </c:extLst>
        </c:ser>
        <c:ser>
          <c:idx val="1"/>
          <c:order val="1"/>
          <c:tx>
            <c:strRef>
              <c:f>'[PEBO (1).xlsx]Question 1'!$F$158</c:f>
              <c:strCache>
                <c:ptCount val="1"/>
                <c:pt idx="0">
                  <c:v>Peer Group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7E-2"/>
                  <c:y val="1.02695749959299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5E-4F54-A735-59C031BB2B2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'[PEBO (1).xlsx]Question 1'!$B$159:$B$161</c:f>
              <c:strCache>
                <c:ptCount val="3"/>
                <c:pt idx="0">
                  <c:v>Risk-Based Capital Ratio</c:v>
                </c:pt>
                <c:pt idx="1">
                  <c:v>Tier 1 Capital Ratio</c:v>
                </c:pt>
                <c:pt idx="2">
                  <c:v>Leverage Ratio</c:v>
                </c:pt>
              </c:strCache>
            </c:strRef>
          </c:cat>
          <c:val>
            <c:numRef>
              <c:f>'[PEBO (1).xlsx]Question 1'!$F$159:$F$161</c:f>
              <c:numCache>
                <c:formatCode>0.00%</c:formatCode>
                <c:ptCount val="3"/>
                <c:pt idx="0">
                  <c:v>0.13661000000000004</c:v>
                </c:pt>
                <c:pt idx="1">
                  <c:v>0.12144000000000002</c:v>
                </c:pt>
                <c:pt idx="2">
                  <c:v>9.7239999999999993E-2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5E-4F54-A735-59C031BB2B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46697984"/>
        <c:axId val="246699520"/>
      </c:barChart>
      <c:catAx>
        <c:axId val="24669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6699520"/>
        <c:crosses val="autoZero"/>
        <c:auto val="1"/>
        <c:lblAlgn val="ctr"/>
        <c:lblOffset val="100"/>
        <c:noMultiLvlLbl val="0"/>
      </c:catAx>
      <c:valAx>
        <c:axId val="246699520"/>
        <c:scaling>
          <c:orientation val="minMax"/>
          <c:min val="8.0000000000000016E-2"/>
        </c:scaling>
        <c:delete val="1"/>
        <c:axPos val="l"/>
        <c:numFmt formatCode="0.00%" sourceLinked="1"/>
        <c:majorTickMark val="none"/>
        <c:minorTickMark val="none"/>
        <c:tickLblPos val="nextTo"/>
        <c:crossAx val="24669798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448709536307962E-2"/>
          <c:y val="5.0371591498409161E-2"/>
          <c:w val="0.83049176144648584"/>
          <c:h val="6.0819008539425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03E3F-7FCF-44BB-B33C-B3925568E4D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6841-3C38-475E-8D63-BFFBE000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CDC8B-4186-4A12-B122-F37C270027A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68C6-097B-4C4E-BACE-CD71C68E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49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819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78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193"/>
            <a:ext cx="8229600" cy="3710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994"/>
              </a:buClr>
              <a:buFont typeface="Arial"/>
              <a:buNone/>
              <a:defRPr sz="3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994"/>
              </a:buClr>
              <a:buFont typeface="Arial"/>
              <a:buNone/>
              <a:defRPr sz="28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994"/>
              </a:buClr>
              <a:buFont typeface="Arial"/>
              <a:buNone/>
              <a:defRPr sz="24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994"/>
              </a:buClr>
              <a:buFont typeface="Arial"/>
              <a:buNone/>
              <a:defRPr sz="20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9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63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2228193"/>
            <a:ext cx="8229600" cy="37101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9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6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6476"/>
            <a:ext cx="9144000" cy="6015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3843-F672-8447-8DA5-C85951936C39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H1JWF01\AppData\Local\Microsoft\Windows\Temporary Internet Files\Content.Outlook\VKKA8BU1\CBRC_PPTtemplate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" y="0"/>
            <a:ext cx="9140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256476"/>
            <a:ext cx="9144000" cy="6015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 defTabSz="914400"/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1200" kern="0">
                <a:solidFill>
                  <a:srgbClr val="888994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‹#›</a:t>
            </a:fld>
            <a:endParaRPr lang="en-US" sz="1200" kern="0">
              <a:solidFill>
                <a:srgbClr val="8889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 descr="C:\Users\H1JWF01\AppData\Local\Microsoft\Windows\Temporary Internet Files\Content.Outlook\VKKA8BU1\CBRC_PPTtemplate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7" y="0"/>
            <a:ext cx="9048903" cy="679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15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7102"/>
            <a:ext cx="7772400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University of Akron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2736"/>
            <a:ext cx="6400800" cy="3164034"/>
          </a:xfrm>
        </p:spPr>
        <p:txBody>
          <a:bodyPr>
            <a:normAutofit/>
          </a:bodyPr>
          <a:lstStyle/>
          <a:p>
            <a:pPr algn="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Kelbach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Moore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Kenan Sprague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Ruocchio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-Cole</a:t>
            </a:r>
          </a:p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Advisor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Bhanu Balasubramanian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22"/>
            <a:ext cx="9144001" cy="87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F4FAB7-37ED-4509-AFAF-0DC8AF1F62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0" y="2363586"/>
            <a:ext cx="2254044" cy="22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Ratios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2343950E-5F6F-419E-8F70-D3FB2CF8B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65004"/>
              </p:ext>
            </p:extLst>
          </p:nvPr>
        </p:nvGraphicFramePr>
        <p:xfrm>
          <a:off x="457200" y="2125768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6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Correlation/Regression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Leadership and performance data: 1990-2016</a:t>
            </a:r>
          </a:p>
          <a:p>
            <a:pPr lvl="1"/>
            <a:r>
              <a:rPr lang="en-US" sz="2000" dirty="0" smtClean="0"/>
              <a:t>CEO, CFO, and board changes</a:t>
            </a:r>
          </a:p>
          <a:p>
            <a:pPr lvl="1"/>
            <a:r>
              <a:rPr lang="en-US" sz="2000" dirty="0" smtClean="0"/>
              <a:t>Net interest margin and return on assets</a:t>
            </a:r>
          </a:p>
          <a:p>
            <a:r>
              <a:rPr lang="en-US" sz="2400" dirty="0" smtClean="0"/>
              <a:t>Attempt to quantify relationship between leadership changes and bank’s position</a:t>
            </a:r>
          </a:p>
          <a:p>
            <a:r>
              <a:rPr lang="en-US" sz="2400" dirty="0" smtClean="0"/>
              <a:t>Past research- Adams and Mehran (2011), Boone et al. (2007), </a:t>
            </a:r>
            <a:r>
              <a:rPr lang="en-US" sz="2400" dirty="0" err="1" smtClean="0"/>
              <a:t>Pathan</a:t>
            </a:r>
            <a:r>
              <a:rPr lang="en-US" sz="2400" dirty="0" smtClean="0"/>
              <a:t> and </a:t>
            </a:r>
            <a:r>
              <a:rPr lang="en-US" sz="2400" dirty="0" err="1" smtClean="0"/>
              <a:t>Skully</a:t>
            </a:r>
            <a:r>
              <a:rPr lang="en-US" sz="2400" dirty="0" smtClean="0"/>
              <a:t> (2010)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9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34A44E8-DD64-4394-A37E-CB7BC2ED8F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11" y="1158558"/>
            <a:ext cx="6320887" cy="46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Composition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822BCB-F150-450D-9327-8917E68E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information available</a:t>
            </a:r>
          </a:p>
          <a:p>
            <a:r>
              <a:rPr lang="en-US" dirty="0"/>
              <a:t>Well diversified body</a:t>
            </a:r>
          </a:p>
          <a:p>
            <a:r>
              <a:rPr lang="en-US" dirty="0"/>
              <a:t>Four females on board</a:t>
            </a:r>
          </a:p>
          <a:p>
            <a:r>
              <a:rPr lang="en-US" dirty="0"/>
              <a:t>13 members total </a:t>
            </a:r>
          </a:p>
        </p:txBody>
      </p:sp>
    </p:spTree>
    <p:extLst>
      <p:ext uri="{BB962C8B-B14F-4D97-AF65-F5344CB8AC3E}">
        <p14:creationId xmlns:p14="http://schemas.microsoft.com/office/powerpoint/2010/main" val="6771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Succession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822BCB-F150-450D-9327-8917E68E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Emphasis </a:t>
            </a:r>
            <a:r>
              <a:rPr lang="en-US" dirty="0"/>
              <a:t>on internal development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Supplementation with external hires where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Development Program and Retention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822BCB-F150-450D-9327-8917E68E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Professional Development program </a:t>
            </a:r>
          </a:p>
          <a:p>
            <a:r>
              <a:rPr lang="en-US" dirty="0"/>
              <a:t>Ability to allocate resources to development</a:t>
            </a:r>
          </a:p>
          <a:p>
            <a:r>
              <a:rPr lang="en-US" dirty="0"/>
              <a:t>Program structure</a:t>
            </a:r>
          </a:p>
          <a:p>
            <a:pPr lvl="1"/>
            <a:r>
              <a:rPr lang="en-US" dirty="0"/>
              <a:t>Internal flexible but highly ambiguous</a:t>
            </a:r>
          </a:p>
          <a:p>
            <a:pPr lvl="1"/>
            <a:r>
              <a:rPr lang="en-US" dirty="0"/>
              <a:t>Opportunity for growth in several functions but lack of structure</a:t>
            </a:r>
          </a:p>
          <a:p>
            <a:r>
              <a:rPr lang="en-US" dirty="0"/>
              <a:t>Dependent on talent pool</a:t>
            </a:r>
          </a:p>
          <a:p>
            <a:r>
              <a:rPr lang="en-US" dirty="0"/>
              <a:t>Existing employees may also be deterred </a:t>
            </a:r>
          </a:p>
          <a:p>
            <a:pPr lvl="1"/>
            <a:r>
              <a:rPr lang="en-US" dirty="0"/>
              <a:t>Develop written talent management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3E6E3C-662F-4708-AEB3-85C8510F3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571625"/>
            <a:ext cx="68675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C-Suite </a:t>
            </a:r>
            <a:r>
              <a:rPr lang="en-US" dirty="0"/>
              <a:t>and Board Succession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822BCB-F150-450D-9327-8917E68E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Literature suggests internal hires are more common and perform better</a:t>
            </a:r>
          </a:p>
          <a:p>
            <a:r>
              <a:rPr lang="en-US" sz="2600" dirty="0"/>
              <a:t>External hires (current CEO) can benefit in other scenarios</a:t>
            </a:r>
          </a:p>
          <a:p>
            <a:r>
              <a:rPr lang="en-US" sz="2600" dirty="0"/>
              <a:t>Board of Directors already has a formalized process for succession</a:t>
            </a:r>
          </a:p>
          <a:p>
            <a:pPr lvl="1"/>
            <a:r>
              <a:rPr lang="en-US" sz="2200" dirty="0"/>
              <a:t>Continue to diversify its members</a:t>
            </a:r>
          </a:p>
          <a:p>
            <a:r>
              <a:rPr lang="en-US" sz="2600" dirty="0"/>
              <a:t>Carry out plan to extend formal process to C-suite succession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Challenges of Creating Video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893994"/>
            <a:ext cx="8229600" cy="73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800" dirty="0"/>
              <a:t>Travel, prep and logistics of going to Marietta, Ohio.</a:t>
            </a:r>
          </a:p>
          <a:p>
            <a:pPr marL="0" lvl="0" indent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149" name="Shape 149" descr="IMG_04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100" y="2740448"/>
            <a:ext cx="5007796" cy="2813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9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Challenges of Creating Video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2228193"/>
            <a:ext cx="8229600" cy="3710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 frame of interviews.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Being conscious of everyone’s schedule.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Only ONE take.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Getting creative input from the team and implementing it.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The many hours of editing...</a:t>
            </a:r>
          </a:p>
        </p:txBody>
      </p:sp>
    </p:spTree>
    <p:extLst>
      <p:ext uri="{BB962C8B-B14F-4D97-AF65-F5344CB8AC3E}">
        <p14:creationId xmlns:p14="http://schemas.microsoft.com/office/powerpoint/2010/main" val="4085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Peoples Bank Executives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CEO </a:t>
            </a:r>
            <a:r>
              <a:rPr lang="en-US" sz="2400" dirty="0"/>
              <a:t>- Chuck </a:t>
            </a:r>
            <a:r>
              <a:rPr lang="en-US" sz="2400" dirty="0" err="1"/>
              <a:t>Sulerzyski</a:t>
            </a:r>
            <a:endParaRPr lang="en-US" sz="2400" dirty="0"/>
          </a:p>
          <a:p>
            <a:r>
              <a:rPr lang="en-US" sz="2400" dirty="0"/>
              <a:t>CFO - John Rogers</a:t>
            </a:r>
          </a:p>
          <a:p>
            <a:r>
              <a:rPr lang="en-US" sz="2400" dirty="0"/>
              <a:t>CCO - Robyn Stevens</a:t>
            </a:r>
          </a:p>
          <a:p>
            <a:r>
              <a:rPr lang="en-US" sz="2400" dirty="0"/>
              <a:t>Director of Human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Resources </a:t>
            </a:r>
            <a:r>
              <a:rPr lang="en-US" sz="2400" dirty="0"/>
              <a:t>- Matt </a:t>
            </a:r>
            <a:r>
              <a:rPr lang="en-US" sz="2400" dirty="0" err="1"/>
              <a:t>Edgell</a:t>
            </a:r>
            <a:endParaRPr lang="en-US" sz="2400" dirty="0"/>
          </a:p>
          <a:p>
            <a:r>
              <a:rPr lang="en-US" sz="2400" dirty="0"/>
              <a:t>Director of Learning </a:t>
            </a: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smtClean="0"/>
              <a:t>Development </a:t>
            </a:r>
            <a:r>
              <a:rPr lang="en-US" sz="2400" dirty="0"/>
              <a:t>– Saundra </a:t>
            </a:r>
            <a:r>
              <a:rPr lang="en-US" sz="2400" dirty="0" err="1"/>
              <a:t>Kesterson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39" y="928295"/>
            <a:ext cx="1599359" cy="1599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49" y="4331980"/>
            <a:ext cx="1606365" cy="160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40" y="4338986"/>
            <a:ext cx="1599359" cy="1599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49" y="2630079"/>
            <a:ext cx="1606365" cy="1606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3" t="12282" r="24234" b="32784"/>
          <a:stretch/>
        </p:blipFill>
        <p:spPr>
          <a:xfrm>
            <a:off x="7087439" y="2630079"/>
            <a:ext cx="1599361" cy="16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78221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Overview of Video Timeline</a:t>
            </a:r>
          </a:p>
        </p:txBody>
      </p:sp>
      <p:pic>
        <p:nvPicPr>
          <p:cNvPr id="161" name="Shape 161" descr="pho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1843506"/>
            <a:ext cx="8229602" cy="408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5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Peoples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Founded in 1902, Peoples Bank has been in business for more than 115 years</a:t>
            </a:r>
          </a:p>
          <a:p>
            <a:pPr lvl="1"/>
            <a:r>
              <a:rPr lang="en-US" sz="2200" i="1" dirty="0"/>
              <a:t>The first bank in Ohio to gain insurance licensure</a:t>
            </a:r>
          </a:p>
          <a:p>
            <a:r>
              <a:rPr lang="en-US" sz="2600" dirty="0"/>
              <a:t>$3.5 billion in total assets</a:t>
            </a:r>
          </a:p>
          <a:p>
            <a:r>
              <a:rPr lang="en-US" sz="2600" dirty="0"/>
              <a:t>Operating in Ohio, West Virginia, and Kentucky</a:t>
            </a:r>
          </a:p>
          <a:p>
            <a:pPr lvl="1"/>
            <a:r>
              <a:rPr lang="en-US" sz="2200" i="1" dirty="0"/>
              <a:t>76 sales offices including 67 full-service bank branches and 75 ATMs</a:t>
            </a:r>
          </a:p>
          <a:p>
            <a:pPr lvl="1"/>
            <a:r>
              <a:rPr lang="en-US" sz="2200" i="1" dirty="0"/>
              <a:t>Headquartered in Marietta, Ohio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097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Connected with Peoples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241"/>
            <a:ext cx="8229600" cy="3710152"/>
          </a:xfrm>
        </p:spPr>
        <p:txBody>
          <a:bodyPr>
            <a:normAutofit/>
          </a:bodyPr>
          <a:lstStyle/>
          <a:p>
            <a:r>
              <a:rPr lang="en-US" sz="2000" dirty="0"/>
              <a:t>Professional Development Program</a:t>
            </a:r>
          </a:p>
          <a:p>
            <a:endParaRPr lang="en-US" sz="2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7975CDA-F920-4DB7-9E59-4458861BF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38" y="2595221"/>
            <a:ext cx="4692923" cy="29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Peoples Bank Branch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9BDE28B-10E4-4EF2-B661-725286359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067" y="2125768"/>
            <a:ext cx="6331866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47" y="1306498"/>
            <a:ext cx="5945306" cy="42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Earnings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52811F8F-93DF-4FA0-9ED7-B34CA12B8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60655"/>
              </p:ext>
            </p:extLst>
          </p:nvPr>
        </p:nvGraphicFramePr>
        <p:xfrm>
          <a:off x="457200" y="2032908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Portfolio Composition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E15C057B-12E7-473A-A207-A91A54C54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684244"/>
              </p:ext>
            </p:extLst>
          </p:nvPr>
        </p:nvGraphicFramePr>
        <p:xfrm>
          <a:off x="457200" y="2125768"/>
          <a:ext cx="8229600" cy="379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0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Composition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B6AE8C9A-DF8A-4362-975F-BEBB653B3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126780"/>
              </p:ext>
            </p:extLst>
          </p:nvPr>
        </p:nvGraphicFramePr>
        <p:xfrm>
          <a:off x="457200" y="1818303"/>
          <a:ext cx="8229600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3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ACA612D4CEE41A2B1994AB67F6976" ma:contentTypeVersion="4" ma:contentTypeDescription="Create a new document." ma:contentTypeScope="" ma:versionID="08be6a4c6ee8c5e38872d544966c0d8a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16c7b1c0a42b5be9bee348bada8dff55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UZD6JJ247QYQ-3624-105</_dlc_DocId>
    <_dlc_DocIdUrl xmlns="d18b261a-0edf-433c-ade6-b4c5a8c9ad88">
      <Url>https://fedsharesites.frb.org/dist/8H/ST%20LOUIS/bsr/CBRC/_layouts/DocIdRedir.aspx?ID=UZD6JJ247QYQ-3624-105</Url>
      <Description>UZD6JJ247QYQ-3624-105</Description>
    </_dlc_DocIdUrl>
  </documentManagement>
</p:properties>
</file>

<file path=customXml/itemProps1.xml><?xml version="1.0" encoding="utf-8"?>
<ds:datastoreItem xmlns:ds="http://schemas.openxmlformats.org/officeDocument/2006/customXml" ds:itemID="{D29DB65E-08D1-4BDF-82EB-8B31AEF5EAD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91DEB65-03DC-4E0A-92B2-D134B5D99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B73F9B-5189-460C-BC30-555E5CE284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B6E7C9-B9E5-4086-B6A1-0E81AA414244}">
  <ds:schemaRefs>
    <ds:schemaRef ds:uri="http://purl.org/dc/dcmitype/"/>
    <ds:schemaRef ds:uri="http://schemas.microsoft.com/office/infopath/2007/PartnerControls"/>
    <ds:schemaRef ds:uri="http://www.w3.org/XML/1998/namespace"/>
    <ds:schemaRef ds:uri="d18b261a-0edf-433c-ade6-b4c5a8c9ad88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354</Words>
  <Application>Microsoft Office PowerPoint</Application>
  <PresentationFormat>On-screen Show (4:3)</PresentationFormat>
  <Paragraphs>74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The University of Akron</vt:lpstr>
      <vt:lpstr>Peoples Bank Executives</vt:lpstr>
      <vt:lpstr>Introduction to Peoples Bank</vt:lpstr>
      <vt:lpstr>Getting Connected with Peoples Bank</vt:lpstr>
      <vt:lpstr>Peoples Bank Branch Map</vt:lpstr>
      <vt:lpstr>PowerPoint Presentation</vt:lpstr>
      <vt:lpstr>Total Earnings</vt:lpstr>
      <vt:lpstr>Loan Portfolio Composition</vt:lpstr>
      <vt:lpstr>Income Composition</vt:lpstr>
      <vt:lpstr>Texas Ratios</vt:lpstr>
      <vt:lpstr>Correlation/Regression Analysis</vt:lpstr>
      <vt:lpstr>PowerPoint Presentation</vt:lpstr>
      <vt:lpstr>Board Composition</vt:lpstr>
      <vt:lpstr>Current Succession Plan</vt:lpstr>
      <vt:lpstr>Professional Development Program and Retention</vt:lpstr>
      <vt:lpstr>PowerPoint Presentation</vt:lpstr>
      <vt:lpstr>C-Suite and Board Succession Planning</vt:lpstr>
      <vt:lpstr>Challenges of Creating Video</vt:lpstr>
      <vt:lpstr>Challenges of Creating Video</vt:lpstr>
      <vt:lpstr>Overview of Video Timeline</vt:lpstr>
    </vt:vector>
  </TitlesOfParts>
  <Company>Federal Reserve Bank of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 Ebert</dc:creator>
  <cp:lastModifiedBy>Henry, Summer L</cp:lastModifiedBy>
  <cp:revision>34</cp:revision>
  <dcterms:created xsi:type="dcterms:W3CDTF">2013-09-20T14:29:42Z</dcterms:created>
  <dcterms:modified xsi:type="dcterms:W3CDTF">2017-10-04T13:27:05Z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0x0101001CCACA612D4CEE41A2B1994AB67F6976</vt:lpwstr>
  </property>
  <property fmtid="{D5CDD505-2E9C-101B-9397-08002B2CF9AE}" pid="3" name="_dlc_DocIdItemGuid">
    <vt:lpwstr>4e71a284-34e0-453e-9ce3-a33fa8870c2e</vt:lpwstr>
  </property>
  <property fmtid="{D5CDD505-2E9C-101B-9397-08002B2CF9AE}" pid="4" name="TitusGUID">
    <vt:lpwstr>b3eaa1ea-8d96-4061-abec-4cab29eef991</vt:lpwstr>
  </property>
</Properties>
</file>