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440" y="76"/>
      </p:cViewPr>
      <p:guideLst/>
    </p:cSldViewPr>
  </p:slideViewPr>
  <p:notesTextViewPr>
    <p:cViewPr>
      <p:scale>
        <a:sx n="3" d="2"/>
        <a:sy n="3" d="2"/>
      </p:scale>
      <p:origin x="0" y="0"/>
    </p:cViewPr>
  </p:notesTextViewPr>
  <p:notesViewPr>
    <p:cSldViewPr snapToGrid="0">
      <p:cViewPr varScale="1">
        <p:scale>
          <a:sx n="77" d="100"/>
          <a:sy n="77" d="100"/>
        </p:scale>
        <p:origin x="3516" y="6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DC1A2-3567-45B7-ABB1-BD81074750EA}"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1545E-01EA-418D-B3D8-B75ADFE9A140}" type="slidenum">
              <a:rPr lang="en-US" smtClean="0"/>
              <a:t>‹#›</a:t>
            </a:fld>
            <a:endParaRPr lang="en-US"/>
          </a:p>
        </p:txBody>
      </p:sp>
    </p:spTree>
    <p:extLst>
      <p:ext uri="{BB962C8B-B14F-4D97-AF65-F5344CB8AC3E}">
        <p14:creationId xmlns:p14="http://schemas.microsoft.com/office/powerpoint/2010/main" val="137824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1545E-01EA-418D-B3D8-B75ADFE9A140}" type="slidenum">
              <a:rPr lang="en-US" smtClean="0"/>
              <a:t>1</a:t>
            </a:fld>
            <a:endParaRPr lang="en-US"/>
          </a:p>
        </p:txBody>
      </p:sp>
    </p:spTree>
    <p:extLst>
      <p:ext uri="{BB962C8B-B14F-4D97-AF65-F5344CB8AC3E}">
        <p14:creationId xmlns:p14="http://schemas.microsoft.com/office/powerpoint/2010/main" val="413157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1545E-01EA-418D-B3D8-B75ADFE9A140}" type="slidenum">
              <a:rPr lang="en-US" smtClean="0"/>
              <a:t>13</a:t>
            </a:fld>
            <a:endParaRPr lang="en-US"/>
          </a:p>
        </p:txBody>
      </p:sp>
    </p:spTree>
    <p:extLst>
      <p:ext uri="{BB962C8B-B14F-4D97-AF65-F5344CB8AC3E}">
        <p14:creationId xmlns:p14="http://schemas.microsoft.com/office/powerpoint/2010/main" val="144439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1545E-01EA-418D-B3D8-B75ADFE9A140}" type="slidenum">
              <a:rPr lang="en-US" smtClean="0"/>
              <a:t>14</a:t>
            </a:fld>
            <a:endParaRPr lang="en-US"/>
          </a:p>
        </p:txBody>
      </p:sp>
    </p:spTree>
    <p:extLst>
      <p:ext uri="{BB962C8B-B14F-4D97-AF65-F5344CB8AC3E}">
        <p14:creationId xmlns:p14="http://schemas.microsoft.com/office/powerpoint/2010/main" val="166801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1545E-01EA-418D-B3D8-B75ADFE9A140}" type="slidenum">
              <a:rPr lang="en-US" smtClean="0"/>
              <a:t>15</a:t>
            </a:fld>
            <a:endParaRPr lang="en-US"/>
          </a:p>
        </p:txBody>
      </p:sp>
    </p:spTree>
    <p:extLst>
      <p:ext uri="{BB962C8B-B14F-4D97-AF65-F5344CB8AC3E}">
        <p14:creationId xmlns:p14="http://schemas.microsoft.com/office/powerpoint/2010/main" val="382221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72736" y="1888760"/>
            <a:ext cx="10809515" cy="1618617"/>
          </a:xfrm>
          <a:prstGeom prst="rect">
            <a:avLst/>
          </a:prstGeom>
        </p:spPr>
        <p:txBody>
          <a:bodyPr/>
          <a:lstStyle>
            <a:lvl1pPr algn="ctr">
              <a:defRPr b="1">
                <a:solidFill>
                  <a:srgbClr val="10243D"/>
                </a:solidFill>
              </a:defRPr>
            </a:lvl1pPr>
          </a:lstStyle>
          <a:p>
            <a:r>
              <a:rPr lang="en-US" dirty="0"/>
              <a:t>Click to edit Master title style</a:t>
            </a:r>
          </a:p>
        </p:txBody>
      </p:sp>
      <p:sp>
        <p:nvSpPr>
          <p:cNvPr id="5" name="Subtitle 2"/>
          <p:cNvSpPr>
            <a:spLocks noGrp="1"/>
          </p:cNvSpPr>
          <p:nvPr>
            <p:ph type="subTitle" idx="1"/>
          </p:nvPr>
        </p:nvSpPr>
        <p:spPr>
          <a:xfrm>
            <a:off x="1783080" y="3794760"/>
            <a:ext cx="8543109" cy="1874520"/>
          </a:xfrm>
          <a:prstGeom prst="rect">
            <a:avLst/>
          </a:prstGeom>
        </p:spPr>
        <p:txBody>
          <a:bodyPr/>
          <a:lstStyle>
            <a:lvl1pPr marL="0" indent="0" algn="ctr">
              <a:buNone/>
              <a:defRPr>
                <a:solidFill>
                  <a:srgbClr val="10243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732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28193"/>
            <a:ext cx="11495314" cy="3710152"/>
          </a:xfrm>
          <a:prstGeom prst="rect">
            <a:avLst/>
          </a:prstGeom>
        </p:spPr>
        <p:txBody>
          <a:bodyPr/>
          <a:lstStyle>
            <a:lvl1pPr>
              <a:defRPr>
                <a:solidFill>
                  <a:srgbClr val="10243D"/>
                </a:solidFill>
              </a:defRPr>
            </a:lvl1pPr>
            <a:lvl2pPr>
              <a:defRPr>
                <a:solidFill>
                  <a:srgbClr val="10243D"/>
                </a:solidFill>
              </a:defRPr>
            </a:lvl2pPr>
            <a:lvl3pPr>
              <a:defRPr>
                <a:solidFill>
                  <a:srgbClr val="10243D"/>
                </a:solidFill>
              </a:defRPr>
            </a:lvl3pPr>
            <a:lvl4pPr>
              <a:defRPr>
                <a:solidFill>
                  <a:srgbClr val="10243D"/>
                </a:solidFill>
              </a:defRPr>
            </a:lvl4pPr>
            <a:lvl5pPr>
              <a:defRPr>
                <a:solidFill>
                  <a:srgbClr val="1024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982768"/>
            <a:ext cx="11495314" cy="1143000"/>
          </a:xfrm>
          <a:prstGeom prst="rect">
            <a:avLst/>
          </a:prstGeom>
        </p:spPr>
        <p:txBody>
          <a:bodyPr/>
          <a:lstStyle>
            <a:lvl1pPr algn="ctr">
              <a:defRPr b="1">
                <a:solidFill>
                  <a:srgbClr val="10243D"/>
                </a:solidFill>
              </a:defRPr>
            </a:lvl1pPr>
          </a:lstStyle>
          <a:p>
            <a:r>
              <a:rPr lang="en-US" dirty="0"/>
              <a:t>Click to edit Master title style</a:t>
            </a:r>
          </a:p>
        </p:txBody>
      </p:sp>
    </p:spTree>
    <p:extLst>
      <p:ext uri="{BB962C8B-B14F-4D97-AF65-F5344CB8AC3E}">
        <p14:creationId xmlns:p14="http://schemas.microsoft.com/office/powerpoint/2010/main" val="1520213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19A6-DD23-4FDF-BAAB-16BF27BF173D}"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5B0E3-98D8-4293-B8DA-67AA7F484EE3}" type="slidenum">
              <a:rPr lang="en-US" smtClean="0"/>
              <a:t>‹#›</a:t>
            </a:fld>
            <a:endParaRPr lang="en-US"/>
          </a:p>
        </p:txBody>
      </p:sp>
      <p:sp>
        <p:nvSpPr>
          <p:cNvPr id="7" name="Rectangle 6">
            <a:extLst>
              <a:ext uri="{FF2B5EF4-FFF2-40B4-BE49-F238E27FC236}">
                <a16:creationId xmlns:a16="http://schemas.microsoft.com/office/drawing/2014/main" id="{06EC8760-0B3F-5844-A575-B0DD3838C8DB}"/>
              </a:ext>
            </a:extLst>
          </p:cNvPr>
          <p:cNvSpPr/>
          <p:nvPr userDrawn="1"/>
        </p:nvSpPr>
        <p:spPr>
          <a:xfrm>
            <a:off x="-3693" y="6040589"/>
            <a:ext cx="12195693" cy="817419"/>
          </a:xfrm>
          <a:prstGeom prst="rect">
            <a:avLst/>
          </a:prstGeom>
          <a:solidFill>
            <a:srgbClr val="102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 name="Group 7"/>
          <p:cNvGrpSpPr/>
          <p:nvPr userDrawn="1"/>
        </p:nvGrpSpPr>
        <p:grpSpPr>
          <a:xfrm>
            <a:off x="3878025" y="6117906"/>
            <a:ext cx="4432256" cy="662784"/>
            <a:chOff x="2493769" y="6096115"/>
            <a:chExt cx="4432256" cy="662784"/>
          </a:xfrm>
        </p:grpSpPr>
        <p:pic>
          <p:nvPicPr>
            <p:cNvPr id="9" name="Picture 8">
              <a:extLst>
                <a:ext uri="{FF2B5EF4-FFF2-40B4-BE49-F238E27FC236}">
                  <a16:creationId xmlns:a16="http://schemas.microsoft.com/office/drawing/2014/main" id="{A624E808-9751-9247-A838-75C4728CB7AF}"/>
                </a:ext>
              </a:extLst>
            </p:cNvPr>
            <p:cNvPicPr>
              <a:picLocks noChangeAspect="1"/>
            </p:cNvPicPr>
            <p:nvPr userDrawn="1"/>
          </p:nvPicPr>
          <p:blipFill>
            <a:blip r:embed="rId4"/>
            <a:stretch>
              <a:fillRect/>
            </a:stretch>
          </p:blipFill>
          <p:spPr>
            <a:xfrm>
              <a:off x="2493769" y="6124187"/>
              <a:ext cx="607752" cy="607752"/>
            </a:xfrm>
            <a:prstGeom prst="rect">
              <a:avLst/>
            </a:prstGeom>
          </p:spPr>
        </p:pic>
        <p:pic>
          <p:nvPicPr>
            <p:cNvPr id="10" name="Picture 9">
              <a:extLst>
                <a:ext uri="{FF2B5EF4-FFF2-40B4-BE49-F238E27FC236}">
                  <a16:creationId xmlns:a16="http://schemas.microsoft.com/office/drawing/2014/main" id="{5977A848-12CE-2D4F-B4BA-1A5607E30E56}"/>
                </a:ext>
              </a:extLst>
            </p:cNvPr>
            <p:cNvPicPr>
              <a:picLocks noChangeAspect="1"/>
            </p:cNvPicPr>
            <p:nvPr userDrawn="1"/>
          </p:nvPicPr>
          <p:blipFill>
            <a:blip r:embed="rId5"/>
            <a:stretch>
              <a:fillRect/>
            </a:stretch>
          </p:blipFill>
          <p:spPr>
            <a:xfrm>
              <a:off x="3458275" y="6124187"/>
              <a:ext cx="2071166" cy="634712"/>
            </a:xfrm>
            <a:prstGeom prst="rect">
              <a:avLst/>
            </a:prstGeom>
          </p:spPr>
        </p:pic>
        <p:pic>
          <p:nvPicPr>
            <p:cNvPr id="11" name="Picture 10">
              <a:extLst>
                <a:ext uri="{FF2B5EF4-FFF2-40B4-BE49-F238E27FC236}">
                  <a16:creationId xmlns:a16="http://schemas.microsoft.com/office/drawing/2014/main" id="{AB8EEFB2-2FD6-A241-B33C-59DB92F823BE}"/>
                </a:ext>
              </a:extLst>
            </p:cNvPr>
            <p:cNvPicPr>
              <a:picLocks noChangeAspect="1"/>
            </p:cNvPicPr>
            <p:nvPr userDrawn="1"/>
          </p:nvPicPr>
          <p:blipFill>
            <a:blip r:embed="rId6"/>
            <a:stretch>
              <a:fillRect/>
            </a:stretch>
          </p:blipFill>
          <p:spPr>
            <a:xfrm>
              <a:off x="5684741" y="6096115"/>
              <a:ext cx="1241284" cy="662784"/>
            </a:xfrm>
            <a:prstGeom prst="rect">
              <a:avLst/>
            </a:prstGeom>
          </p:spPr>
        </p:pic>
        <p:cxnSp>
          <p:nvCxnSpPr>
            <p:cNvPr id="12" name="Straight Connector 11">
              <a:extLst>
                <a:ext uri="{FF2B5EF4-FFF2-40B4-BE49-F238E27FC236}">
                  <a16:creationId xmlns:a16="http://schemas.microsoft.com/office/drawing/2014/main" id="{51DB0E82-29BB-6B4F-B95E-0136ADF3523A}"/>
                </a:ext>
              </a:extLst>
            </p:cNvPr>
            <p:cNvCxnSpPr/>
            <p:nvPr userDrawn="1"/>
          </p:nvCxnSpPr>
          <p:spPr>
            <a:xfrm>
              <a:off x="5619585" y="6186055"/>
              <a:ext cx="0" cy="53542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7304" r="7414"/>
          <a:stretch/>
        </p:blipFill>
        <p:spPr>
          <a:xfrm>
            <a:off x="0" y="0"/>
            <a:ext cx="12192000" cy="953701"/>
          </a:xfrm>
          <a:prstGeom prst="rect">
            <a:avLst/>
          </a:prstGeom>
        </p:spPr>
      </p:pic>
      <p:cxnSp>
        <p:nvCxnSpPr>
          <p:cNvPr id="17" name="Straight Connector 16">
            <a:extLst>
              <a:ext uri="{FF2B5EF4-FFF2-40B4-BE49-F238E27FC236}">
                <a16:creationId xmlns:a16="http://schemas.microsoft.com/office/drawing/2014/main" id="{51EE2F91-F85A-F24D-9CCE-240E25BBB567}"/>
              </a:ext>
            </a:extLst>
          </p:cNvPr>
          <p:cNvCxnSpPr/>
          <p:nvPr userDrawn="1"/>
        </p:nvCxnSpPr>
        <p:spPr>
          <a:xfrm>
            <a:off x="4686225" y="6186055"/>
            <a:ext cx="0" cy="53542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46245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126" y="1155654"/>
            <a:ext cx="10546080" cy="1883637"/>
          </a:xfrm>
          <a:prstGeom prst="rect">
            <a:avLst/>
          </a:prstGeom>
        </p:spPr>
        <p:txBody>
          <a:bodyPr/>
          <a:lstStyle/>
          <a:p>
            <a:r>
              <a:rPr lang="en-US" dirty="0"/>
              <a:t>Determinants of Losses on Construction Loans:</a:t>
            </a:r>
            <a:br>
              <a:rPr lang="en-US" dirty="0"/>
            </a:br>
            <a:r>
              <a:rPr lang="en-US" dirty="0"/>
              <a:t>Bad Loans, Bad Banks, or Bad Markets?</a:t>
            </a:r>
          </a:p>
        </p:txBody>
      </p:sp>
      <p:sp>
        <p:nvSpPr>
          <p:cNvPr id="3" name="Subtitle 2"/>
          <p:cNvSpPr>
            <a:spLocks noGrp="1"/>
          </p:cNvSpPr>
          <p:nvPr>
            <p:ph type="subTitle" idx="4294967295"/>
          </p:nvPr>
        </p:nvSpPr>
        <p:spPr>
          <a:xfrm>
            <a:off x="1123406" y="2647406"/>
            <a:ext cx="9875520" cy="3115491"/>
          </a:xfrm>
          <a:prstGeom prst="rect">
            <a:avLst/>
          </a:prstGeom>
        </p:spPr>
        <p:txBody>
          <a:bodyPr/>
          <a:lstStyle/>
          <a:p>
            <a:pPr marL="0" indent="0">
              <a:lnSpc>
                <a:spcPct val="100000"/>
              </a:lnSpc>
              <a:spcBef>
                <a:spcPts val="0"/>
              </a:spcBef>
              <a:buNone/>
            </a:pPr>
            <a:r>
              <a:rPr lang="en-US" sz="1800" dirty="0">
                <a:cs typeface="Times New Roman" panose="02020603050405020304" pitchFamily="18" charset="0"/>
              </a:rPr>
              <a:t>Emily Johnston Ross</a:t>
            </a:r>
          </a:p>
          <a:p>
            <a:pPr marL="0" indent="0">
              <a:lnSpc>
                <a:spcPct val="100000"/>
              </a:lnSpc>
              <a:spcBef>
                <a:spcPts val="0"/>
              </a:spcBef>
              <a:buNone/>
            </a:pPr>
            <a:r>
              <a:rPr lang="en-US" sz="1200" i="1" dirty="0">
                <a:cs typeface="Times New Roman" panose="02020603050405020304" pitchFamily="18" charset="0"/>
              </a:rPr>
              <a:t>  Federal Deposit Insurance Corporation</a:t>
            </a:r>
          </a:p>
          <a:p>
            <a:pPr marL="0" indent="0">
              <a:lnSpc>
                <a:spcPct val="100000"/>
              </a:lnSpc>
              <a:spcBef>
                <a:spcPts val="0"/>
              </a:spcBef>
              <a:buNone/>
            </a:pPr>
            <a:endParaRPr lang="en-US" sz="700" i="1" dirty="0">
              <a:cs typeface="Times New Roman" panose="02020603050405020304" pitchFamily="18" charset="0"/>
            </a:endParaRPr>
          </a:p>
          <a:p>
            <a:pPr marL="0" indent="0">
              <a:lnSpc>
                <a:spcPct val="100000"/>
              </a:lnSpc>
              <a:spcBef>
                <a:spcPts val="0"/>
              </a:spcBef>
              <a:buNone/>
            </a:pPr>
            <a:r>
              <a:rPr lang="en-US" sz="1800" dirty="0">
                <a:cs typeface="Times New Roman" panose="02020603050405020304" pitchFamily="18" charset="0"/>
              </a:rPr>
              <a:t>Joseph B. Nichols</a:t>
            </a:r>
          </a:p>
          <a:p>
            <a:pPr marL="0" indent="0">
              <a:lnSpc>
                <a:spcPct val="100000"/>
              </a:lnSpc>
              <a:spcBef>
                <a:spcPts val="0"/>
              </a:spcBef>
              <a:buNone/>
            </a:pPr>
            <a:r>
              <a:rPr lang="en-US" sz="1200" i="1" dirty="0">
                <a:cs typeface="Times New Roman" panose="02020603050405020304" pitchFamily="18" charset="0"/>
              </a:rPr>
              <a:t>  Board of Governors of the Federal Reserve System </a:t>
            </a:r>
          </a:p>
          <a:p>
            <a:pPr marL="0" indent="0">
              <a:lnSpc>
                <a:spcPct val="100000"/>
              </a:lnSpc>
              <a:spcBef>
                <a:spcPts val="0"/>
              </a:spcBef>
              <a:buNone/>
            </a:pPr>
            <a:endParaRPr lang="en-US" sz="700" i="1" dirty="0">
              <a:cs typeface="Times New Roman" panose="02020603050405020304" pitchFamily="18" charset="0"/>
            </a:endParaRPr>
          </a:p>
          <a:p>
            <a:pPr marL="0" indent="0">
              <a:lnSpc>
                <a:spcPct val="100000"/>
              </a:lnSpc>
              <a:spcBef>
                <a:spcPts val="0"/>
              </a:spcBef>
              <a:buNone/>
            </a:pPr>
            <a:r>
              <a:rPr lang="en-US" sz="1800" dirty="0">
                <a:cs typeface="Times New Roman" panose="02020603050405020304" pitchFamily="18" charset="0"/>
              </a:rPr>
              <a:t>Lynn Shibut </a:t>
            </a:r>
          </a:p>
          <a:p>
            <a:pPr marL="0" indent="0">
              <a:lnSpc>
                <a:spcPct val="100000"/>
              </a:lnSpc>
              <a:spcBef>
                <a:spcPts val="0"/>
              </a:spcBef>
              <a:buNone/>
            </a:pPr>
            <a:r>
              <a:rPr lang="en-US" sz="1200" i="1" dirty="0">
                <a:cs typeface="Times New Roman" panose="02020603050405020304" pitchFamily="18" charset="0"/>
              </a:rPr>
              <a:t>  Federal Deposit Insurance Corporation			</a:t>
            </a:r>
          </a:p>
          <a:p>
            <a:pPr marL="0" indent="0" algn="ctr">
              <a:lnSpc>
                <a:spcPct val="100000"/>
              </a:lnSpc>
              <a:buNone/>
            </a:pPr>
            <a:r>
              <a:rPr lang="en-US" sz="1600" dirty="0">
                <a:cs typeface="Times New Roman" panose="02020603050405020304" pitchFamily="18" charset="0"/>
              </a:rPr>
              <a:t>September 2021</a:t>
            </a:r>
            <a:endParaRPr lang="en-US" sz="1200" dirty="0">
              <a:cs typeface="Times New Roman" panose="02020603050405020304" pitchFamily="18" charset="0"/>
            </a:endParaRPr>
          </a:p>
          <a:p>
            <a:pPr marL="0" indent="0">
              <a:lnSpc>
                <a:spcPct val="100000"/>
              </a:lnSpc>
              <a:buNone/>
            </a:pPr>
            <a:r>
              <a:rPr lang="en-US" sz="1400" dirty="0"/>
              <a:t>The analysis, conclusions, and opinions set forth here are those of the author(s) alone and do not necessarily reflect the views of the Federal Deposit Insurance Corporation,  the Board of Governors of the Federal Reserve System, or the United States. The authors wish to thank: Lily Freedman, A.J. </a:t>
            </a:r>
            <a:r>
              <a:rPr lang="en-US" sz="1400" dirty="0" err="1"/>
              <a:t>Micheli</a:t>
            </a:r>
            <a:r>
              <a:rPr lang="en-US" sz="1400" dirty="0"/>
              <a:t> and Michael Pessin for research assistance; Suzi Gardner, Derek Johnson, Michael McCann, and Ken Redline for expert advice, and; Domenic </a:t>
            </a:r>
            <a:r>
              <a:rPr lang="en-US" sz="1400" dirty="0" err="1"/>
              <a:t>Barbato</a:t>
            </a:r>
            <a:r>
              <a:rPr lang="en-US" sz="1400" dirty="0"/>
              <a:t>, Rosalind Bennett, Mike Brennan, Kayla Freeman, Lisa Garcia, Peter Martino, Ajay </a:t>
            </a:r>
            <a:r>
              <a:rPr lang="en-US" sz="1400" dirty="0" err="1"/>
              <a:t>Palvia</a:t>
            </a:r>
            <a:r>
              <a:rPr lang="en-US" sz="1400" dirty="0"/>
              <a:t>, Smith Williams, and Mary </a:t>
            </a:r>
            <a:r>
              <a:rPr lang="en-US" sz="1400" dirty="0" err="1"/>
              <a:t>Zaki</a:t>
            </a:r>
            <a:r>
              <a:rPr lang="en-US" sz="1400" dirty="0"/>
              <a:t> for useful comments. All errors and omissions are our own.</a:t>
            </a:r>
            <a:endParaRPr lang="en-US" sz="1400" dirty="0">
              <a:cs typeface="Times New Roman" panose="02020603050405020304" pitchFamily="18" charset="0"/>
            </a:endParaRPr>
          </a:p>
        </p:txBody>
      </p:sp>
    </p:spTree>
    <p:extLst>
      <p:ext uri="{BB962C8B-B14F-4D97-AF65-F5344CB8AC3E}">
        <p14:creationId xmlns:p14="http://schemas.microsoft.com/office/powerpoint/2010/main" val="243750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4926"/>
            <a:ext cx="11495314" cy="4083419"/>
          </a:xfrm>
        </p:spPr>
        <p:txBody>
          <a:bodyPr/>
          <a:lstStyle/>
          <a:p>
            <a:pPr marL="342900" indent="-342900">
              <a:lnSpc>
                <a:spcPct val="100000"/>
              </a:lnSpc>
              <a:spcBef>
                <a:spcPts val="600"/>
              </a:spcBef>
            </a:pPr>
            <a:r>
              <a:rPr lang="en-US" sz="3200" dirty="0"/>
              <a:t>Banks with high ADC loan growth have higher LGDs</a:t>
            </a:r>
          </a:p>
          <a:p>
            <a:pPr marL="800100" lvl="1" indent="-342900">
              <a:lnSpc>
                <a:spcPct val="100000"/>
              </a:lnSpc>
              <a:spcBef>
                <a:spcPts val="600"/>
              </a:spcBef>
            </a:pPr>
            <a:r>
              <a:rPr lang="en-US" dirty="0"/>
              <a:t>One standard deviation increase in 3-year growth before origination increases LGD by 3 </a:t>
            </a:r>
            <a:r>
              <a:rPr lang="en-US" dirty="0" err="1"/>
              <a:t>ppts</a:t>
            </a:r>
            <a:endParaRPr lang="en-US" dirty="0"/>
          </a:p>
          <a:p>
            <a:pPr>
              <a:lnSpc>
                <a:spcPct val="100000"/>
              </a:lnSpc>
              <a:spcBef>
                <a:spcPts val="600"/>
              </a:spcBef>
            </a:pPr>
            <a:endParaRPr lang="en-US" sz="800" dirty="0"/>
          </a:p>
          <a:p>
            <a:pPr marL="457200" indent="-457200">
              <a:lnSpc>
                <a:spcPct val="100000"/>
              </a:lnSpc>
              <a:spcBef>
                <a:spcPts val="600"/>
              </a:spcBef>
            </a:pPr>
            <a:r>
              <a:rPr lang="en-US" sz="3200" dirty="0"/>
              <a:t>Smaller banks have slightly higher LGDs</a:t>
            </a:r>
          </a:p>
          <a:p>
            <a:pPr marL="742950" lvl="1" indent="-285750">
              <a:lnSpc>
                <a:spcPct val="100000"/>
              </a:lnSpc>
              <a:spcBef>
                <a:spcPts val="600"/>
              </a:spcBef>
            </a:pPr>
            <a:r>
              <a:rPr lang="en-US" dirty="0"/>
              <a:t>This may reflect the capacity to manage distressed loans</a:t>
            </a:r>
          </a:p>
          <a:p>
            <a:pPr marL="742950" lvl="1" indent="-285750">
              <a:lnSpc>
                <a:spcPct val="100000"/>
              </a:lnSpc>
              <a:spcBef>
                <a:spcPts val="600"/>
              </a:spcBef>
            </a:pPr>
            <a:r>
              <a:rPr lang="en-US" dirty="0"/>
              <a:t>At mean, 50% increase in bank size reduces LGD by 1 </a:t>
            </a:r>
            <a:r>
              <a:rPr lang="en-US" dirty="0" err="1"/>
              <a:t>ppt</a:t>
            </a:r>
            <a:endParaRPr lang="en-US" dirty="0"/>
          </a:p>
          <a:p>
            <a:pPr lvl="1">
              <a:lnSpc>
                <a:spcPct val="100000"/>
              </a:lnSpc>
              <a:spcBef>
                <a:spcPts val="600"/>
              </a:spcBef>
            </a:pPr>
            <a:endParaRPr lang="en-US" sz="800" dirty="0"/>
          </a:p>
          <a:p>
            <a:pPr marL="285750" indent="-285750">
              <a:lnSpc>
                <a:spcPct val="100000"/>
              </a:lnSpc>
              <a:spcBef>
                <a:spcPts val="600"/>
              </a:spcBef>
            </a:pPr>
            <a:endParaRPr lang="en-US" sz="800" dirty="0"/>
          </a:p>
          <a:p>
            <a:pPr marL="285750" indent="-285750">
              <a:lnSpc>
                <a:spcPct val="100000"/>
              </a:lnSpc>
              <a:spcBef>
                <a:spcPts val="600"/>
              </a:spcBef>
            </a:pPr>
            <a:r>
              <a:rPr lang="en-US" sz="3200" dirty="0"/>
              <a:t>Measures of bank health at origination were insignificant</a:t>
            </a:r>
          </a:p>
        </p:txBody>
      </p:sp>
      <p:sp>
        <p:nvSpPr>
          <p:cNvPr id="3" name="Title 2"/>
          <p:cNvSpPr>
            <a:spLocks noGrp="1"/>
          </p:cNvSpPr>
          <p:nvPr>
            <p:ph type="title"/>
          </p:nvPr>
        </p:nvSpPr>
        <p:spPr>
          <a:xfrm>
            <a:off x="457200" y="982768"/>
            <a:ext cx="11495314" cy="811198"/>
          </a:xfrm>
        </p:spPr>
        <p:txBody>
          <a:bodyPr/>
          <a:lstStyle/>
          <a:p>
            <a:pPr algn="l"/>
            <a:r>
              <a:rPr lang="en-US" dirty="0"/>
              <a:t>Effect of Bank Characteristics</a:t>
            </a:r>
          </a:p>
        </p:txBody>
      </p:sp>
    </p:spTree>
    <p:extLst>
      <p:ext uri="{BB962C8B-B14F-4D97-AF65-F5344CB8AC3E}">
        <p14:creationId xmlns:p14="http://schemas.microsoft.com/office/powerpoint/2010/main" val="307310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3303"/>
            <a:ext cx="11495314" cy="4005041"/>
          </a:xfrm>
        </p:spPr>
        <p:txBody>
          <a:bodyPr/>
          <a:lstStyle/>
          <a:p>
            <a:pPr>
              <a:spcBef>
                <a:spcPts val="400"/>
              </a:spcBef>
            </a:pPr>
            <a:r>
              <a:rPr lang="en-US" sz="2600" dirty="0"/>
              <a:t>High growth in local ADC loans/total loans increases LGD</a:t>
            </a:r>
          </a:p>
          <a:p>
            <a:pPr lvl="1">
              <a:spcBef>
                <a:spcPts val="400"/>
              </a:spcBef>
            </a:pPr>
            <a:r>
              <a:rPr lang="en-US" sz="2200" dirty="0"/>
              <a:t>One standard deviation in the 3-year growth increases LGD by 8.4 </a:t>
            </a:r>
            <a:r>
              <a:rPr lang="en-US" sz="2200" dirty="0" err="1"/>
              <a:t>ppts</a:t>
            </a:r>
            <a:r>
              <a:rPr lang="en-US" sz="2200" dirty="0"/>
              <a:t> for SFR collateral, 4.8 </a:t>
            </a:r>
            <a:r>
              <a:rPr lang="en-US" sz="2200" dirty="0" err="1"/>
              <a:t>ppts</a:t>
            </a:r>
            <a:r>
              <a:rPr lang="en-US" sz="2200" dirty="0"/>
              <a:t> for commercial</a:t>
            </a:r>
          </a:p>
          <a:p>
            <a:pPr marL="457200" lvl="1" indent="0">
              <a:spcBef>
                <a:spcPts val="400"/>
              </a:spcBef>
              <a:buNone/>
            </a:pPr>
            <a:endParaRPr lang="en-US" sz="800" dirty="0"/>
          </a:p>
          <a:p>
            <a:pPr>
              <a:spcBef>
                <a:spcPts val="400"/>
              </a:spcBef>
            </a:pPr>
            <a:r>
              <a:rPr lang="en-US" sz="2600" dirty="0"/>
              <a:t>High level of local ADC loans/total loans increases LGD, especially for commercial</a:t>
            </a:r>
          </a:p>
          <a:p>
            <a:pPr marL="0" indent="0">
              <a:spcBef>
                <a:spcPts val="400"/>
              </a:spcBef>
              <a:buNone/>
            </a:pPr>
            <a:endParaRPr lang="en-US" sz="800" dirty="0"/>
          </a:p>
          <a:p>
            <a:pPr>
              <a:spcBef>
                <a:spcPts val="400"/>
              </a:spcBef>
            </a:pPr>
            <a:r>
              <a:rPr lang="en-US" sz="2600" dirty="0"/>
              <a:t>Higher local CRE vacancy rate increases LGD</a:t>
            </a:r>
          </a:p>
          <a:p>
            <a:pPr lvl="1">
              <a:spcBef>
                <a:spcPts val="400"/>
              </a:spcBef>
            </a:pPr>
            <a:r>
              <a:rPr lang="en-US" sz="2200" dirty="0"/>
              <a:t>1 </a:t>
            </a:r>
            <a:r>
              <a:rPr lang="en-US" sz="2200" dirty="0" err="1"/>
              <a:t>ppt</a:t>
            </a:r>
            <a:r>
              <a:rPr lang="en-US" sz="2200" dirty="0"/>
              <a:t> increase in vacancy rate increases LGD for SFR by 1.2 </a:t>
            </a:r>
            <a:r>
              <a:rPr lang="en-US" sz="2200" dirty="0" err="1"/>
              <a:t>ppts</a:t>
            </a:r>
            <a:r>
              <a:rPr lang="en-US" sz="2200" dirty="0"/>
              <a:t>, commercial by 2.0 </a:t>
            </a:r>
            <a:r>
              <a:rPr lang="en-US" sz="2200" dirty="0" err="1"/>
              <a:t>ppts</a:t>
            </a:r>
            <a:r>
              <a:rPr lang="en-US" sz="2200" dirty="0"/>
              <a:t>  </a:t>
            </a:r>
          </a:p>
          <a:p>
            <a:pPr marL="457200" lvl="1" indent="0">
              <a:spcBef>
                <a:spcPts val="400"/>
              </a:spcBef>
              <a:buNone/>
            </a:pPr>
            <a:endParaRPr lang="en-US" sz="800" dirty="0"/>
          </a:p>
          <a:p>
            <a:pPr>
              <a:spcBef>
                <a:spcPts val="400"/>
              </a:spcBef>
            </a:pPr>
            <a:r>
              <a:rPr lang="en-US" sz="2600" dirty="0"/>
              <a:t>1-year increase in housing permits to housing stock significantly increased LGD</a:t>
            </a:r>
          </a:p>
          <a:p>
            <a:pPr lvl="1">
              <a:spcBef>
                <a:spcPts val="400"/>
              </a:spcBef>
            </a:pPr>
            <a:r>
              <a:rPr lang="en-US" sz="2200" dirty="0"/>
              <a:t>One standard deviation increase in measure increases LGD by 2.8 </a:t>
            </a:r>
            <a:r>
              <a:rPr lang="en-US" sz="2200" dirty="0" err="1"/>
              <a:t>ppt</a:t>
            </a:r>
            <a:r>
              <a:rPr lang="en-US" sz="2200" dirty="0"/>
              <a:t> for SFR, 2.6 </a:t>
            </a:r>
            <a:r>
              <a:rPr lang="en-US" sz="2200" dirty="0" err="1"/>
              <a:t>ppt</a:t>
            </a:r>
            <a:r>
              <a:rPr lang="en-US" sz="2200" dirty="0"/>
              <a:t> for commercial</a:t>
            </a:r>
          </a:p>
        </p:txBody>
      </p:sp>
      <p:sp>
        <p:nvSpPr>
          <p:cNvPr id="3" name="Title 2"/>
          <p:cNvSpPr>
            <a:spLocks noGrp="1"/>
          </p:cNvSpPr>
          <p:nvPr>
            <p:ph type="title"/>
          </p:nvPr>
        </p:nvSpPr>
        <p:spPr>
          <a:xfrm>
            <a:off x="457200" y="982768"/>
            <a:ext cx="11495314" cy="706695"/>
          </a:xfrm>
        </p:spPr>
        <p:txBody>
          <a:bodyPr/>
          <a:lstStyle/>
          <a:p>
            <a:pPr algn="l"/>
            <a:r>
              <a:rPr lang="en-US" dirty="0"/>
              <a:t>Effect of Market Measures at Origination</a:t>
            </a:r>
          </a:p>
        </p:txBody>
      </p:sp>
    </p:spTree>
    <p:extLst>
      <p:ext uri="{BB962C8B-B14F-4D97-AF65-F5344CB8AC3E}">
        <p14:creationId xmlns:p14="http://schemas.microsoft.com/office/powerpoint/2010/main" val="278409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37805"/>
            <a:ext cx="11495314" cy="3900539"/>
          </a:xfrm>
        </p:spPr>
        <p:txBody>
          <a:bodyPr/>
          <a:lstStyle/>
          <a:p>
            <a:pPr>
              <a:lnSpc>
                <a:spcPct val="100000"/>
              </a:lnSpc>
              <a:spcBef>
                <a:spcPts val="400"/>
              </a:spcBef>
            </a:pPr>
            <a:r>
              <a:rPr lang="en-US" sz="2900" dirty="0"/>
              <a:t>The change in the local share of ADC loans to total loans from origination to default influenced LGDs</a:t>
            </a:r>
          </a:p>
          <a:p>
            <a:pPr>
              <a:lnSpc>
                <a:spcPct val="100000"/>
              </a:lnSpc>
              <a:spcBef>
                <a:spcPts val="400"/>
              </a:spcBef>
            </a:pPr>
            <a:endParaRPr lang="en-US" sz="700" dirty="0"/>
          </a:p>
          <a:p>
            <a:pPr lvl="1">
              <a:lnSpc>
                <a:spcPct val="100000"/>
              </a:lnSpc>
              <a:spcBef>
                <a:spcPts val="0"/>
              </a:spcBef>
            </a:pPr>
            <a:r>
              <a:rPr lang="en-US" sz="2100" dirty="0"/>
              <a:t>A 1 </a:t>
            </a:r>
            <a:r>
              <a:rPr lang="en-US" sz="2100" dirty="0" err="1"/>
              <a:t>ppt</a:t>
            </a:r>
            <a:r>
              <a:rPr lang="en-US" sz="2100" dirty="0"/>
              <a:t> increase in the ratio increases LGD on SFR collateral by 1.9 </a:t>
            </a:r>
            <a:r>
              <a:rPr lang="en-US" sz="2100" dirty="0" err="1"/>
              <a:t>ppts</a:t>
            </a:r>
            <a:r>
              <a:rPr lang="en-US" sz="2100" dirty="0"/>
              <a:t>, commercial by 3.0 </a:t>
            </a:r>
            <a:r>
              <a:rPr lang="en-US" sz="2100" dirty="0" err="1"/>
              <a:t>ppts</a:t>
            </a:r>
            <a:endParaRPr lang="en-US" sz="2100" dirty="0"/>
          </a:p>
          <a:p>
            <a:pPr lvl="1">
              <a:lnSpc>
                <a:spcPct val="100000"/>
              </a:lnSpc>
              <a:spcBef>
                <a:spcPts val="400"/>
              </a:spcBef>
            </a:pPr>
            <a:r>
              <a:rPr lang="en-US" sz="2100" dirty="0"/>
              <a:t>This captures the impact of over-supply on the collateral value</a:t>
            </a:r>
          </a:p>
          <a:p>
            <a:pPr marL="457200" lvl="1" indent="0">
              <a:lnSpc>
                <a:spcPct val="100000"/>
              </a:lnSpc>
              <a:spcBef>
                <a:spcPts val="400"/>
              </a:spcBef>
              <a:buNone/>
            </a:pPr>
            <a:endParaRPr lang="en-US" sz="800" dirty="0"/>
          </a:p>
          <a:p>
            <a:pPr marL="457200" lvl="1" indent="0">
              <a:lnSpc>
                <a:spcPct val="100000"/>
              </a:lnSpc>
              <a:spcBef>
                <a:spcPts val="400"/>
              </a:spcBef>
              <a:buNone/>
            </a:pPr>
            <a:endParaRPr lang="en-US" sz="800" dirty="0"/>
          </a:p>
          <a:p>
            <a:pPr>
              <a:lnSpc>
                <a:spcPct val="100000"/>
              </a:lnSpc>
              <a:spcBef>
                <a:spcPts val="400"/>
              </a:spcBef>
            </a:pPr>
            <a:r>
              <a:rPr lang="en-US" sz="2900" dirty="0"/>
              <a:t>The noncurrent rate of local banks in the market at default increases LGD</a:t>
            </a:r>
          </a:p>
          <a:p>
            <a:pPr marL="0" indent="0">
              <a:lnSpc>
                <a:spcPct val="100000"/>
              </a:lnSpc>
              <a:spcBef>
                <a:spcPts val="400"/>
              </a:spcBef>
              <a:buNone/>
            </a:pPr>
            <a:endParaRPr lang="en-US" sz="700" dirty="0"/>
          </a:p>
          <a:p>
            <a:pPr lvl="1">
              <a:lnSpc>
                <a:spcPct val="100000"/>
              </a:lnSpc>
              <a:spcBef>
                <a:spcPts val="0"/>
              </a:spcBef>
            </a:pPr>
            <a:r>
              <a:rPr lang="en-US" sz="2100" dirty="0"/>
              <a:t>A 1 </a:t>
            </a:r>
            <a:r>
              <a:rPr lang="en-US" sz="2100" dirty="0" err="1"/>
              <a:t>ppt</a:t>
            </a:r>
            <a:r>
              <a:rPr lang="en-US" sz="2100" dirty="0"/>
              <a:t> increase in the ratio increases LGD on SFR by 0.46 </a:t>
            </a:r>
            <a:r>
              <a:rPr lang="en-US" sz="2100" dirty="0" err="1"/>
              <a:t>ppt</a:t>
            </a:r>
            <a:r>
              <a:rPr lang="en-US" sz="2100" dirty="0"/>
              <a:t>, commercial by 0.38 </a:t>
            </a:r>
            <a:r>
              <a:rPr lang="en-US" sz="2100" dirty="0" err="1"/>
              <a:t>ppt</a:t>
            </a:r>
            <a:endParaRPr lang="en-US" sz="2100" dirty="0"/>
          </a:p>
        </p:txBody>
      </p:sp>
      <p:sp>
        <p:nvSpPr>
          <p:cNvPr id="3" name="Title 2"/>
          <p:cNvSpPr>
            <a:spLocks noGrp="1"/>
          </p:cNvSpPr>
          <p:nvPr>
            <p:ph type="title"/>
          </p:nvPr>
        </p:nvSpPr>
        <p:spPr>
          <a:xfrm>
            <a:off x="457200" y="982768"/>
            <a:ext cx="11495314" cy="750238"/>
          </a:xfrm>
        </p:spPr>
        <p:txBody>
          <a:bodyPr/>
          <a:lstStyle/>
          <a:p>
            <a:pPr algn="l"/>
            <a:r>
              <a:rPr lang="en-US" dirty="0"/>
              <a:t>Effect of Market Measures after Origination</a:t>
            </a:r>
          </a:p>
        </p:txBody>
      </p:sp>
    </p:spTree>
    <p:extLst>
      <p:ext uri="{BB962C8B-B14F-4D97-AF65-F5344CB8AC3E}">
        <p14:creationId xmlns:p14="http://schemas.microsoft.com/office/powerpoint/2010/main" val="59264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637211"/>
            <a:ext cx="6344195" cy="3979819"/>
          </a:xfrm>
        </p:spPr>
        <p:txBody>
          <a:bodyPr/>
          <a:lstStyle/>
          <a:p>
            <a:pPr marL="0" indent="0">
              <a:lnSpc>
                <a:spcPct val="100000"/>
              </a:lnSpc>
              <a:spcBef>
                <a:spcPts val="400"/>
              </a:spcBef>
              <a:buNone/>
            </a:pPr>
            <a:r>
              <a:rPr lang="en-US" sz="1800" dirty="0"/>
              <a:t>For each variable, we</a:t>
            </a:r>
          </a:p>
          <a:p>
            <a:pPr marL="285750" indent="-285750">
              <a:lnSpc>
                <a:spcPct val="100000"/>
              </a:lnSpc>
              <a:spcBef>
                <a:spcPts val="400"/>
              </a:spcBef>
            </a:pPr>
            <a:r>
              <a:rPr lang="en-US" sz="1700" dirty="0"/>
              <a:t>Calculated the 25</a:t>
            </a:r>
            <a:r>
              <a:rPr lang="en-US" sz="1700" baseline="30000" dirty="0"/>
              <a:t>th</a:t>
            </a:r>
            <a:r>
              <a:rPr lang="en-US" sz="1700" dirty="0"/>
              <a:t> and 75</a:t>
            </a:r>
            <a:r>
              <a:rPr lang="en-US" sz="1700" baseline="30000" dirty="0"/>
              <a:t>th</a:t>
            </a:r>
            <a:r>
              <a:rPr lang="en-US" sz="1700" dirty="0"/>
              <a:t> percentile values</a:t>
            </a:r>
          </a:p>
          <a:p>
            <a:pPr marL="285750" indent="-285750">
              <a:lnSpc>
                <a:spcPct val="100000"/>
              </a:lnSpc>
              <a:spcBef>
                <a:spcPts val="400"/>
              </a:spcBef>
            </a:pPr>
            <a:r>
              <a:rPr lang="en-US" sz="1700" dirty="0"/>
              <a:t>Determined which one was “good” and “bad” for LGD</a:t>
            </a:r>
          </a:p>
          <a:p>
            <a:pPr marL="0" indent="0">
              <a:lnSpc>
                <a:spcPct val="100000"/>
              </a:lnSpc>
              <a:spcBef>
                <a:spcPts val="400"/>
              </a:spcBef>
              <a:buNone/>
            </a:pPr>
            <a:endParaRPr lang="en-US" sz="500" dirty="0"/>
          </a:p>
          <a:p>
            <a:pPr marL="0" indent="0">
              <a:lnSpc>
                <a:spcPct val="100000"/>
              </a:lnSpc>
              <a:spcBef>
                <a:spcPts val="400"/>
              </a:spcBef>
              <a:buNone/>
            </a:pPr>
            <a:r>
              <a:rPr lang="en-US" sz="1800" dirty="0"/>
              <a:t>For each category, separately for SFR and commercial, we</a:t>
            </a:r>
          </a:p>
          <a:p>
            <a:pPr marL="285750" indent="-285750">
              <a:lnSpc>
                <a:spcPct val="100000"/>
              </a:lnSpc>
              <a:spcBef>
                <a:spcPts val="400"/>
              </a:spcBef>
            </a:pPr>
            <a:r>
              <a:rPr lang="en-US" sz="1700" dirty="0"/>
              <a:t>Estimated LGD </a:t>
            </a:r>
          </a:p>
          <a:p>
            <a:pPr marL="742950" lvl="1" indent="-285750">
              <a:lnSpc>
                <a:spcPct val="100000"/>
              </a:lnSpc>
              <a:spcBef>
                <a:spcPts val="400"/>
              </a:spcBef>
            </a:pPr>
            <a:r>
              <a:rPr lang="en-US" sz="1500" dirty="0"/>
              <a:t>Using the “good” percentile for that category, and the mean for all other variables</a:t>
            </a:r>
          </a:p>
          <a:p>
            <a:pPr marL="742950" lvl="1" indent="-285750">
              <a:lnSpc>
                <a:spcPct val="100000"/>
              </a:lnSpc>
              <a:spcBef>
                <a:spcPts val="400"/>
              </a:spcBef>
            </a:pPr>
            <a:r>
              <a:rPr lang="en-US" sz="1500" dirty="0"/>
              <a:t>Using the “bad” percentile for that category, and the mean for all other variables</a:t>
            </a:r>
          </a:p>
          <a:p>
            <a:pPr marL="285750" indent="-285750">
              <a:lnSpc>
                <a:spcPct val="100000"/>
              </a:lnSpc>
              <a:spcBef>
                <a:spcPts val="400"/>
              </a:spcBef>
            </a:pPr>
            <a:r>
              <a:rPr lang="en-US" sz="1700" dirty="0"/>
              <a:t>Calculated the difference</a:t>
            </a:r>
            <a:endParaRPr lang="en-US" sz="600" dirty="0"/>
          </a:p>
          <a:p>
            <a:pPr marL="0" indent="0">
              <a:lnSpc>
                <a:spcPct val="100000"/>
              </a:lnSpc>
              <a:spcBef>
                <a:spcPts val="400"/>
              </a:spcBef>
              <a:buNone/>
            </a:pPr>
            <a:endParaRPr lang="en-US" sz="800" dirty="0"/>
          </a:p>
          <a:p>
            <a:pPr marL="0" indent="0">
              <a:lnSpc>
                <a:spcPct val="100000"/>
              </a:lnSpc>
              <a:spcBef>
                <a:spcPts val="0"/>
              </a:spcBef>
              <a:buNone/>
            </a:pPr>
            <a:r>
              <a:rPr lang="en-US" sz="2600" dirty="0"/>
              <a:t>Results</a:t>
            </a:r>
          </a:p>
          <a:p>
            <a:pPr marL="742950" lvl="1" indent="-285750">
              <a:lnSpc>
                <a:spcPct val="100000"/>
              </a:lnSpc>
              <a:spcBef>
                <a:spcPts val="0"/>
              </a:spcBef>
            </a:pPr>
            <a:r>
              <a:rPr lang="en-US" sz="2100" dirty="0"/>
              <a:t>Loans and markets matter more than banks</a:t>
            </a:r>
          </a:p>
          <a:p>
            <a:pPr marL="742950" lvl="1" indent="-285750">
              <a:lnSpc>
                <a:spcPct val="100000"/>
              </a:lnSpc>
              <a:spcBef>
                <a:spcPts val="0"/>
              </a:spcBef>
            </a:pPr>
            <a:r>
              <a:rPr lang="en-US" sz="2100" dirty="0"/>
              <a:t>Market characteristics at origination matter a lot</a:t>
            </a:r>
          </a:p>
        </p:txBody>
      </p:sp>
      <p:sp>
        <p:nvSpPr>
          <p:cNvPr id="3" name="Title 2"/>
          <p:cNvSpPr>
            <a:spLocks noGrp="1"/>
          </p:cNvSpPr>
          <p:nvPr>
            <p:ph type="title"/>
          </p:nvPr>
        </p:nvSpPr>
        <p:spPr>
          <a:xfrm>
            <a:off x="457200" y="982768"/>
            <a:ext cx="11495314" cy="654443"/>
          </a:xfrm>
        </p:spPr>
        <p:txBody>
          <a:bodyPr/>
          <a:lstStyle/>
          <a:p>
            <a:pPr algn="l"/>
            <a:r>
              <a:rPr lang="en-US" dirty="0"/>
              <a:t>Counterfactual Analysis</a:t>
            </a:r>
          </a:p>
        </p:txBody>
      </p:sp>
      <p:pic>
        <p:nvPicPr>
          <p:cNvPr id="4" name="Picture 3"/>
          <p:cNvPicPr>
            <a:picLocks noChangeAspect="1"/>
          </p:cNvPicPr>
          <p:nvPr/>
        </p:nvPicPr>
        <p:blipFill>
          <a:blip r:embed="rId3"/>
          <a:stretch>
            <a:fillRect/>
          </a:stretch>
        </p:blipFill>
        <p:spPr>
          <a:xfrm>
            <a:off x="7238166" y="1945779"/>
            <a:ext cx="3934932" cy="3671251"/>
          </a:xfrm>
          <a:prstGeom prst="rect">
            <a:avLst/>
          </a:prstGeom>
        </p:spPr>
      </p:pic>
    </p:spTree>
    <p:extLst>
      <p:ext uri="{BB962C8B-B14F-4D97-AF65-F5344CB8AC3E}">
        <p14:creationId xmlns:p14="http://schemas.microsoft.com/office/powerpoint/2010/main" val="303308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67840"/>
            <a:ext cx="11342914" cy="4170505"/>
          </a:xfrm>
        </p:spPr>
        <p:txBody>
          <a:bodyPr/>
          <a:lstStyle/>
          <a:p>
            <a:pPr marL="0" indent="0">
              <a:lnSpc>
                <a:spcPct val="100000"/>
              </a:lnSpc>
              <a:spcBef>
                <a:spcPts val="400"/>
              </a:spcBef>
              <a:buNone/>
            </a:pPr>
            <a:r>
              <a:rPr lang="en-US" sz="3000" dirty="0" err="1"/>
              <a:t>Macroprudential</a:t>
            </a:r>
            <a:endParaRPr lang="en-US" sz="3000" dirty="0"/>
          </a:p>
          <a:p>
            <a:pPr lvl="1">
              <a:lnSpc>
                <a:spcPct val="100000"/>
              </a:lnSpc>
              <a:spcBef>
                <a:spcPts val="400"/>
              </a:spcBef>
            </a:pPr>
            <a:r>
              <a:rPr lang="en-US" sz="2200" dirty="0"/>
              <a:t>Supports higher capital requirements for ADC</a:t>
            </a:r>
          </a:p>
          <a:p>
            <a:pPr lvl="1">
              <a:lnSpc>
                <a:spcPct val="100000"/>
              </a:lnSpc>
              <a:spcBef>
                <a:spcPts val="400"/>
              </a:spcBef>
            </a:pPr>
            <a:r>
              <a:rPr lang="en-US" sz="2200" dirty="0"/>
              <a:t>Consider potential future market conditions for both monitoring and stress testing</a:t>
            </a:r>
          </a:p>
          <a:p>
            <a:pPr marL="457200" lvl="1" indent="0">
              <a:lnSpc>
                <a:spcPct val="100000"/>
              </a:lnSpc>
              <a:spcBef>
                <a:spcPts val="400"/>
              </a:spcBef>
              <a:buNone/>
            </a:pPr>
            <a:endParaRPr lang="en-US" sz="600" dirty="0"/>
          </a:p>
          <a:p>
            <a:pPr marL="0" indent="0">
              <a:lnSpc>
                <a:spcPct val="100000"/>
              </a:lnSpc>
              <a:spcBef>
                <a:spcPts val="400"/>
              </a:spcBef>
              <a:buNone/>
            </a:pPr>
            <a:r>
              <a:rPr lang="en-US" sz="3000" dirty="0" err="1"/>
              <a:t>Microprudential</a:t>
            </a:r>
            <a:r>
              <a:rPr lang="en-US" sz="3000" dirty="0"/>
              <a:t> </a:t>
            </a:r>
          </a:p>
          <a:p>
            <a:pPr lvl="1">
              <a:lnSpc>
                <a:spcPct val="100000"/>
              </a:lnSpc>
              <a:spcBef>
                <a:spcPts val="400"/>
              </a:spcBef>
            </a:pPr>
            <a:r>
              <a:rPr lang="en-US" sz="2200" dirty="0"/>
              <a:t>Monitoring limited to loan and bank characteristics will overlook a significant portion of credit risk</a:t>
            </a:r>
          </a:p>
          <a:p>
            <a:pPr lvl="1">
              <a:lnSpc>
                <a:spcPct val="100000"/>
              </a:lnSpc>
              <a:spcBef>
                <a:spcPts val="400"/>
              </a:spcBef>
            </a:pPr>
            <a:r>
              <a:rPr lang="en-US" sz="2200" dirty="0"/>
              <a:t>Banks and regulators should actively monitor both supply and demand at the market level, in order to anticipate potential oversupply</a:t>
            </a:r>
          </a:p>
          <a:p>
            <a:pPr lvl="1">
              <a:lnSpc>
                <a:spcPct val="100000"/>
              </a:lnSpc>
              <a:spcBef>
                <a:spcPts val="400"/>
              </a:spcBef>
            </a:pPr>
            <a:r>
              <a:rPr lang="en-US" sz="2200" dirty="0"/>
              <a:t>May be beneficial to create standard reports to support examiner review of ADC loans at exams</a:t>
            </a:r>
          </a:p>
        </p:txBody>
      </p:sp>
      <p:sp>
        <p:nvSpPr>
          <p:cNvPr id="3" name="Title 2"/>
          <p:cNvSpPr>
            <a:spLocks noGrp="1"/>
          </p:cNvSpPr>
          <p:nvPr>
            <p:ph type="title"/>
          </p:nvPr>
        </p:nvSpPr>
        <p:spPr>
          <a:xfrm>
            <a:off x="457200" y="982768"/>
            <a:ext cx="11495314" cy="785072"/>
          </a:xfrm>
        </p:spPr>
        <p:txBody>
          <a:bodyPr/>
          <a:lstStyle/>
          <a:p>
            <a:pPr algn="l"/>
            <a:r>
              <a:rPr lang="en-US" dirty="0"/>
              <a:t>Implications: Market Effects</a:t>
            </a:r>
          </a:p>
        </p:txBody>
      </p:sp>
    </p:spTree>
    <p:extLst>
      <p:ext uri="{BB962C8B-B14F-4D97-AF65-F5344CB8AC3E}">
        <p14:creationId xmlns:p14="http://schemas.microsoft.com/office/powerpoint/2010/main" val="426084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811383"/>
            <a:ext cx="5743303" cy="4126962"/>
          </a:xfrm>
        </p:spPr>
        <p:txBody>
          <a:bodyPr/>
          <a:lstStyle/>
          <a:p>
            <a:pPr>
              <a:lnSpc>
                <a:spcPct val="100000"/>
              </a:lnSpc>
              <a:spcBef>
                <a:spcPts val="400"/>
              </a:spcBef>
            </a:pPr>
            <a:r>
              <a:rPr lang="en-US" dirty="0"/>
              <a:t>Loan effects</a:t>
            </a:r>
          </a:p>
          <a:p>
            <a:pPr lvl="1">
              <a:lnSpc>
                <a:spcPct val="100000"/>
              </a:lnSpc>
              <a:spcBef>
                <a:spcPts val="400"/>
              </a:spcBef>
            </a:pPr>
            <a:r>
              <a:rPr lang="en-US" sz="2200" dirty="0"/>
              <a:t>Not all ADC loans pose the same risks</a:t>
            </a:r>
          </a:p>
          <a:p>
            <a:pPr lvl="1">
              <a:lnSpc>
                <a:spcPct val="100000"/>
              </a:lnSpc>
              <a:spcBef>
                <a:spcPts val="400"/>
              </a:spcBef>
            </a:pPr>
            <a:r>
              <a:rPr lang="en-US" sz="2200" dirty="0"/>
              <a:t>“Horizontal” construction is especially risky</a:t>
            </a:r>
          </a:p>
          <a:p>
            <a:pPr marL="0" indent="0">
              <a:lnSpc>
                <a:spcPct val="100000"/>
              </a:lnSpc>
              <a:spcBef>
                <a:spcPts val="400"/>
              </a:spcBef>
              <a:buNone/>
            </a:pPr>
            <a:endParaRPr lang="en-US" sz="3200" dirty="0"/>
          </a:p>
          <a:p>
            <a:pPr>
              <a:lnSpc>
                <a:spcPct val="100000"/>
              </a:lnSpc>
              <a:spcBef>
                <a:spcPts val="400"/>
              </a:spcBef>
            </a:pPr>
            <a:r>
              <a:rPr lang="en-US" dirty="0"/>
              <a:t>Definitions matter</a:t>
            </a:r>
          </a:p>
          <a:p>
            <a:pPr lvl="1">
              <a:lnSpc>
                <a:spcPct val="100000"/>
              </a:lnSpc>
              <a:spcBef>
                <a:spcPts val="400"/>
              </a:spcBef>
            </a:pPr>
            <a:r>
              <a:rPr lang="en-US" sz="2200" dirty="0"/>
              <a:t>Many costs associated loan workouts are excluded from loan loss reserve estimates</a:t>
            </a:r>
          </a:p>
        </p:txBody>
      </p:sp>
      <p:sp>
        <p:nvSpPr>
          <p:cNvPr id="3" name="Title 2"/>
          <p:cNvSpPr>
            <a:spLocks noGrp="1"/>
          </p:cNvSpPr>
          <p:nvPr>
            <p:ph type="title"/>
          </p:nvPr>
        </p:nvSpPr>
        <p:spPr>
          <a:xfrm>
            <a:off x="457200" y="982768"/>
            <a:ext cx="11495314" cy="828615"/>
          </a:xfrm>
        </p:spPr>
        <p:txBody>
          <a:bodyPr/>
          <a:lstStyle/>
          <a:p>
            <a:pPr algn="l"/>
            <a:r>
              <a:rPr lang="en-US" dirty="0"/>
              <a:t>Other Implications</a:t>
            </a:r>
          </a:p>
        </p:txBody>
      </p:sp>
      <p:pic>
        <p:nvPicPr>
          <p:cNvPr id="4" name="Picture 3"/>
          <p:cNvPicPr>
            <a:picLocks noChangeAspect="1"/>
          </p:cNvPicPr>
          <p:nvPr/>
        </p:nvPicPr>
        <p:blipFill>
          <a:blip r:embed="rId3"/>
          <a:stretch>
            <a:fillRect/>
          </a:stretch>
        </p:blipFill>
        <p:spPr>
          <a:xfrm>
            <a:off x="6509656" y="1995140"/>
            <a:ext cx="4985657" cy="3538411"/>
          </a:xfrm>
          <a:prstGeom prst="rect">
            <a:avLst/>
          </a:prstGeom>
        </p:spPr>
      </p:pic>
    </p:spTree>
    <p:extLst>
      <p:ext uri="{BB962C8B-B14F-4D97-AF65-F5344CB8AC3E}">
        <p14:creationId xmlns:p14="http://schemas.microsoft.com/office/powerpoint/2010/main" val="192334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074" y="992777"/>
            <a:ext cx="11351623" cy="1184366"/>
          </a:xfrm>
        </p:spPr>
        <p:txBody>
          <a:bodyPr/>
          <a:lstStyle/>
          <a:p>
            <a:r>
              <a:rPr lang="en-US" dirty="0"/>
              <a:t>Motivation: Investment in Construction 1960-2020</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143" y="1663337"/>
            <a:ext cx="6893483" cy="428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3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5257"/>
            <a:ext cx="11495314" cy="4302034"/>
          </a:xfrm>
        </p:spPr>
        <p:txBody>
          <a:bodyPr/>
          <a:lstStyle/>
          <a:p>
            <a:pPr>
              <a:lnSpc>
                <a:spcPct val="100000"/>
              </a:lnSpc>
            </a:pPr>
            <a:r>
              <a:rPr lang="en-US" sz="2000" dirty="0"/>
              <a:t>During real estate downturns, Acquisition, Development and Construction (ADC) loans</a:t>
            </a:r>
          </a:p>
          <a:p>
            <a:pPr lvl="1">
              <a:lnSpc>
                <a:spcPct val="100000"/>
              </a:lnSpc>
              <a:spcBef>
                <a:spcPts val="0"/>
              </a:spcBef>
            </a:pPr>
            <a:r>
              <a:rPr lang="en-US" sz="2000" dirty="0"/>
              <a:t>Weaken banks</a:t>
            </a:r>
          </a:p>
          <a:p>
            <a:pPr lvl="1">
              <a:lnSpc>
                <a:spcPct val="100000"/>
              </a:lnSpc>
              <a:spcBef>
                <a:spcPts val="0"/>
              </a:spcBef>
            </a:pPr>
            <a:r>
              <a:rPr lang="en-US" sz="2000" dirty="0"/>
              <a:t>Trigger bank failures</a:t>
            </a:r>
          </a:p>
          <a:p>
            <a:pPr>
              <a:lnSpc>
                <a:spcPct val="100000"/>
              </a:lnSpc>
            </a:pPr>
            <a:r>
              <a:rPr lang="en-US" sz="2000" dirty="0"/>
              <a:t>Yet losses are not well understood</a:t>
            </a:r>
          </a:p>
          <a:p>
            <a:pPr lvl="1">
              <a:lnSpc>
                <a:spcPct val="100000"/>
              </a:lnSpc>
              <a:spcBef>
                <a:spcPts val="0"/>
              </a:spcBef>
            </a:pPr>
            <a:r>
              <a:rPr lang="en-US" sz="2000" dirty="0"/>
              <a:t>Complex process</a:t>
            </a:r>
          </a:p>
          <a:p>
            <a:pPr lvl="1">
              <a:lnSpc>
                <a:spcPct val="100000"/>
              </a:lnSpc>
              <a:spcBef>
                <a:spcPts val="0"/>
              </a:spcBef>
            </a:pPr>
            <a:r>
              <a:rPr lang="en-US" sz="2000" dirty="0"/>
              <a:t>Lack of data </a:t>
            </a:r>
          </a:p>
          <a:p>
            <a:pPr lvl="1">
              <a:lnSpc>
                <a:spcPct val="100000"/>
              </a:lnSpc>
              <a:spcBef>
                <a:spcPts val="0"/>
              </a:spcBef>
            </a:pPr>
            <a:r>
              <a:rPr lang="en-US" sz="2000" b="1" dirty="0"/>
              <a:t>First loan level study of Loss Given Default (LGD)!</a:t>
            </a:r>
          </a:p>
          <a:p>
            <a:pPr>
              <a:lnSpc>
                <a:spcPct val="100000"/>
              </a:lnSpc>
            </a:pPr>
            <a:r>
              <a:rPr lang="en-US" sz="2000" dirty="0"/>
              <a:t>Primary research questions</a:t>
            </a:r>
          </a:p>
          <a:p>
            <a:pPr lvl="1">
              <a:lnSpc>
                <a:spcPct val="100000"/>
              </a:lnSpc>
              <a:spcBef>
                <a:spcPts val="0"/>
              </a:spcBef>
            </a:pPr>
            <a:r>
              <a:rPr lang="en-US" sz="2000" dirty="0"/>
              <a:t>Do the loans, the banks or the markets explain losses?</a:t>
            </a:r>
          </a:p>
          <a:p>
            <a:pPr lvl="1">
              <a:lnSpc>
                <a:spcPct val="100000"/>
              </a:lnSpc>
              <a:spcBef>
                <a:spcPts val="0"/>
              </a:spcBef>
            </a:pPr>
            <a:r>
              <a:rPr lang="en-US" sz="2000" dirty="0"/>
              <a:t>What are the implications for lenders and regulators?</a:t>
            </a:r>
          </a:p>
          <a:p>
            <a:pPr>
              <a:lnSpc>
                <a:spcPct val="100000"/>
              </a:lnSpc>
            </a:pPr>
            <a:r>
              <a:rPr lang="en-US" sz="2000" dirty="0"/>
              <a:t>Focus is on distressed LGD because that’s when it matters</a:t>
            </a:r>
          </a:p>
        </p:txBody>
      </p:sp>
      <p:sp>
        <p:nvSpPr>
          <p:cNvPr id="3" name="Title 2"/>
          <p:cNvSpPr>
            <a:spLocks noGrp="1"/>
          </p:cNvSpPr>
          <p:nvPr>
            <p:ph type="title"/>
          </p:nvPr>
        </p:nvSpPr>
        <p:spPr/>
        <p:txBody>
          <a:bodyPr/>
          <a:lstStyle/>
          <a:p>
            <a:pPr algn="l"/>
            <a:r>
              <a:rPr lang="en-US" dirty="0"/>
              <a:t>Motivation: Study Objectives</a:t>
            </a:r>
          </a:p>
        </p:txBody>
      </p:sp>
    </p:spTree>
    <p:extLst>
      <p:ext uri="{BB962C8B-B14F-4D97-AF65-F5344CB8AC3E}">
        <p14:creationId xmlns:p14="http://schemas.microsoft.com/office/powerpoint/2010/main" val="164316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37510"/>
            <a:ext cx="11495314" cy="4093028"/>
          </a:xfrm>
        </p:spPr>
        <p:txBody>
          <a:bodyPr/>
          <a:lstStyle/>
          <a:p>
            <a:r>
              <a:rPr lang="en-US" sz="2600" b="1" dirty="0"/>
              <a:t>Collateral</a:t>
            </a:r>
          </a:p>
          <a:p>
            <a:pPr lvl="1">
              <a:spcBef>
                <a:spcPts val="0"/>
              </a:spcBef>
            </a:pPr>
            <a:r>
              <a:rPr lang="en-US" sz="2200" dirty="0"/>
              <a:t>Created during loan term, value uncertain</a:t>
            </a:r>
          </a:p>
          <a:p>
            <a:r>
              <a:rPr lang="en-US" sz="2600" b="1" dirty="0"/>
              <a:t>Monitoring</a:t>
            </a:r>
          </a:p>
          <a:p>
            <a:pPr lvl="1">
              <a:spcBef>
                <a:spcPts val="0"/>
              </a:spcBef>
            </a:pPr>
            <a:r>
              <a:rPr lang="en-US" sz="2200" dirty="0"/>
              <a:t>More intensive than other types of mortgages</a:t>
            </a:r>
          </a:p>
          <a:p>
            <a:r>
              <a:rPr lang="en-US" sz="2600" b="1" dirty="0"/>
              <a:t>Default</a:t>
            </a:r>
          </a:p>
          <a:p>
            <a:pPr lvl="1">
              <a:spcBef>
                <a:spcPts val="0"/>
              </a:spcBef>
            </a:pPr>
            <a:r>
              <a:rPr lang="en-US" sz="2200" dirty="0"/>
              <a:t>No regular payments by borrower</a:t>
            </a:r>
          </a:p>
          <a:p>
            <a:pPr lvl="1">
              <a:spcBef>
                <a:spcPts val="0"/>
              </a:spcBef>
            </a:pPr>
            <a:r>
              <a:rPr lang="en-US" sz="2200" dirty="0"/>
              <a:t>Thus term defaults are largely decided by bank</a:t>
            </a:r>
          </a:p>
          <a:p>
            <a:r>
              <a:rPr lang="en-US" sz="2600" b="1" dirty="0"/>
              <a:t>Risks</a:t>
            </a:r>
          </a:p>
          <a:p>
            <a:pPr lvl="1">
              <a:spcBef>
                <a:spcPts val="0"/>
              </a:spcBef>
            </a:pPr>
            <a:r>
              <a:rPr lang="en-US" sz="2200" dirty="0"/>
              <a:t>High sensitivity to real estate cycles</a:t>
            </a:r>
          </a:p>
          <a:p>
            <a:pPr lvl="1">
              <a:spcBef>
                <a:spcPts val="0"/>
              </a:spcBef>
            </a:pPr>
            <a:r>
              <a:rPr lang="en-US" sz="2200" dirty="0"/>
              <a:t>Construction</a:t>
            </a:r>
          </a:p>
        </p:txBody>
      </p:sp>
      <p:sp>
        <p:nvSpPr>
          <p:cNvPr id="3" name="Title 2"/>
          <p:cNvSpPr>
            <a:spLocks noGrp="1"/>
          </p:cNvSpPr>
          <p:nvPr>
            <p:ph type="title"/>
          </p:nvPr>
        </p:nvSpPr>
        <p:spPr>
          <a:xfrm>
            <a:off x="457200" y="1008895"/>
            <a:ext cx="11495314" cy="828615"/>
          </a:xfrm>
        </p:spPr>
        <p:txBody>
          <a:bodyPr/>
          <a:lstStyle/>
          <a:p>
            <a:pPr algn="l"/>
            <a:r>
              <a:rPr lang="en-US" dirty="0"/>
              <a:t>Construction Lending Characteristics</a:t>
            </a:r>
          </a:p>
        </p:txBody>
      </p:sp>
    </p:spTree>
    <p:extLst>
      <p:ext uri="{BB962C8B-B14F-4D97-AF65-F5344CB8AC3E}">
        <p14:creationId xmlns:p14="http://schemas.microsoft.com/office/powerpoint/2010/main" val="268030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2674"/>
            <a:ext cx="11495314" cy="4135671"/>
          </a:xfrm>
        </p:spPr>
        <p:txBody>
          <a:bodyPr/>
          <a:lstStyle/>
          <a:p>
            <a:pPr>
              <a:lnSpc>
                <a:spcPct val="100000"/>
              </a:lnSpc>
            </a:pPr>
            <a:r>
              <a:rPr lang="en-US" sz="3200" dirty="0"/>
              <a:t>Primary Data Source: FDIC Loss Share program</a:t>
            </a:r>
          </a:p>
          <a:p>
            <a:pPr marL="0" indent="0">
              <a:lnSpc>
                <a:spcPct val="100000"/>
              </a:lnSpc>
              <a:buNone/>
            </a:pPr>
            <a:endParaRPr lang="en-US" sz="700" dirty="0"/>
          </a:p>
          <a:p>
            <a:pPr lvl="1">
              <a:lnSpc>
                <a:spcPct val="100000"/>
              </a:lnSpc>
              <a:spcBef>
                <a:spcPts val="0"/>
              </a:spcBef>
            </a:pPr>
            <a:r>
              <a:rPr lang="en-US" sz="2800" dirty="0"/>
              <a:t>Over 275 banks and over 15,000 loans</a:t>
            </a:r>
          </a:p>
          <a:p>
            <a:pPr lvl="1">
              <a:lnSpc>
                <a:spcPct val="100000"/>
              </a:lnSpc>
              <a:spcBef>
                <a:spcPts val="0"/>
              </a:spcBef>
            </a:pPr>
            <a:endParaRPr lang="en-US" sz="700" dirty="0"/>
          </a:p>
          <a:p>
            <a:pPr lvl="1">
              <a:lnSpc>
                <a:spcPct val="100000"/>
              </a:lnSpc>
              <a:spcBef>
                <a:spcPts val="0"/>
              </a:spcBef>
            </a:pPr>
            <a:r>
              <a:rPr lang="en-US" sz="2800" dirty="0"/>
              <a:t>Late 2008 – 2015: </a:t>
            </a:r>
            <a:r>
              <a:rPr lang="en-US" sz="2800" b="1" dirty="0"/>
              <a:t>Distress period</a:t>
            </a:r>
          </a:p>
          <a:p>
            <a:pPr marL="457200" lvl="1" indent="0">
              <a:lnSpc>
                <a:spcPct val="100000"/>
              </a:lnSpc>
              <a:spcBef>
                <a:spcPts val="0"/>
              </a:spcBef>
              <a:buNone/>
            </a:pPr>
            <a:endParaRPr lang="en-US" sz="1050" dirty="0"/>
          </a:p>
          <a:p>
            <a:pPr>
              <a:lnSpc>
                <a:spcPct val="100000"/>
              </a:lnSpc>
            </a:pPr>
            <a:r>
              <a:rPr lang="en-US" sz="3200" dirty="0"/>
              <a:t>Supplemented with Call Report, SOD, market data</a:t>
            </a:r>
          </a:p>
          <a:p>
            <a:pPr>
              <a:lnSpc>
                <a:spcPct val="100000"/>
              </a:lnSpc>
            </a:pPr>
            <a:endParaRPr lang="en-US" sz="1050" dirty="0"/>
          </a:p>
          <a:p>
            <a:pPr>
              <a:lnSpc>
                <a:spcPct val="100000"/>
              </a:lnSpc>
            </a:pPr>
            <a:r>
              <a:rPr lang="en-US" sz="3200" dirty="0"/>
              <a:t>Benchmarking uses the Y-14 data (Large Banks)</a:t>
            </a:r>
          </a:p>
        </p:txBody>
      </p:sp>
      <p:sp>
        <p:nvSpPr>
          <p:cNvPr id="3" name="Title 2"/>
          <p:cNvSpPr>
            <a:spLocks noGrp="1"/>
          </p:cNvSpPr>
          <p:nvPr>
            <p:ph type="title"/>
          </p:nvPr>
        </p:nvSpPr>
        <p:spPr>
          <a:xfrm>
            <a:off x="457200" y="982768"/>
            <a:ext cx="11238411" cy="1143000"/>
          </a:xfrm>
        </p:spPr>
        <p:txBody>
          <a:bodyPr/>
          <a:lstStyle/>
          <a:p>
            <a:pPr algn="l"/>
            <a:r>
              <a:rPr lang="en-US" dirty="0"/>
              <a:t>Data</a:t>
            </a:r>
          </a:p>
        </p:txBody>
      </p:sp>
    </p:spTree>
    <p:extLst>
      <p:ext uri="{BB962C8B-B14F-4D97-AF65-F5344CB8AC3E}">
        <p14:creationId xmlns:p14="http://schemas.microsoft.com/office/powerpoint/2010/main" val="53212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5885"/>
            <a:ext cx="11495314" cy="4022459"/>
          </a:xfrm>
        </p:spPr>
        <p:txBody>
          <a:bodyPr/>
          <a:lstStyle/>
          <a:p>
            <a:pPr>
              <a:lnSpc>
                <a:spcPct val="100000"/>
              </a:lnSpc>
              <a:spcBef>
                <a:spcPts val="600"/>
              </a:spcBef>
            </a:pPr>
            <a:r>
              <a:rPr lang="en-US" sz="2200" dirty="0"/>
              <a:t>Mostly defaulted during a distress period</a:t>
            </a:r>
          </a:p>
          <a:p>
            <a:pPr>
              <a:lnSpc>
                <a:spcPct val="100000"/>
              </a:lnSpc>
              <a:spcBef>
                <a:spcPts val="600"/>
              </a:spcBef>
            </a:pPr>
            <a:r>
              <a:rPr lang="en-US" sz="2200" dirty="0"/>
              <a:t>Mostly originated during the preceding boom</a:t>
            </a:r>
          </a:p>
          <a:p>
            <a:pPr lvl="1">
              <a:lnSpc>
                <a:spcPct val="100000"/>
              </a:lnSpc>
              <a:spcBef>
                <a:spcPts val="600"/>
              </a:spcBef>
            </a:pPr>
            <a:r>
              <a:rPr lang="en-US" sz="2000" dirty="0"/>
              <a:t>Some were originated after many banks had stopped lending </a:t>
            </a:r>
          </a:p>
          <a:p>
            <a:pPr>
              <a:lnSpc>
                <a:spcPct val="100000"/>
              </a:lnSpc>
              <a:spcBef>
                <a:spcPts val="600"/>
              </a:spcBef>
            </a:pPr>
            <a:r>
              <a:rPr lang="en-US" sz="2200" dirty="0"/>
              <a:t>A lot of small loans</a:t>
            </a:r>
          </a:p>
          <a:p>
            <a:pPr>
              <a:lnSpc>
                <a:spcPct val="100000"/>
              </a:lnSpc>
              <a:spcBef>
                <a:spcPts val="600"/>
              </a:spcBef>
            </a:pPr>
            <a:r>
              <a:rPr lang="en-US" sz="2200" dirty="0"/>
              <a:t>61% of the loans are in the South, 2% in Northeast</a:t>
            </a:r>
          </a:p>
          <a:p>
            <a:pPr>
              <a:lnSpc>
                <a:spcPct val="100000"/>
              </a:lnSpc>
              <a:spcBef>
                <a:spcPts val="600"/>
              </a:spcBef>
            </a:pPr>
            <a:r>
              <a:rPr lang="en-US" sz="2200" dirty="0"/>
              <a:t>A lot of single-family residential (SFR) land and development loans, especially in the South</a:t>
            </a:r>
          </a:p>
          <a:p>
            <a:pPr>
              <a:lnSpc>
                <a:spcPct val="100000"/>
              </a:lnSpc>
              <a:spcBef>
                <a:spcPts val="600"/>
              </a:spcBef>
            </a:pPr>
            <a:r>
              <a:rPr lang="en-US" sz="2200" dirty="0"/>
              <a:t>1 in 4 loans were “out-of-territory” loans</a:t>
            </a:r>
          </a:p>
          <a:p>
            <a:pPr marL="0" indent="0">
              <a:lnSpc>
                <a:spcPct val="100000"/>
              </a:lnSpc>
              <a:buNone/>
            </a:pPr>
            <a:endParaRPr lang="en-US" sz="1800" dirty="0"/>
          </a:p>
          <a:p>
            <a:pPr marL="0" indent="0">
              <a:lnSpc>
                <a:spcPct val="100000"/>
              </a:lnSpc>
              <a:buNone/>
            </a:pPr>
            <a:endParaRPr lang="en-US" sz="1800" dirty="0"/>
          </a:p>
          <a:p>
            <a:pPr marL="0" indent="0">
              <a:lnSpc>
                <a:spcPct val="100000"/>
              </a:lnSpc>
              <a:buNone/>
            </a:pPr>
            <a:r>
              <a:rPr lang="en-US" sz="2000" i="1" dirty="0"/>
              <a:t>Note: the paper contains a substantial amount of descriptive statistics.</a:t>
            </a:r>
          </a:p>
        </p:txBody>
      </p:sp>
      <p:sp>
        <p:nvSpPr>
          <p:cNvPr id="3" name="Title 2"/>
          <p:cNvSpPr>
            <a:spLocks noGrp="1"/>
          </p:cNvSpPr>
          <p:nvPr>
            <p:ph type="title"/>
          </p:nvPr>
        </p:nvSpPr>
        <p:spPr/>
        <p:txBody>
          <a:bodyPr/>
          <a:lstStyle/>
          <a:p>
            <a:pPr algn="l"/>
            <a:r>
              <a:rPr lang="en-US" dirty="0"/>
              <a:t>Sample Characteristics</a:t>
            </a:r>
          </a:p>
        </p:txBody>
      </p:sp>
    </p:spTree>
    <p:extLst>
      <p:ext uri="{BB962C8B-B14F-4D97-AF65-F5344CB8AC3E}">
        <p14:creationId xmlns:p14="http://schemas.microsoft.com/office/powerpoint/2010/main" val="270401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55771"/>
            <a:ext cx="11495314" cy="556448"/>
          </a:xfrm>
        </p:spPr>
        <p:txBody>
          <a:bodyPr/>
          <a:lstStyle/>
          <a:p>
            <a:pPr marL="0" indent="0">
              <a:buNone/>
            </a:pPr>
            <a:r>
              <a:rPr lang="en-US" sz="2000" i="1" dirty="0"/>
              <a:t>Note: As much as the data allowed, the LGD definition follows Basel. However, it excluded servicing costs because they weren’t reported under the Loss Share program.</a:t>
            </a:r>
          </a:p>
        </p:txBody>
      </p:sp>
      <p:sp>
        <p:nvSpPr>
          <p:cNvPr id="3" name="Title 2"/>
          <p:cNvSpPr>
            <a:spLocks noGrp="1"/>
          </p:cNvSpPr>
          <p:nvPr>
            <p:ph type="title"/>
          </p:nvPr>
        </p:nvSpPr>
        <p:spPr/>
        <p:txBody>
          <a:bodyPr/>
          <a:lstStyle/>
          <a:p>
            <a:r>
              <a:rPr lang="en-US" dirty="0"/>
              <a:t>Distribution of LGD</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5433" y="1672046"/>
            <a:ext cx="5518848" cy="3622765"/>
          </a:xfrm>
          <a:prstGeom prst="rect">
            <a:avLst/>
          </a:prstGeom>
          <a:noFill/>
          <a:ln>
            <a:noFill/>
          </a:ln>
        </p:spPr>
      </p:pic>
    </p:spTree>
    <p:extLst>
      <p:ext uri="{BB962C8B-B14F-4D97-AF65-F5344CB8AC3E}">
        <p14:creationId xmlns:p14="http://schemas.microsoft.com/office/powerpoint/2010/main" val="178955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4926"/>
            <a:ext cx="11495314" cy="4083419"/>
          </a:xfrm>
        </p:spPr>
        <p:txBody>
          <a:bodyPr/>
          <a:lstStyle/>
          <a:p>
            <a:pPr>
              <a:lnSpc>
                <a:spcPct val="100000"/>
              </a:lnSpc>
              <a:spcBef>
                <a:spcPts val="400"/>
              </a:spcBef>
            </a:pPr>
            <a:r>
              <a:rPr lang="en-US" sz="2600" dirty="0"/>
              <a:t>We use a two-step estimation approach to capture the bi-modal distribution of the LGD data</a:t>
            </a:r>
          </a:p>
          <a:p>
            <a:pPr lvl="1">
              <a:lnSpc>
                <a:spcPct val="100000"/>
              </a:lnSpc>
              <a:spcBef>
                <a:spcPts val="400"/>
              </a:spcBef>
            </a:pPr>
            <a:r>
              <a:rPr lang="en-US" sz="2200" dirty="0"/>
              <a:t>The first stage is the probability of a non-zero loss</a:t>
            </a:r>
          </a:p>
          <a:p>
            <a:pPr lvl="1">
              <a:lnSpc>
                <a:spcPct val="100000"/>
              </a:lnSpc>
              <a:spcBef>
                <a:spcPts val="400"/>
              </a:spcBef>
            </a:pPr>
            <a:r>
              <a:rPr lang="en-US" sz="2200" dirty="0"/>
              <a:t>The second stage is the amount of loss, given that it is non-zero</a:t>
            </a:r>
          </a:p>
          <a:p>
            <a:pPr marL="457200" lvl="1" indent="0">
              <a:lnSpc>
                <a:spcPct val="100000"/>
              </a:lnSpc>
              <a:spcBef>
                <a:spcPts val="400"/>
              </a:spcBef>
              <a:buNone/>
            </a:pPr>
            <a:endParaRPr lang="en-US" sz="700" dirty="0"/>
          </a:p>
          <a:p>
            <a:pPr>
              <a:lnSpc>
                <a:spcPct val="100000"/>
              </a:lnSpc>
              <a:spcBef>
                <a:spcPts val="400"/>
              </a:spcBef>
            </a:pPr>
            <a:r>
              <a:rPr lang="en-US" sz="2600" dirty="0"/>
              <a:t>We also calculate and report the overall marginal effect across both regressions </a:t>
            </a:r>
          </a:p>
          <a:p>
            <a:pPr marL="0" indent="0">
              <a:lnSpc>
                <a:spcPct val="100000"/>
              </a:lnSpc>
              <a:spcBef>
                <a:spcPts val="400"/>
              </a:spcBef>
              <a:buNone/>
            </a:pPr>
            <a:endParaRPr lang="en-US" sz="700" dirty="0"/>
          </a:p>
          <a:p>
            <a:pPr>
              <a:lnSpc>
                <a:spcPct val="100000"/>
              </a:lnSpc>
              <a:spcBef>
                <a:spcPts val="400"/>
              </a:spcBef>
            </a:pPr>
            <a:r>
              <a:rPr lang="en-US" sz="2600" dirty="0"/>
              <a:t>We run separate sets of regressions for SFR and commercial collateral</a:t>
            </a:r>
          </a:p>
          <a:p>
            <a:pPr marL="0" indent="0">
              <a:lnSpc>
                <a:spcPct val="100000"/>
              </a:lnSpc>
              <a:spcBef>
                <a:spcPts val="400"/>
              </a:spcBef>
              <a:buNone/>
            </a:pPr>
            <a:endParaRPr lang="en-US" sz="700" dirty="0"/>
          </a:p>
          <a:p>
            <a:pPr>
              <a:lnSpc>
                <a:spcPct val="100000"/>
              </a:lnSpc>
              <a:spcBef>
                <a:spcPts val="400"/>
              </a:spcBef>
            </a:pPr>
            <a:r>
              <a:rPr lang="en-US" sz="2600" dirty="0"/>
              <a:t>We examine several loan, originating bank, and market characteristics</a:t>
            </a:r>
          </a:p>
        </p:txBody>
      </p:sp>
      <p:sp>
        <p:nvSpPr>
          <p:cNvPr id="3" name="Title 2"/>
          <p:cNvSpPr>
            <a:spLocks noGrp="1"/>
          </p:cNvSpPr>
          <p:nvPr>
            <p:ph type="title"/>
          </p:nvPr>
        </p:nvSpPr>
        <p:spPr/>
        <p:txBody>
          <a:bodyPr/>
          <a:lstStyle/>
          <a:p>
            <a:pPr algn="l"/>
            <a:r>
              <a:rPr lang="en-US" dirty="0"/>
              <a:t>Methodology</a:t>
            </a:r>
          </a:p>
        </p:txBody>
      </p:sp>
    </p:spTree>
    <p:extLst>
      <p:ext uri="{BB962C8B-B14F-4D97-AF65-F5344CB8AC3E}">
        <p14:creationId xmlns:p14="http://schemas.microsoft.com/office/powerpoint/2010/main" val="90261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37509"/>
            <a:ext cx="11495314" cy="4100836"/>
          </a:xfrm>
        </p:spPr>
        <p:txBody>
          <a:bodyPr/>
          <a:lstStyle/>
          <a:p>
            <a:pPr>
              <a:lnSpc>
                <a:spcPct val="100000"/>
              </a:lnSpc>
              <a:spcBef>
                <a:spcPts val="400"/>
              </a:spcBef>
            </a:pPr>
            <a:r>
              <a:rPr lang="en-US" sz="2200" dirty="0"/>
              <a:t>Loans in judicial foreclosure states have higher LGDs</a:t>
            </a:r>
          </a:p>
          <a:p>
            <a:pPr lvl="1">
              <a:lnSpc>
                <a:spcPct val="100000"/>
              </a:lnSpc>
              <a:spcBef>
                <a:spcPts val="400"/>
              </a:spcBef>
            </a:pPr>
            <a:r>
              <a:rPr lang="en-US" sz="1800" dirty="0"/>
              <a:t>6.7 </a:t>
            </a:r>
            <a:r>
              <a:rPr lang="en-US" sz="1800" dirty="0" err="1"/>
              <a:t>ppts</a:t>
            </a:r>
            <a:r>
              <a:rPr lang="en-US" sz="1800" dirty="0"/>
              <a:t> for SFR collateral, 7.1 </a:t>
            </a:r>
            <a:r>
              <a:rPr lang="en-US" sz="1800" dirty="0" err="1"/>
              <a:t>ppts</a:t>
            </a:r>
            <a:r>
              <a:rPr lang="en-US" sz="1800" dirty="0"/>
              <a:t> for commercial</a:t>
            </a:r>
          </a:p>
          <a:p>
            <a:pPr>
              <a:lnSpc>
                <a:spcPct val="100000"/>
              </a:lnSpc>
              <a:spcBef>
                <a:spcPts val="400"/>
              </a:spcBef>
            </a:pPr>
            <a:r>
              <a:rPr lang="en-US" sz="2200" dirty="0"/>
              <a:t>LGD increases significantly if the lender has increased the loan amount over the initial commitment</a:t>
            </a:r>
          </a:p>
          <a:p>
            <a:pPr lvl="1">
              <a:lnSpc>
                <a:spcPct val="100000"/>
              </a:lnSpc>
              <a:spcBef>
                <a:spcPts val="400"/>
              </a:spcBef>
            </a:pPr>
            <a:r>
              <a:rPr lang="en-US" sz="1800" dirty="0"/>
              <a:t>10.3 </a:t>
            </a:r>
            <a:r>
              <a:rPr lang="en-US" sz="1800" dirty="0" err="1"/>
              <a:t>ppts</a:t>
            </a:r>
            <a:r>
              <a:rPr lang="en-US" sz="1800" dirty="0"/>
              <a:t> for SFR, 14.6 </a:t>
            </a:r>
            <a:r>
              <a:rPr lang="en-US" sz="1800" dirty="0" err="1"/>
              <a:t>ppts</a:t>
            </a:r>
            <a:r>
              <a:rPr lang="en-US" sz="1800" dirty="0"/>
              <a:t> for commercial</a:t>
            </a:r>
          </a:p>
          <a:p>
            <a:pPr>
              <a:lnSpc>
                <a:spcPct val="100000"/>
              </a:lnSpc>
              <a:spcBef>
                <a:spcPts val="400"/>
              </a:spcBef>
            </a:pPr>
            <a:r>
              <a:rPr lang="en-US" sz="2200" dirty="0"/>
              <a:t>For SFR</a:t>
            </a:r>
          </a:p>
          <a:p>
            <a:pPr lvl="1">
              <a:lnSpc>
                <a:spcPct val="100000"/>
              </a:lnSpc>
              <a:spcBef>
                <a:spcPts val="400"/>
              </a:spcBef>
            </a:pPr>
            <a:r>
              <a:rPr lang="en-US" sz="1800" dirty="0"/>
              <a:t>Land and development loans have higher LGDs than later stage (vertical) construction loans (+13.7 </a:t>
            </a:r>
            <a:r>
              <a:rPr lang="en-US" sz="1800" dirty="0" err="1"/>
              <a:t>ppts</a:t>
            </a:r>
            <a:r>
              <a:rPr lang="en-US" sz="1800" dirty="0"/>
              <a:t>) *</a:t>
            </a:r>
          </a:p>
          <a:p>
            <a:pPr lvl="1">
              <a:lnSpc>
                <a:spcPct val="100000"/>
              </a:lnSpc>
              <a:spcBef>
                <a:spcPts val="400"/>
              </a:spcBef>
            </a:pPr>
            <a:r>
              <a:rPr lang="en-US" sz="1800" dirty="0"/>
              <a:t>Maturity defaults have lower LGDs (-7.4 </a:t>
            </a:r>
            <a:r>
              <a:rPr lang="en-US" sz="1800" dirty="0" err="1"/>
              <a:t>ppts</a:t>
            </a:r>
            <a:r>
              <a:rPr lang="en-US" sz="1800" dirty="0"/>
              <a:t>)</a:t>
            </a:r>
          </a:p>
          <a:p>
            <a:pPr lvl="1">
              <a:lnSpc>
                <a:spcPct val="100000"/>
              </a:lnSpc>
              <a:spcBef>
                <a:spcPts val="400"/>
              </a:spcBef>
            </a:pPr>
            <a:r>
              <a:rPr lang="en-US" sz="1800" dirty="0"/>
              <a:t>Out of territory loans have higher LGDs (+4.1 </a:t>
            </a:r>
            <a:r>
              <a:rPr lang="en-US" sz="1800" dirty="0" err="1"/>
              <a:t>ppt</a:t>
            </a:r>
            <a:r>
              <a:rPr lang="en-US" sz="1800" dirty="0"/>
              <a:t>)</a:t>
            </a:r>
          </a:p>
          <a:p>
            <a:pPr marL="0" indent="0">
              <a:lnSpc>
                <a:spcPct val="100000"/>
              </a:lnSpc>
              <a:spcBef>
                <a:spcPts val="400"/>
              </a:spcBef>
              <a:buNone/>
            </a:pPr>
            <a:endParaRPr lang="en-US" sz="4000" i="1" dirty="0"/>
          </a:p>
          <a:p>
            <a:pPr marL="0" indent="0">
              <a:lnSpc>
                <a:spcPct val="100000"/>
              </a:lnSpc>
              <a:spcBef>
                <a:spcPts val="400"/>
              </a:spcBef>
              <a:buNone/>
            </a:pPr>
            <a:r>
              <a:rPr lang="en-US" sz="1800" i="1" dirty="0"/>
              <a:t>* A similar measure is not available for commercial collateral.</a:t>
            </a:r>
          </a:p>
        </p:txBody>
      </p:sp>
      <p:sp>
        <p:nvSpPr>
          <p:cNvPr id="3" name="Title 2"/>
          <p:cNvSpPr>
            <a:spLocks noGrp="1"/>
          </p:cNvSpPr>
          <p:nvPr>
            <p:ph type="title"/>
          </p:nvPr>
        </p:nvSpPr>
        <p:spPr>
          <a:xfrm>
            <a:off x="457200" y="982768"/>
            <a:ext cx="11495314" cy="767655"/>
          </a:xfrm>
        </p:spPr>
        <p:txBody>
          <a:bodyPr/>
          <a:lstStyle/>
          <a:p>
            <a:pPr algn="l"/>
            <a:r>
              <a:rPr lang="en-US" dirty="0"/>
              <a:t>Effect of Loan Characteristics</a:t>
            </a:r>
          </a:p>
        </p:txBody>
      </p:sp>
    </p:spTree>
    <p:extLst>
      <p:ext uri="{BB962C8B-B14F-4D97-AF65-F5344CB8AC3E}">
        <p14:creationId xmlns:p14="http://schemas.microsoft.com/office/powerpoint/2010/main" val="162735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1091</Words>
  <Application>Microsoft Office PowerPoint</Application>
  <PresentationFormat>Widescreen</PresentationFormat>
  <Paragraphs>144</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Determinants of Losses on Construction Loans: Bad Loans, Bad Banks, or Bad Markets?</vt:lpstr>
      <vt:lpstr>Motivation: Investment in Construction 1960-2020</vt:lpstr>
      <vt:lpstr>Motivation: Study Objectives</vt:lpstr>
      <vt:lpstr>Construction Lending Characteristics</vt:lpstr>
      <vt:lpstr>Data</vt:lpstr>
      <vt:lpstr>Sample Characteristics</vt:lpstr>
      <vt:lpstr>Distribution of LGD</vt:lpstr>
      <vt:lpstr>Methodology</vt:lpstr>
      <vt:lpstr>Effect of Loan Characteristics</vt:lpstr>
      <vt:lpstr>Effect of Bank Characteristics</vt:lpstr>
      <vt:lpstr>Effect of Market Measures at Origination</vt:lpstr>
      <vt:lpstr>Effect of Market Measures after Origination</vt:lpstr>
      <vt:lpstr>Counterfactual Analysis</vt:lpstr>
      <vt:lpstr>Implications: Market Effects</vt:lpstr>
      <vt:lpstr>Other Implications</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Milchanowski, Michael T</dc:creator>
  <cp:lastModifiedBy>DuMond, Summer</cp:lastModifiedBy>
  <cp:revision>25</cp:revision>
  <dcterms:created xsi:type="dcterms:W3CDTF">2020-07-24T16:35:49Z</dcterms:created>
  <dcterms:modified xsi:type="dcterms:W3CDTF">2021-08-30T18:54:39Z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0df55254-d804-45a4-b2e5-523d2db01d4c</vt:lpwstr>
  </property>
</Properties>
</file>