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6212" y="127069"/>
            <a:ext cx="11837035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 u="sng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 u="sng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 u="sng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 u="sng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08172" y="6134459"/>
            <a:ext cx="276225" cy="477520"/>
          </a:xfrm>
          <a:custGeom>
            <a:avLst/>
            <a:gdLst/>
            <a:ahLst/>
            <a:cxnLst/>
            <a:rect l="l" t="t" r="r" b="b"/>
            <a:pathLst>
              <a:path w="276225" h="477520">
                <a:moveTo>
                  <a:pt x="275798" y="476975"/>
                </a:moveTo>
                <a:lnTo>
                  <a:pt x="0" y="476975"/>
                </a:lnTo>
                <a:lnTo>
                  <a:pt x="0" y="377812"/>
                </a:lnTo>
                <a:lnTo>
                  <a:pt x="51631" y="377812"/>
                </a:lnTo>
                <a:lnTo>
                  <a:pt x="58314" y="376247"/>
                </a:lnTo>
                <a:lnTo>
                  <a:pt x="63786" y="371986"/>
                </a:lnTo>
                <a:lnTo>
                  <a:pt x="67484" y="365680"/>
                </a:lnTo>
                <a:lnTo>
                  <a:pt x="68842" y="357979"/>
                </a:lnTo>
                <a:lnTo>
                  <a:pt x="68842" y="118996"/>
                </a:lnTo>
                <a:lnTo>
                  <a:pt x="67484" y="111295"/>
                </a:lnTo>
                <a:lnTo>
                  <a:pt x="63786" y="104989"/>
                </a:lnTo>
                <a:lnTo>
                  <a:pt x="58314" y="100728"/>
                </a:lnTo>
                <a:lnTo>
                  <a:pt x="51631" y="99163"/>
                </a:lnTo>
                <a:lnTo>
                  <a:pt x="0" y="99163"/>
                </a:lnTo>
                <a:lnTo>
                  <a:pt x="0" y="0"/>
                </a:lnTo>
                <a:lnTo>
                  <a:pt x="275798" y="0"/>
                </a:lnTo>
                <a:lnTo>
                  <a:pt x="275798" y="99163"/>
                </a:lnTo>
                <a:lnTo>
                  <a:pt x="224167" y="99163"/>
                </a:lnTo>
                <a:lnTo>
                  <a:pt x="217484" y="100728"/>
                </a:lnTo>
                <a:lnTo>
                  <a:pt x="212012" y="104989"/>
                </a:lnTo>
                <a:lnTo>
                  <a:pt x="208314" y="111295"/>
                </a:lnTo>
                <a:lnTo>
                  <a:pt x="206956" y="118996"/>
                </a:lnTo>
                <a:lnTo>
                  <a:pt x="206956" y="357979"/>
                </a:lnTo>
                <a:lnTo>
                  <a:pt x="208314" y="365680"/>
                </a:lnTo>
                <a:lnTo>
                  <a:pt x="212012" y="371986"/>
                </a:lnTo>
                <a:lnTo>
                  <a:pt x="217484" y="376247"/>
                </a:lnTo>
                <a:lnTo>
                  <a:pt x="224167" y="377812"/>
                </a:lnTo>
                <a:lnTo>
                  <a:pt x="275798" y="377812"/>
                </a:lnTo>
                <a:lnTo>
                  <a:pt x="275798" y="476975"/>
                </a:lnTo>
                <a:close/>
              </a:path>
            </a:pathLst>
          </a:custGeom>
          <a:solidFill>
            <a:srgbClr val="E83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6212" y="127069"/>
            <a:ext cx="11837035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 u="sng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6212" y="1620424"/>
            <a:ext cx="11446510" cy="2433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8408" y="6551125"/>
            <a:ext cx="231140" cy="16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89460" cy="6858000"/>
            <a:chOff x="0" y="0"/>
            <a:chExt cx="1218946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88952" cy="6857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40079" y="449631"/>
              <a:ext cx="305435" cy="445770"/>
            </a:xfrm>
            <a:custGeom>
              <a:avLst/>
              <a:gdLst/>
              <a:ahLst/>
              <a:cxnLst/>
              <a:rect l="l" t="t" r="r" b="b"/>
              <a:pathLst>
                <a:path w="305434" h="445769">
                  <a:moveTo>
                    <a:pt x="305048" y="445477"/>
                  </a:moveTo>
                  <a:lnTo>
                    <a:pt x="0" y="445477"/>
                  </a:lnTo>
                  <a:lnTo>
                    <a:pt x="0" y="325631"/>
                  </a:lnTo>
                  <a:lnTo>
                    <a:pt x="67603" y="325631"/>
                  </a:lnTo>
                  <a:lnTo>
                    <a:pt x="67603" y="120181"/>
                  </a:lnTo>
                  <a:lnTo>
                    <a:pt x="0" y="120181"/>
                  </a:lnTo>
                  <a:lnTo>
                    <a:pt x="0" y="0"/>
                  </a:lnTo>
                  <a:lnTo>
                    <a:pt x="305048" y="0"/>
                  </a:lnTo>
                  <a:lnTo>
                    <a:pt x="305048" y="17120"/>
                  </a:lnTo>
                  <a:lnTo>
                    <a:pt x="16651" y="17120"/>
                  </a:lnTo>
                  <a:lnTo>
                    <a:pt x="16651" y="103060"/>
                  </a:lnTo>
                  <a:lnTo>
                    <a:pt x="76928" y="103060"/>
                  </a:lnTo>
                  <a:lnTo>
                    <a:pt x="84587" y="110446"/>
                  </a:lnTo>
                  <a:lnTo>
                    <a:pt x="84587" y="335031"/>
                  </a:lnTo>
                  <a:lnTo>
                    <a:pt x="76928" y="342752"/>
                  </a:lnTo>
                  <a:lnTo>
                    <a:pt x="16651" y="342752"/>
                  </a:lnTo>
                  <a:lnTo>
                    <a:pt x="16651" y="428356"/>
                  </a:lnTo>
                  <a:lnTo>
                    <a:pt x="305048" y="428356"/>
                  </a:lnTo>
                  <a:lnTo>
                    <a:pt x="305048" y="445477"/>
                  </a:lnTo>
                  <a:close/>
                </a:path>
                <a:path w="305434" h="445769">
                  <a:moveTo>
                    <a:pt x="305048" y="428356"/>
                  </a:moveTo>
                  <a:lnTo>
                    <a:pt x="288063" y="428356"/>
                  </a:lnTo>
                  <a:lnTo>
                    <a:pt x="288063" y="342752"/>
                  </a:lnTo>
                  <a:lnTo>
                    <a:pt x="227787" y="342752"/>
                  </a:lnTo>
                  <a:lnTo>
                    <a:pt x="220127" y="335031"/>
                  </a:lnTo>
                  <a:lnTo>
                    <a:pt x="220127" y="110446"/>
                  </a:lnTo>
                  <a:lnTo>
                    <a:pt x="227787" y="103060"/>
                  </a:lnTo>
                  <a:lnTo>
                    <a:pt x="288063" y="103060"/>
                  </a:lnTo>
                  <a:lnTo>
                    <a:pt x="288063" y="17120"/>
                  </a:lnTo>
                  <a:lnTo>
                    <a:pt x="305048" y="17120"/>
                  </a:lnTo>
                  <a:lnTo>
                    <a:pt x="305048" y="120181"/>
                  </a:lnTo>
                  <a:lnTo>
                    <a:pt x="237111" y="120181"/>
                  </a:lnTo>
                  <a:lnTo>
                    <a:pt x="237111" y="325631"/>
                  </a:lnTo>
                  <a:lnTo>
                    <a:pt x="305048" y="325631"/>
                  </a:lnTo>
                  <a:lnTo>
                    <a:pt x="305048" y="428356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56730" y="466753"/>
              <a:ext cx="271780" cy="411480"/>
            </a:xfrm>
            <a:custGeom>
              <a:avLst/>
              <a:gdLst/>
              <a:ahLst/>
              <a:cxnLst/>
              <a:rect l="l" t="t" r="r" b="b"/>
              <a:pathLst>
                <a:path w="271780" h="411480">
                  <a:moveTo>
                    <a:pt x="271412" y="411236"/>
                  </a:moveTo>
                  <a:lnTo>
                    <a:pt x="0" y="411236"/>
                  </a:lnTo>
                  <a:lnTo>
                    <a:pt x="0" y="325631"/>
                  </a:lnTo>
                  <a:lnTo>
                    <a:pt x="60276" y="325631"/>
                  </a:lnTo>
                  <a:lnTo>
                    <a:pt x="67936" y="317910"/>
                  </a:lnTo>
                  <a:lnTo>
                    <a:pt x="67936" y="93325"/>
                  </a:lnTo>
                  <a:lnTo>
                    <a:pt x="60276" y="85939"/>
                  </a:lnTo>
                  <a:lnTo>
                    <a:pt x="0" y="85939"/>
                  </a:lnTo>
                  <a:lnTo>
                    <a:pt x="0" y="0"/>
                  </a:lnTo>
                  <a:lnTo>
                    <a:pt x="271412" y="0"/>
                  </a:lnTo>
                  <a:lnTo>
                    <a:pt x="271412" y="85939"/>
                  </a:lnTo>
                  <a:lnTo>
                    <a:pt x="220460" y="85939"/>
                  </a:lnTo>
                  <a:lnTo>
                    <a:pt x="211135" y="85939"/>
                  </a:lnTo>
                  <a:lnTo>
                    <a:pt x="203476" y="93325"/>
                  </a:lnTo>
                  <a:lnTo>
                    <a:pt x="203476" y="317910"/>
                  </a:lnTo>
                  <a:lnTo>
                    <a:pt x="211135" y="325631"/>
                  </a:lnTo>
                  <a:lnTo>
                    <a:pt x="271412" y="325631"/>
                  </a:lnTo>
                  <a:lnTo>
                    <a:pt x="271412" y="411236"/>
                  </a:lnTo>
                  <a:close/>
                </a:path>
              </a:pathLst>
            </a:custGeom>
            <a:solidFill>
              <a:srgbClr val="EF45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77577" y="311657"/>
              <a:ext cx="6350" cy="724535"/>
            </a:xfrm>
            <a:custGeom>
              <a:avLst/>
              <a:gdLst/>
              <a:ahLst/>
              <a:cxnLst/>
              <a:rect l="l" t="t" r="r" b="b"/>
              <a:pathLst>
                <a:path w="6350" h="724535">
                  <a:moveTo>
                    <a:pt x="6327" y="724448"/>
                  </a:moveTo>
                  <a:lnTo>
                    <a:pt x="0" y="724448"/>
                  </a:lnTo>
                  <a:lnTo>
                    <a:pt x="0" y="0"/>
                  </a:lnTo>
                  <a:lnTo>
                    <a:pt x="6327" y="0"/>
                  </a:lnTo>
                  <a:lnTo>
                    <a:pt x="6327" y="724448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16353" y="557730"/>
              <a:ext cx="1765016" cy="229620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08727" y="2372425"/>
            <a:ext cx="9023350" cy="139128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 algn="just">
              <a:lnSpc>
                <a:spcPts val="3460"/>
              </a:lnSpc>
              <a:spcBef>
                <a:spcPts val="530"/>
              </a:spcBef>
            </a:pPr>
            <a:r>
              <a:rPr b="1" u="none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b="1" u="none" spc="-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b="1" u="none" dirty="0">
                <a:solidFill>
                  <a:srgbClr val="FFFFFF"/>
                </a:solidFill>
                <a:latin typeface="Georgia"/>
                <a:cs typeface="Georgia"/>
              </a:rPr>
              <a:t>Social</a:t>
            </a:r>
            <a:r>
              <a:rPr b="1" u="none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b="1" u="none" spc="-10" dirty="0">
                <a:solidFill>
                  <a:srgbClr val="FFFFFF"/>
                </a:solidFill>
                <a:latin typeface="Georgia"/>
                <a:cs typeface="Georgia"/>
              </a:rPr>
              <a:t>Externalities</a:t>
            </a:r>
            <a:r>
              <a:rPr b="1" u="none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b="1" u="none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b="1" u="none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b="1" u="none" dirty="0">
                <a:solidFill>
                  <a:srgbClr val="FFFFFF"/>
                </a:solidFill>
                <a:latin typeface="Georgia"/>
                <a:cs typeface="Georgia"/>
              </a:rPr>
              <a:t>Bank</a:t>
            </a:r>
            <a:r>
              <a:rPr b="1" u="none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b="1" u="none" spc="-10" dirty="0">
                <a:solidFill>
                  <a:srgbClr val="FFFFFF"/>
                </a:solidFill>
                <a:latin typeface="Georgia"/>
                <a:cs typeface="Georgia"/>
              </a:rPr>
              <a:t>Disclosure </a:t>
            </a:r>
            <a:r>
              <a:rPr b="1" u="none" dirty="0">
                <a:solidFill>
                  <a:srgbClr val="FFFFFF"/>
                </a:solidFill>
                <a:latin typeface="Georgia"/>
                <a:cs typeface="Georgia"/>
              </a:rPr>
              <a:t>Regulation:</a:t>
            </a:r>
            <a:r>
              <a:rPr b="1" u="none" spc="-10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b="1" u="none" dirty="0">
                <a:solidFill>
                  <a:srgbClr val="FFFFFF"/>
                </a:solidFill>
                <a:latin typeface="Georgia"/>
                <a:cs typeface="Georgia"/>
              </a:rPr>
              <a:t>Evidence</a:t>
            </a:r>
            <a:r>
              <a:rPr b="1" u="none" spc="-114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b="1" u="none" dirty="0">
                <a:solidFill>
                  <a:srgbClr val="FFFFFF"/>
                </a:solidFill>
                <a:latin typeface="Georgia"/>
                <a:cs typeface="Georgia"/>
              </a:rPr>
              <a:t>from</a:t>
            </a:r>
            <a:r>
              <a:rPr b="1" u="none" spc="-1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b="1" u="none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b="1" u="none" spc="-1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b="1" u="none" spc="-10" dirty="0">
                <a:solidFill>
                  <a:srgbClr val="FFFFFF"/>
                </a:solidFill>
                <a:latin typeface="Georgia"/>
                <a:cs typeface="Georgia"/>
              </a:rPr>
              <a:t>Community Reinvestment</a:t>
            </a:r>
            <a:r>
              <a:rPr b="1" u="none" spc="-114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b="1" u="none" spc="-25" dirty="0">
                <a:solidFill>
                  <a:srgbClr val="FFFFFF"/>
                </a:solidFill>
                <a:latin typeface="Georgia"/>
                <a:cs typeface="Georgia"/>
              </a:rPr>
              <a:t>Act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00173" y="4311719"/>
            <a:ext cx="9755505" cy="1642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Sydney</a:t>
            </a:r>
            <a:r>
              <a:rPr sz="25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Kim</a:t>
            </a:r>
            <a:r>
              <a:rPr sz="25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(UIUC),</a:t>
            </a:r>
            <a:r>
              <a:rPr sz="25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Oktay</a:t>
            </a:r>
            <a:r>
              <a:rPr sz="25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Urcan</a:t>
            </a:r>
            <a:r>
              <a:rPr sz="25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(UIUC),</a:t>
            </a:r>
            <a:r>
              <a:rPr sz="25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25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Hayoung</a:t>
            </a:r>
            <a:r>
              <a:rPr sz="25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FFFFFF"/>
                </a:solidFill>
                <a:latin typeface="Georgia"/>
                <a:cs typeface="Georgia"/>
              </a:rPr>
              <a:t>Yoon</a:t>
            </a:r>
            <a:r>
              <a:rPr sz="25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Georgia"/>
                <a:cs typeface="Georgia"/>
              </a:rPr>
              <a:t>(SMU)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700" dirty="0">
                <a:solidFill>
                  <a:srgbClr val="FFFFFF"/>
                </a:solidFill>
                <a:latin typeface="Georgia"/>
                <a:cs typeface="Georgia"/>
              </a:rPr>
              <a:t>September</a:t>
            </a:r>
            <a:r>
              <a:rPr sz="27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700" spc="-20" dirty="0">
                <a:solidFill>
                  <a:srgbClr val="FFFFFF"/>
                </a:solidFill>
                <a:latin typeface="Georgia"/>
                <a:cs typeface="Georgia"/>
              </a:rPr>
              <a:t>2022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12" y="2083721"/>
            <a:ext cx="11240770" cy="1372870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  <a:tabLst>
                <a:tab pos="6543675" algn="l"/>
              </a:tabLst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6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years surrounding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2005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–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reform </a:t>
            </a:r>
            <a:r>
              <a:rPr sz="2400" spc="-10" dirty="0">
                <a:latin typeface="Georgia"/>
                <a:cs typeface="Georgia"/>
              </a:rPr>
              <a:t>(2002</a:t>
            </a:r>
            <a:r>
              <a:rPr sz="2400" dirty="0">
                <a:latin typeface="Georgia"/>
                <a:cs typeface="Georgia"/>
              </a:rPr>
              <a:t>	-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2007)</a:t>
            </a:r>
            <a:endParaRPr sz="2400">
              <a:latin typeface="Georgia"/>
              <a:cs typeface="Georgia"/>
            </a:endParaRPr>
          </a:p>
          <a:p>
            <a:pPr marL="239395" marR="5080" indent="-227329">
              <a:lnSpc>
                <a:spcPts val="2740"/>
              </a:lnSpc>
              <a:spcBef>
                <a:spcPts val="126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1,091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disclosure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exempt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intermediate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small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banks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identified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based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on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2003,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spc="-20" dirty="0">
                <a:latin typeface="Georgia"/>
                <a:cs typeface="Georgia"/>
              </a:rPr>
              <a:t>2004 </a:t>
            </a:r>
            <a:r>
              <a:rPr sz="2400" dirty="0">
                <a:latin typeface="Georgia"/>
                <a:cs typeface="Georgia"/>
              </a:rPr>
              <a:t>total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assets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823700" algn="l"/>
              </a:tabLst>
            </a:pPr>
            <a:r>
              <a:rPr spc="-10" dirty="0"/>
              <a:t>Sample</a:t>
            </a:r>
            <a:r>
              <a:rPr dirty="0"/>
              <a:t>	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1777" y="3883378"/>
            <a:ext cx="9937468" cy="133836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823700" algn="l"/>
              </a:tabLst>
            </a:pPr>
            <a:r>
              <a:rPr dirty="0"/>
              <a:t>Summary</a:t>
            </a:r>
            <a:r>
              <a:rPr spc="90" dirty="0"/>
              <a:t> </a:t>
            </a:r>
            <a:r>
              <a:rPr spc="-10" dirty="0"/>
              <a:t>Statistics</a:t>
            </a:r>
            <a:r>
              <a:rPr dirty="0"/>
              <a:t>	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3203" y="2348978"/>
            <a:ext cx="9946027" cy="271249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39395" marR="228600" indent="-227329">
              <a:lnSpc>
                <a:spcPts val="2740"/>
              </a:lnSpc>
              <a:spcBef>
                <a:spcPts val="305"/>
              </a:spcBef>
              <a:tabLst>
                <a:tab pos="1228725" algn="l"/>
              </a:tabLst>
            </a:pPr>
            <a:r>
              <a:rPr dirty="0">
                <a:latin typeface="Arial"/>
                <a:cs typeface="Arial"/>
              </a:rPr>
              <a:t>»</a:t>
            </a:r>
            <a:r>
              <a:rPr spc="-215" dirty="0">
                <a:latin typeface="Arial"/>
                <a:cs typeface="Arial"/>
              </a:rPr>
              <a:t> </a:t>
            </a:r>
            <a:r>
              <a:rPr dirty="0"/>
              <a:t>We</a:t>
            </a:r>
            <a:r>
              <a:rPr spc="-40" dirty="0"/>
              <a:t> </a:t>
            </a:r>
            <a:r>
              <a:rPr dirty="0"/>
              <a:t>find</a:t>
            </a:r>
            <a:r>
              <a:rPr spc="-35" dirty="0"/>
              <a:t> </a:t>
            </a:r>
            <a:r>
              <a:rPr dirty="0"/>
              <a:t>that</a:t>
            </a:r>
            <a:r>
              <a:rPr spc="-25" dirty="0"/>
              <a:t> </a:t>
            </a:r>
            <a:r>
              <a:rPr dirty="0"/>
              <a:t>CRA</a:t>
            </a:r>
            <a:r>
              <a:rPr spc="-25" dirty="0"/>
              <a:t> </a:t>
            </a:r>
            <a:r>
              <a:rPr dirty="0"/>
              <a:t>reform</a:t>
            </a:r>
            <a:r>
              <a:rPr spc="-15" dirty="0"/>
              <a:t> </a:t>
            </a:r>
            <a:r>
              <a:rPr dirty="0"/>
              <a:t>reduces</a:t>
            </a:r>
            <a:r>
              <a:rPr spc="-20" dirty="0"/>
              <a:t> </a:t>
            </a:r>
            <a:r>
              <a:rPr dirty="0">
                <a:solidFill>
                  <a:srgbClr val="FF0000"/>
                </a:solidFill>
              </a:rPr>
              <a:t>number</a:t>
            </a:r>
            <a:r>
              <a:rPr spc="-1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of</a:t>
            </a:r>
            <a:r>
              <a:rPr spc="-3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small</a:t>
            </a:r>
            <a:r>
              <a:rPr spc="-2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business</a:t>
            </a:r>
            <a:r>
              <a:rPr spc="-2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establishments</a:t>
            </a:r>
            <a:r>
              <a:rPr spc="-15" dirty="0">
                <a:solidFill>
                  <a:srgbClr val="FF0000"/>
                </a:solidFill>
              </a:rPr>
              <a:t> </a:t>
            </a:r>
            <a:r>
              <a:rPr dirty="0"/>
              <a:t>by</a:t>
            </a:r>
            <a:r>
              <a:rPr spc="-10" dirty="0"/>
              <a:t> </a:t>
            </a:r>
            <a:r>
              <a:rPr spc="-25" dirty="0"/>
              <a:t>2% </a:t>
            </a:r>
            <a:r>
              <a:rPr dirty="0"/>
              <a:t>(i.e.,</a:t>
            </a:r>
            <a:r>
              <a:rPr spc="-10" dirty="0"/>
              <a:t> </a:t>
            </a:r>
            <a:r>
              <a:rPr spc="-50" dirty="0"/>
              <a:t>4</a:t>
            </a:r>
            <a:r>
              <a:rPr dirty="0"/>
              <a:t>	small</a:t>
            </a:r>
            <a:r>
              <a:rPr spc="-20" dirty="0"/>
              <a:t> </a:t>
            </a:r>
            <a:r>
              <a:rPr dirty="0"/>
              <a:t>business</a:t>
            </a:r>
            <a:r>
              <a:rPr spc="-20" dirty="0"/>
              <a:t> </a:t>
            </a:r>
            <a:r>
              <a:rPr dirty="0"/>
              <a:t>establishments)</a:t>
            </a:r>
            <a:r>
              <a:rPr spc="-15" dirty="0"/>
              <a:t> </a:t>
            </a:r>
            <a:r>
              <a:rPr dirty="0"/>
              <a:t>in</a:t>
            </a:r>
            <a:r>
              <a:rPr spc="-30" dirty="0"/>
              <a:t> </a:t>
            </a:r>
            <a:r>
              <a:rPr dirty="0"/>
              <a:t>LMI</a:t>
            </a:r>
            <a:r>
              <a:rPr spc="-20" dirty="0"/>
              <a:t> </a:t>
            </a:r>
            <a:r>
              <a:rPr dirty="0"/>
              <a:t>zip</a:t>
            </a:r>
            <a:r>
              <a:rPr spc="-30" dirty="0"/>
              <a:t> </a:t>
            </a:r>
            <a:r>
              <a:rPr dirty="0"/>
              <a:t>codes</a:t>
            </a:r>
            <a:r>
              <a:rPr spc="-20" dirty="0"/>
              <a:t> </a:t>
            </a:r>
            <a:r>
              <a:rPr dirty="0"/>
              <a:t>with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large</a:t>
            </a:r>
            <a:r>
              <a:rPr spc="-10" dirty="0"/>
              <a:t> </a:t>
            </a:r>
            <a:r>
              <a:rPr dirty="0"/>
              <a:t>reduction</a:t>
            </a:r>
            <a:r>
              <a:rPr spc="-35" dirty="0"/>
              <a:t> </a:t>
            </a:r>
            <a:r>
              <a:rPr spc="-25" dirty="0"/>
              <a:t>in </a:t>
            </a:r>
            <a:r>
              <a:rPr spc="-10" dirty="0"/>
              <a:t>disclosure.</a:t>
            </a:r>
          </a:p>
          <a:p>
            <a:pPr>
              <a:lnSpc>
                <a:spcPct val="100000"/>
              </a:lnSpc>
            </a:pPr>
            <a:endParaRPr sz="2700"/>
          </a:p>
          <a:p>
            <a:pPr marL="239395" marR="5080" indent="-227329">
              <a:lnSpc>
                <a:spcPts val="2740"/>
              </a:lnSpc>
              <a:spcBef>
                <a:spcPts val="2060"/>
              </a:spcBef>
            </a:pPr>
            <a:r>
              <a:rPr dirty="0">
                <a:latin typeface="Arial"/>
                <a:cs typeface="Arial"/>
              </a:rPr>
              <a:t>»</a:t>
            </a:r>
            <a:r>
              <a:rPr spc="-225" dirty="0">
                <a:latin typeface="Arial"/>
                <a:cs typeface="Arial"/>
              </a:rPr>
              <a:t> </a:t>
            </a:r>
            <a:r>
              <a:rPr dirty="0"/>
              <a:t>This</a:t>
            </a:r>
            <a:r>
              <a:rPr spc="-35" dirty="0"/>
              <a:t> </a:t>
            </a:r>
            <a:r>
              <a:rPr dirty="0"/>
              <a:t>effect</a:t>
            </a:r>
            <a:r>
              <a:rPr spc="-40" dirty="0"/>
              <a:t> </a:t>
            </a:r>
            <a:r>
              <a:rPr dirty="0"/>
              <a:t>is</a:t>
            </a:r>
            <a:r>
              <a:rPr spc="-25" dirty="0"/>
              <a:t> </a:t>
            </a:r>
            <a:r>
              <a:rPr dirty="0"/>
              <a:t>concentrated</a:t>
            </a:r>
            <a:r>
              <a:rPr spc="-30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>
                <a:solidFill>
                  <a:srgbClr val="FF0000"/>
                </a:solidFill>
              </a:rPr>
              <a:t>smallest</a:t>
            </a:r>
            <a:r>
              <a:rPr spc="-2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of</a:t>
            </a:r>
            <a:r>
              <a:rPr spc="-2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the</a:t>
            </a:r>
            <a:r>
              <a:rPr spc="-2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small</a:t>
            </a:r>
            <a:r>
              <a:rPr spc="-2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business</a:t>
            </a:r>
            <a:r>
              <a:rPr spc="-2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establishments </a:t>
            </a:r>
            <a:r>
              <a:rPr spc="-10" dirty="0"/>
              <a:t>(i.e., </a:t>
            </a:r>
            <a:r>
              <a:rPr dirty="0"/>
              <a:t>establishments</a:t>
            </a:r>
            <a:r>
              <a:rPr spc="-20" dirty="0"/>
              <a:t> </a:t>
            </a:r>
            <a:r>
              <a:rPr dirty="0"/>
              <a:t>with</a:t>
            </a:r>
            <a:r>
              <a:rPr spc="-25" dirty="0"/>
              <a:t> </a:t>
            </a:r>
            <a:r>
              <a:rPr dirty="0"/>
              <a:t>1-9</a:t>
            </a:r>
            <a:r>
              <a:rPr spc="-15" dirty="0"/>
              <a:t> </a:t>
            </a:r>
            <a:r>
              <a:rPr spc="-10" dirty="0"/>
              <a:t>employees).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823700" algn="l"/>
              </a:tabLst>
            </a:pPr>
            <a:r>
              <a:rPr dirty="0"/>
              <a:t>CRA</a:t>
            </a:r>
            <a:r>
              <a:rPr spc="95" dirty="0"/>
              <a:t> </a:t>
            </a:r>
            <a:r>
              <a:rPr dirty="0"/>
              <a:t>Disclosure</a:t>
            </a:r>
            <a:r>
              <a:rPr spc="95" dirty="0"/>
              <a:t> </a:t>
            </a:r>
            <a:r>
              <a:rPr dirty="0"/>
              <a:t>Exemption</a:t>
            </a:r>
            <a:r>
              <a:rPr spc="80" dirty="0"/>
              <a:t> </a:t>
            </a:r>
            <a:r>
              <a:rPr dirty="0"/>
              <a:t>and</a:t>
            </a:r>
            <a:r>
              <a:rPr spc="90" dirty="0"/>
              <a:t> </a:t>
            </a:r>
            <a:r>
              <a:rPr dirty="0"/>
              <a:t>Local</a:t>
            </a:r>
            <a:r>
              <a:rPr spc="90" dirty="0"/>
              <a:t> </a:t>
            </a:r>
            <a:r>
              <a:rPr dirty="0"/>
              <a:t>Business</a:t>
            </a:r>
            <a:r>
              <a:rPr spc="90" dirty="0"/>
              <a:t> </a:t>
            </a:r>
            <a:r>
              <a:rPr spc="-10" dirty="0"/>
              <a:t>Activity</a:t>
            </a:r>
            <a:r>
              <a:rPr dirty="0"/>
              <a:t>	</a:t>
            </a: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12" y="1717962"/>
            <a:ext cx="11728450" cy="3238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Our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results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are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concentrated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zip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codes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spc="-20" dirty="0">
                <a:latin typeface="Georgia"/>
                <a:cs typeface="Georgia"/>
              </a:rPr>
              <a:t>with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700">
              <a:latin typeface="Georgia"/>
              <a:cs typeface="Georgia"/>
            </a:endParaRPr>
          </a:p>
          <a:p>
            <a:pPr marL="269875">
              <a:lnSpc>
                <a:spcPct val="100000"/>
              </a:lnSpc>
              <a:spcBef>
                <a:spcPts val="1925"/>
              </a:spcBef>
            </a:pP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»</a:t>
            </a:r>
            <a:r>
              <a:rPr sz="2400" spc="-3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High</a:t>
            </a:r>
            <a:r>
              <a:rPr sz="2400" spc="-2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minority</a:t>
            </a:r>
            <a:r>
              <a:rPr sz="2400" spc="-10" dirty="0">
                <a:solidFill>
                  <a:srgbClr val="FF0000"/>
                </a:solidFill>
                <a:latin typeface="Georgia"/>
                <a:cs typeface="Georgia"/>
              </a:rPr>
              <a:t> (non-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white) </a:t>
            </a:r>
            <a:r>
              <a:rPr sz="2400" spc="-10" dirty="0">
                <a:solidFill>
                  <a:srgbClr val="FF0000"/>
                </a:solidFill>
                <a:latin typeface="Georgia"/>
                <a:cs typeface="Georgia"/>
              </a:rPr>
              <a:t>population</a:t>
            </a:r>
            <a:endParaRPr sz="2400">
              <a:latin typeface="Georgia"/>
              <a:cs typeface="Georgia"/>
            </a:endParaRPr>
          </a:p>
          <a:p>
            <a:pPr marL="269875">
              <a:lnSpc>
                <a:spcPct val="100000"/>
              </a:lnSpc>
              <a:spcBef>
                <a:spcPts val="1055"/>
              </a:spcBef>
            </a:pP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»</a:t>
            </a:r>
            <a:r>
              <a:rPr sz="2400" spc="-3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High</a:t>
            </a:r>
            <a:r>
              <a:rPr sz="2400" spc="-3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number</a:t>
            </a:r>
            <a:r>
              <a:rPr sz="2400" spc="-1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of</a:t>
            </a:r>
            <a:r>
              <a:rPr sz="2400" spc="-1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community</a:t>
            </a:r>
            <a:r>
              <a:rPr sz="2400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Georgia"/>
                <a:cs typeface="Georgia"/>
              </a:rPr>
              <a:t>workers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700">
              <a:latin typeface="Georgia"/>
              <a:cs typeface="Georgia"/>
            </a:endParaRPr>
          </a:p>
          <a:p>
            <a:pPr marL="239395" marR="5080" indent="-227329">
              <a:lnSpc>
                <a:spcPts val="2740"/>
              </a:lnSpc>
              <a:spcBef>
                <a:spcPts val="2130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215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This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suggests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that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our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results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are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concentrated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zip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codes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where</a:t>
            </a:r>
            <a:r>
              <a:rPr sz="2400" spc="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banks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incur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greater </a:t>
            </a:r>
            <a:r>
              <a:rPr sz="2400" dirty="0">
                <a:latin typeface="Georgia"/>
                <a:cs typeface="Georgia"/>
              </a:rPr>
              <a:t>costs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from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mandatory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CRA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requirements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before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reform.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823700" algn="l"/>
              </a:tabLst>
            </a:pPr>
            <a:r>
              <a:rPr dirty="0"/>
              <a:t>Which</a:t>
            </a:r>
            <a:r>
              <a:rPr spc="65" dirty="0"/>
              <a:t> </a:t>
            </a:r>
            <a:r>
              <a:rPr dirty="0"/>
              <a:t>Zip</a:t>
            </a:r>
            <a:r>
              <a:rPr spc="70" dirty="0"/>
              <a:t> </a:t>
            </a:r>
            <a:r>
              <a:rPr dirty="0"/>
              <a:t>Codes</a:t>
            </a:r>
            <a:r>
              <a:rPr spc="70" dirty="0"/>
              <a:t> </a:t>
            </a:r>
            <a:r>
              <a:rPr dirty="0"/>
              <a:t>Are</a:t>
            </a:r>
            <a:r>
              <a:rPr spc="75" dirty="0"/>
              <a:t> </a:t>
            </a:r>
            <a:r>
              <a:rPr dirty="0"/>
              <a:t>Affected</a:t>
            </a:r>
            <a:r>
              <a:rPr spc="60" dirty="0"/>
              <a:t> </a:t>
            </a:r>
            <a:r>
              <a:rPr dirty="0"/>
              <a:t>by</a:t>
            </a:r>
            <a:r>
              <a:rPr spc="60" dirty="0"/>
              <a:t> </a:t>
            </a:r>
            <a:r>
              <a:rPr dirty="0"/>
              <a:t>the</a:t>
            </a:r>
            <a:r>
              <a:rPr spc="70" dirty="0"/>
              <a:t> </a:t>
            </a:r>
            <a:r>
              <a:rPr dirty="0"/>
              <a:t>2005</a:t>
            </a:r>
            <a:r>
              <a:rPr spc="65" dirty="0"/>
              <a:t> </a:t>
            </a:r>
            <a:r>
              <a:rPr dirty="0"/>
              <a:t>CRA</a:t>
            </a:r>
            <a:r>
              <a:rPr spc="75" dirty="0"/>
              <a:t> </a:t>
            </a:r>
            <a:r>
              <a:rPr spc="-10" dirty="0"/>
              <a:t>Reform?</a:t>
            </a:r>
            <a:r>
              <a:rPr dirty="0"/>
              <a:t>	</a:t>
            </a: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12" y="2967642"/>
            <a:ext cx="11715115" cy="73914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39395" marR="5080" indent="-227329">
              <a:lnSpc>
                <a:spcPts val="2740"/>
              </a:lnSpc>
              <a:spcBef>
                <a:spcPts val="30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215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We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find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that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CRA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reform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also reduces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small</a:t>
            </a:r>
            <a:r>
              <a:rPr sz="2400" spc="-1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business</a:t>
            </a:r>
            <a:r>
              <a:rPr sz="2400" spc="-1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employment</a:t>
            </a:r>
            <a:r>
              <a:rPr sz="2400" spc="-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and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average</a:t>
            </a:r>
            <a:r>
              <a:rPr sz="2400" spc="-10" dirty="0">
                <a:solidFill>
                  <a:srgbClr val="FF0000"/>
                </a:solidFill>
                <a:latin typeface="Georgia"/>
                <a:cs typeface="Georgia"/>
              </a:rPr>
              <a:t> wages </a:t>
            </a:r>
            <a:r>
              <a:rPr sz="2400" dirty="0">
                <a:latin typeface="Georgia"/>
                <a:cs typeface="Georgia"/>
              </a:rPr>
              <a:t>in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LMI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zip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codes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with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large reduction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disclosure.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823700" algn="l"/>
              </a:tabLst>
            </a:pPr>
            <a:r>
              <a:rPr dirty="0"/>
              <a:t>Labor</a:t>
            </a:r>
            <a:r>
              <a:rPr spc="80" dirty="0"/>
              <a:t> </a:t>
            </a:r>
            <a:r>
              <a:rPr dirty="0"/>
              <a:t>Market</a:t>
            </a:r>
            <a:r>
              <a:rPr spc="80" dirty="0"/>
              <a:t> </a:t>
            </a:r>
            <a:r>
              <a:rPr spc="-10" dirty="0"/>
              <a:t>Consequences</a:t>
            </a:r>
            <a:r>
              <a:rPr dirty="0"/>
              <a:t>	</a:t>
            </a: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12" y="2543969"/>
            <a:ext cx="11647170" cy="208597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39395" marR="5080" indent="-227329">
              <a:lnSpc>
                <a:spcPts val="2740"/>
              </a:lnSpc>
              <a:spcBef>
                <a:spcPts val="30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By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using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hand-</a:t>
            </a:r>
            <a:r>
              <a:rPr sz="2400" dirty="0">
                <a:latin typeface="Georgia"/>
                <a:cs typeface="Georgia"/>
              </a:rPr>
              <a:t>collected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CRA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performance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evaluation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reports,</a:t>
            </a:r>
            <a:r>
              <a:rPr sz="2400" spc="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we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document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spc="-20" dirty="0">
                <a:latin typeface="Georgia"/>
                <a:cs typeface="Georgia"/>
              </a:rPr>
              <a:t>that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banks</a:t>
            </a:r>
            <a:r>
              <a:rPr sz="2400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reduce</a:t>
            </a:r>
            <a:r>
              <a:rPr sz="2400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number</a:t>
            </a:r>
            <a:r>
              <a:rPr sz="2400" spc="-1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of</a:t>
            </a:r>
            <a:r>
              <a:rPr sz="2400" spc="-1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small</a:t>
            </a:r>
            <a:r>
              <a:rPr sz="2400" spc="-2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business</a:t>
            </a:r>
            <a:r>
              <a:rPr sz="2400" spc="-1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loans</a:t>
            </a:r>
            <a:r>
              <a:rPr sz="2400" spc="-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LMI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zip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codes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with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large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reduction </a:t>
            </a:r>
            <a:r>
              <a:rPr sz="2400" dirty="0">
                <a:latin typeface="Georgia"/>
                <a:cs typeface="Georgia"/>
              </a:rPr>
              <a:t>in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disclosure.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7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850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This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suggests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lending</a:t>
            </a:r>
            <a:r>
              <a:rPr sz="2400" spc="-2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channel</a:t>
            </a:r>
            <a:r>
              <a:rPr sz="2400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explaining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our</a:t>
            </a:r>
            <a:r>
              <a:rPr sz="2400" spc="-10" dirty="0">
                <a:latin typeface="Georgia"/>
                <a:cs typeface="Georgia"/>
              </a:rPr>
              <a:t> results.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823700" algn="l"/>
              </a:tabLst>
            </a:pPr>
            <a:r>
              <a:rPr dirty="0"/>
              <a:t>Why</a:t>
            </a:r>
            <a:r>
              <a:rPr spc="60" dirty="0"/>
              <a:t> </a:t>
            </a:r>
            <a:r>
              <a:rPr dirty="0"/>
              <a:t>Do</a:t>
            </a:r>
            <a:r>
              <a:rPr spc="55" dirty="0"/>
              <a:t> </a:t>
            </a:r>
            <a:r>
              <a:rPr dirty="0"/>
              <a:t>We</a:t>
            </a:r>
            <a:r>
              <a:rPr spc="65" dirty="0"/>
              <a:t> </a:t>
            </a:r>
            <a:r>
              <a:rPr dirty="0"/>
              <a:t>Find</a:t>
            </a:r>
            <a:r>
              <a:rPr spc="45" dirty="0"/>
              <a:t> </a:t>
            </a:r>
            <a:r>
              <a:rPr dirty="0"/>
              <a:t>These</a:t>
            </a:r>
            <a:r>
              <a:rPr spc="55" dirty="0"/>
              <a:t> </a:t>
            </a:r>
            <a:r>
              <a:rPr spc="-10" dirty="0"/>
              <a:t>Results?</a:t>
            </a:r>
            <a:r>
              <a:rPr dirty="0"/>
              <a:t>	</a:t>
            </a: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12" y="2294034"/>
            <a:ext cx="11704320" cy="108648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39395" marR="5080" indent="-227329">
              <a:lnSpc>
                <a:spcPts val="2740"/>
              </a:lnSpc>
              <a:spcBef>
                <a:spcPts val="30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We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find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no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evidence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that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banks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replace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small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business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lending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with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other</a:t>
            </a:r>
            <a:r>
              <a:rPr sz="2400" spc="-10" dirty="0">
                <a:latin typeface="Georgia"/>
                <a:cs typeface="Georgia"/>
              </a:rPr>
              <a:t> community </a:t>
            </a:r>
            <a:r>
              <a:rPr sz="2400" dirty="0">
                <a:latin typeface="Georgia"/>
                <a:cs typeface="Georgia"/>
              </a:rPr>
              <a:t>activities</a:t>
            </a:r>
            <a:r>
              <a:rPr sz="2400" spc="-6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including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community</a:t>
            </a:r>
            <a:r>
              <a:rPr sz="2400" spc="-4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development</a:t>
            </a:r>
            <a:r>
              <a:rPr sz="2400" spc="-3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loans</a:t>
            </a:r>
            <a:r>
              <a:rPr sz="2400" dirty="0">
                <a:latin typeface="Georgia"/>
                <a:cs typeface="Georgia"/>
              </a:rPr>
              <a:t>,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community</a:t>
            </a:r>
            <a:r>
              <a:rPr sz="2400" spc="-4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investment</a:t>
            </a:r>
            <a:r>
              <a:rPr sz="2400" dirty="0">
                <a:latin typeface="Georgia"/>
                <a:cs typeface="Georgia"/>
              </a:rPr>
              <a:t>,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and </a:t>
            </a:r>
            <a:r>
              <a:rPr sz="2400" spc="-10" dirty="0">
                <a:solidFill>
                  <a:srgbClr val="FF0000"/>
                </a:solidFill>
                <a:latin typeface="Georgia"/>
                <a:cs typeface="Georgia"/>
              </a:rPr>
              <a:t>donations</a:t>
            </a:r>
            <a:r>
              <a:rPr sz="2400" spc="-10" dirty="0">
                <a:latin typeface="Georgia"/>
                <a:cs typeface="Georgia"/>
              </a:rPr>
              <a:t>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823700" algn="l"/>
              </a:tabLst>
            </a:pPr>
            <a:r>
              <a:rPr dirty="0"/>
              <a:t>Other</a:t>
            </a:r>
            <a:r>
              <a:rPr spc="120" dirty="0"/>
              <a:t> </a:t>
            </a:r>
            <a:r>
              <a:rPr dirty="0"/>
              <a:t>Community</a:t>
            </a:r>
            <a:r>
              <a:rPr spc="114" dirty="0"/>
              <a:t> </a:t>
            </a:r>
            <a:r>
              <a:rPr dirty="0"/>
              <a:t>Activities</a:t>
            </a:r>
            <a:r>
              <a:rPr spc="105" dirty="0"/>
              <a:t> </a:t>
            </a:r>
            <a:r>
              <a:rPr dirty="0"/>
              <a:t>by</a:t>
            </a:r>
            <a:r>
              <a:rPr spc="105" dirty="0"/>
              <a:t> </a:t>
            </a:r>
            <a:r>
              <a:rPr dirty="0"/>
              <a:t>Non-Disclosing</a:t>
            </a:r>
            <a:r>
              <a:rPr spc="105" dirty="0"/>
              <a:t> </a:t>
            </a:r>
            <a:r>
              <a:rPr spc="-10" dirty="0"/>
              <a:t>Banks</a:t>
            </a:r>
            <a:r>
              <a:rPr dirty="0"/>
              <a:t>	</a:t>
            </a: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12" y="1946562"/>
            <a:ext cx="11670030" cy="378079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39395" marR="5080" indent="-227329">
              <a:lnSpc>
                <a:spcPts val="2740"/>
              </a:lnSpc>
              <a:spcBef>
                <a:spcPts val="30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We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find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that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zip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codes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where</a:t>
            </a:r>
            <a:r>
              <a:rPr sz="2400" spc="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majority of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disclosure-</a:t>
            </a:r>
            <a:r>
              <a:rPr sz="2400" dirty="0">
                <a:latin typeface="Georgia"/>
                <a:cs typeface="Georgia"/>
              </a:rPr>
              <a:t>exempt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banks stop </a:t>
            </a:r>
            <a:r>
              <a:rPr sz="2400" spc="-10" dirty="0">
                <a:latin typeface="Georgia"/>
                <a:cs typeface="Georgia"/>
              </a:rPr>
              <a:t>disclosing </a:t>
            </a:r>
            <a:r>
              <a:rPr sz="2400" dirty="0">
                <a:latin typeface="Georgia"/>
                <a:cs typeface="Georgia"/>
              </a:rPr>
              <a:t>after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2005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reform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experience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decrease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small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businesses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LMI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zip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codes </a:t>
            </a:r>
            <a:r>
              <a:rPr sz="2400" dirty="0">
                <a:latin typeface="Georgia"/>
                <a:cs typeface="Georgia"/>
              </a:rPr>
              <a:t>which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CRA</a:t>
            </a:r>
            <a:r>
              <a:rPr sz="2400" spc="-10" dirty="0">
                <a:latin typeface="Georgia"/>
                <a:cs typeface="Georgia"/>
              </a:rPr>
              <a:t> targets.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700">
              <a:latin typeface="Georgia"/>
              <a:cs typeface="Georgia"/>
            </a:endParaRPr>
          </a:p>
          <a:p>
            <a:pPr marL="239395" marR="49530" indent="-227329">
              <a:lnSpc>
                <a:spcPts val="2740"/>
              </a:lnSpc>
              <a:spcBef>
                <a:spcPts val="2060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215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Our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results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are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concentrated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zip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codes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that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are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predominantly</a:t>
            </a:r>
            <a:r>
              <a:rPr sz="2400" spc="-10" dirty="0">
                <a:latin typeface="Georgia"/>
                <a:cs typeface="Georgia"/>
              </a:rPr>
              <a:t> non-</a:t>
            </a:r>
            <a:r>
              <a:rPr sz="2400" dirty="0">
                <a:latin typeface="Georgia"/>
                <a:cs typeface="Georgia"/>
              </a:rPr>
              <a:t>white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and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20" dirty="0">
                <a:latin typeface="Georgia"/>
                <a:cs typeface="Georgia"/>
              </a:rPr>
              <a:t>with </a:t>
            </a:r>
            <a:r>
              <a:rPr sz="2400" dirty="0">
                <a:latin typeface="Georgia"/>
                <a:cs typeface="Georgia"/>
              </a:rPr>
              <a:t>stronger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community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scrutiny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10" dirty="0">
                <a:latin typeface="Georgia"/>
                <a:cs typeface="Georgia"/>
              </a:rPr>
              <a:t> pre-</a:t>
            </a:r>
            <a:r>
              <a:rPr sz="2400" dirty="0">
                <a:latin typeface="Georgia"/>
                <a:cs typeface="Georgia"/>
              </a:rPr>
              <a:t>reform </a:t>
            </a:r>
            <a:r>
              <a:rPr sz="2400" spc="-10" dirty="0">
                <a:latin typeface="Georgia"/>
                <a:cs typeface="Georgia"/>
              </a:rPr>
              <a:t>period.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700">
              <a:latin typeface="Georgia"/>
              <a:cs typeface="Georgia"/>
            </a:endParaRPr>
          </a:p>
          <a:p>
            <a:pPr marL="239395" marR="109855" indent="-227329">
              <a:lnSpc>
                <a:spcPts val="2740"/>
              </a:lnSpc>
              <a:spcBef>
                <a:spcPts val="2060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Using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information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from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CRA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PE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reports, we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find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evidence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that,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during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spc="-20" dirty="0">
                <a:latin typeface="Georgia"/>
                <a:cs typeface="Georgia"/>
              </a:rPr>
              <a:t>non- </a:t>
            </a:r>
            <a:r>
              <a:rPr sz="2400" dirty="0">
                <a:latin typeface="Georgia"/>
                <a:cs typeface="Georgia"/>
              </a:rPr>
              <a:t>disclosure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period,</a:t>
            </a:r>
            <a:r>
              <a:rPr sz="2400" spc="-10" dirty="0">
                <a:latin typeface="Georgia"/>
                <a:cs typeface="Georgia"/>
              </a:rPr>
              <a:t> non-</a:t>
            </a:r>
            <a:r>
              <a:rPr sz="2400" dirty="0">
                <a:latin typeface="Georgia"/>
                <a:cs typeface="Georgia"/>
              </a:rPr>
              <a:t>disclosing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banks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indeed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reduced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lending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to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CRA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target</a:t>
            </a:r>
            <a:r>
              <a:rPr sz="2400" spc="-10" dirty="0">
                <a:latin typeface="Georgia"/>
                <a:cs typeface="Georgia"/>
              </a:rPr>
              <a:t> areas.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823700" algn="l"/>
              </a:tabLst>
            </a:pPr>
            <a:r>
              <a:rPr spc="-10" dirty="0"/>
              <a:t>Conclusion</a:t>
            </a:r>
            <a:r>
              <a:rPr dirty="0"/>
              <a:t>	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12" y="2294034"/>
            <a:ext cx="11450320" cy="258572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39395" marR="5080" indent="-227329">
              <a:lnSpc>
                <a:spcPts val="2740"/>
              </a:lnSpc>
              <a:spcBef>
                <a:spcPts val="30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215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Banks’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social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performance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equitable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treatment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of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customers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has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been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matter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of </a:t>
            </a:r>
            <a:r>
              <a:rPr sz="2400" dirty="0">
                <a:latin typeface="Georgia"/>
                <a:cs typeface="Georgia"/>
              </a:rPr>
              <a:t>particular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concern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by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banking</a:t>
            </a:r>
            <a:r>
              <a:rPr sz="2400" spc="-10" dirty="0">
                <a:latin typeface="Georgia"/>
                <a:cs typeface="Georgia"/>
              </a:rPr>
              <a:t> regulators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700">
              <a:latin typeface="Georgia"/>
              <a:cs typeface="Georgia"/>
            </a:endParaRPr>
          </a:p>
          <a:p>
            <a:pPr marL="239395" marR="1160780" indent="-227329">
              <a:lnSpc>
                <a:spcPts val="2740"/>
              </a:lnSpc>
              <a:spcBef>
                <a:spcPts val="2060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Enforcement</a:t>
            </a:r>
            <a:r>
              <a:rPr sz="2400" spc="-5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efforts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have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been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traditionally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complemented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with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disclosure requirements</a:t>
            </a:r>
            <a:endParaRPr sz="2400">
              <a:latin typeface="Georgia"/>
              <a:cs typeface="Georgia"/>
            </a:endParaRPr>
          </a:p>
          <a:p>
            <a:pPr marL="269875">
              <a:lnSpc>
                <a:spcPct val="100000"/>
              </a:lnSpc>
              <a:spcBef>
                <a:spcPts val="98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400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e.g., HMDA,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CRA,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CFPB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2021</a:t>
            </a:r>
            <a:r>
              <a:rPr sz="2400" spc="-10" dirty="0">
                <a:latin typeface="Georgia"/>
                <a:cs typeface="Georgia"/>
              </a:rPr>
              <a:t> proposal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823700" algn="l"/>
              </a:tabLst>
            </a:pPr>
            <a:r>
              <a:rPr spc="-10" dirty="0"/>
              <a:t>Motivation</a:t>
            </a:r>
            <a:r>
              <a:rPr dirty="0"/>
              <a:t>	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12" y="2159921"/>
            <a:ext cx="11357610" cy="2720340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215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We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examine…</a:t>
            </a:r>
            <a:endParaRPr sz="2400">
              <a:latin typeface="Georgia"/>
              <a:cs typeface="Georgia"/>
            </a:endParaRPr>
          </a:p>
          <a:p>
            <a:pPr marL="269875">
              <a:lnSpc>
                <a:spcPct val="100000"/>
              </a:lnSpc>
              <a:spcBef>
                <a:spcPts val="105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400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2005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Community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Reinvestment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Act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Reform</a:t>
            </a:r>
            <a:endParaRPr sz="2400">
              <a:latin typeface="Georgia"/>
              <a:cs typeface="Georgia"/>
            </a:endParaRPr>
          </a:p>
          <a:p>
            <a:pPr marL="696595" marR="5080" indent="-170180">
              <a:lnSpc>
                <a:spcPts val="2740"/>
              </a:lnSpc>
              <a:spcBef>
                <a:spcPts val="126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dirty="0">
                <a:latin typeface="Georgia"/>
                <a:cs typeface="Georgia"/>
              </a:rPr>
              <a:t>Before: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Banks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were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required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to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disclose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details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on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location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of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their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loans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(in </a:t>
            </a:r>
            <a:r>
              <a:rPr sz="2400" spc="-10" dirty="0">
                <a:latin typeface="Georgia"/>
                <a:cs typeface="Georgia"/>
              </a:rPr>
              <a:t>low-</a:t>
            </a:r>
            <a:r>
              <a:rPr sz="2400" dirty="0">
                <a:latin typeface="Georgia"/>
                <a:cs typeface="Georgia"/>
              </a:rPr>
              <a:t>,</a:t>
            </a:r>
            <a:r>
              <a:rPr sz="2400" spc="2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moderate-</a:t>
            </a:r>
            <a:r>
              <a:rPr sz="2400" dirty="0">
                <a:latin typeface="Georgia"/>
                <a:cs typeface="Georgia"/>
              </a:rPr>
              <a:t>,</a:t>
            </a:r>
            <a:r>
              <a:rPr sz="2400" spc="3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middle-</a:t>
            </a:r>
            <a:r>
              <a:rPr sz="2400" dirty="0">
                <a:latin typeface="Georgia"/>
                <a:cs typeface="Georgia"/>
              </a:rPr>
              <a:t>,</a:t>
            </a:r>
            <a:r>
              <a:rPr sz="2400" spc="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upper-</a:t>
            </a:r>
            <a:r>
              <a:rPr sz="2400" spc="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income</a:t>
            </a:r>
            <a:r>
              <a:rPr sz="2400" spc="2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areas)</a:t>
            </a:r>
            <a:endParaRPr sz="2400">
              <a:latin typeface="Georgia"/>
              <a:cs typeface="Georgia"/>
            </a:endParaRPr>
          </a:p>
          <a:p>
            <a:pPr marL="696595" marR="46990" indent="-170180">
              <a:lnSpc>
                <a:spcPts val="2740"/>
              </a:lnSpc>
              <a:spcBef>
                <a:spcPts val="1190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dirty="0">
                <a:latin typeface="Georgia"/>
                <a:cs typeface="Georgia"/>
              </a:rPr>
              <a:t>After: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Asset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threshold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for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requirement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was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increased,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exempting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group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of </a:t>
            </a:r>
            <a:r>
              <a:rPr sz="2400" dirty="0">
                <a:latin typeface="Georgia"/>
                <a:cs typeface="Georgia"/>
              </a:rPr>
              <a:t>banks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from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mandatory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disclosure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823700" algn="l"/>
              </a:tabLst>
            </a:pPr>
            <a:r>
              <a:rPr dirty="0"/>
              <a:t>Research</a:t>
            </a:r>
            <a:r>
              <a:rPr spc="125" dirty="0"/>
              <a:t> </a:t>
            </a:r>
            <a:r>
              <a:rPr spc="-10" dirty="0"/>
              <a:t>Question</a:t>
            </a:r>
            <a:r>
              <a:rPr dirty="0"/>
              <a:t>	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3768" y="1833783"/>
            <a:ext cx="11420475" cy="3372485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400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Local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business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activities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after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rule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change</a:t>
            </a:r>
            <a:endParaRPr sz="2400">
              <a:latin typeface="Georgia"/>
              <a:cs typeface="Georgia"/>
            </a:endParaRPr>
          </a:p>
          <a:p>
            <a:pPr marL="438784" marR="5080" indent="-170180">
              <a:lnSpc>
                <a:spcPts val="2740"/>
              </a:lnSpc>
              <a:spcBef>
                <a:spcPts val="126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dirty="0">
                <a:latin typeface="Georgia"/>
                <a:cs typeface="Georgia"/>
              </a:rPr>
              <a:t>A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significant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decline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small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businesses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Low-</a:t>
            </a:r>
            <a:r>
              <a:rPr sz="2400" spc="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and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Moderate-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income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(LMI)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zip </a:t>
            </a:r>
            <a:r>
              <a:rPr sz="2400" spc="-10" dirty="0">
                <a:latin typeface="Georgia"/>
                <a:cs typeface="Georgia"/>
              </a:rPr>
              <a:t>codes</a:t>
            </a:r>
            <a:endParaRPr sz="2400">
              <a:latin typeface="Georgia"/>
              <a:cs typeface="Georgia"/>
            </a:endParaRPr>
          </a:p>
          <a:p>
            <a:pPr marL="269240">
              <a:lnSpc>
                <a:spcPct val="100000"/>
              </a:lnSpc>
              <a:spcBef>
                <a:spcPts val="98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dirty="0">
                <a:latin typeface="Georgia"/>
                <a:cs typeface="Georgia"/>
              </a:rPr>
              <a:t>A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significant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decline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small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business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employment</a:t>
            </a:r>
            <a:r>
              <a:rPr sz="2400" spc="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and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wages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LMI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zip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codes</a:t>
            </a:r>
            <a:endParaRPr sz="2400">
              <a:latin typeface="Georgia"/>
              <a:cs typeface="Georgia"/>
            </a:endParaRPr>
          </a:p>
          <a:p>
            <a:pPr marL="269240">
              <a:lnSpc>
                <a:spcPct val="100000"/>
              </a:lnSpc>
              <a:spcBef>
                <a:spcPts val="105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dirty="0">
                <a:latin typeface="Georgia"/>
                <a:cs typeface="Georgia"/>
              </a:rPr>
              <a:t>Stronger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results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areas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of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high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CRA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implementation</a:t>
            </a:r>
            <a:r>
              <a:rPr sz="2400" spc="-20" dirty="0">
                <a:latin typeface="Georgia"/>
                <a:cs typeface="Georgia"/>
              </a:rPr>
              <a:t> cost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400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Bank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lending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behavior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after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rule</a:t>
            </a:r>
            <a:r>
              <a:rPr sz="2400" spc="-10" dirty="0">
                <a:latin typeface="Georgia"/>
                <a:cs typeface="Georgia"/>
              </a:rPr>
              <a:t> change</a:t>
            </a:r>
            <a:endParaRPr sz="2400">
              <a:latin typeface="Georgia"/>
              <a:cs typeface="Georgia"/>
            </a:endParaRPr>
          </a:p>
          <a:p>
            <a:pPr marL="269240">
              <a:lnSpc>
                <a:spcPct val="100000"/>
              </a:lnSpc>
              <a:spcBef>
                <a:spcPts val="1055"/>
              </a:spcBef>
            </a:pPr>
            <a:r>
              <a:rPr sz="2400" spc="-10" dirty="0">
                <a:latin typeface="Arial"/>
                <a:cs typeface="Arial"/>
              </a:rPr>
              <a:t>»</a:t>
            </a:r>
            <a:r>
              <a:rPr sz="2400" spc="-10" dirty="0">
                <a:latin typeface="Georgia"/>
                <a:cs typeface="Georgia"/>
              </a:rPr>
              <a:t>Non-</a:t>
            </a:r>
            <a:r>
              <a:rPr sz="2400" dirty="0">
                <a:latin typeface="Georgia"/>
                <a:cs typeface="Georgia"/>
              </a:rPr>
              <a:t>disclosing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banks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reduced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lending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to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LMI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areas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after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disclosure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elimination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823700" algn="l"/>
              </a:tabLst>
            </a:pPr>
            <a:r>
              <a:rPr dirty="0"/>
              <a:t>Summary</a:t>
            </a:r>
            <a:r>
              <a:rPr spc="75" dirty="0"/>
              <a:t> </a:t>
            </a:r>
            <a:r>
              <a:rPr dirty="0"/>
              <a:t>of</a:t>
            </a:r>
            <a:r>
              <a:rPr spc="65" dirty="0"/>
              <a:t> </a:t>
            </a:r>
            <a:r>
              <a:rPr spc="-20" dirty="0"/>
              <a:t>Paper</a:t>
            </a:r>
            <a:r>
              <a:rPr dirty="0"/>
              <a:t>	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12" y="891952"/>
            <a:ext cx="824610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CRA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1977,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enacted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response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to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practice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of</a:t>
            </a:r>
            <a:r>
              <a:rPr sz="2400" spc="-10" dirty="0">
                <a:latin typeface="Georgia"/>
                <a:cs typeface="Georgia"/>
              </a:rPr>
              <a:t> “redlining”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823700" algn="l"/>
              </a:tabLst>
            </a:pPr>
            <a:r>
              <a:rPr dirty="0"/>
              <a:t>Community</a:t>
            </a:r>
            <a:r>
              <a:rPr spc="125" dirty="0"/>
              <a:t> </a:t>
            </a:r>
            <a:r>
              <a:rPr dirty="0"/>
              <a:t>Reinvestment</a:t>
            </a:r>
            <a:r>
              <a:rPr spc="125" dirty="0"/>
              <a:t> </a:t>
            </a:r>
            <a:r>
              <a:rPr spc="-25" dirty="0"/>
              <a:t>Act</a:t>
            </a:r>
            <a:r>
              <a:rPr dirty="0"/>
              <a:t>	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1782" y="1546860"/>
            <a:ext cx="7136013" cy="483938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768578" y="2650867"/>
            <a:ext cx="4032885" cy="295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4925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Georgia"/>
                <a:cs typeface="Georgia"/>
              </a:rPr>
              <a:t>Color-</a:t>
            </a:r>
            <a:r>
              <a:rPr sz="2400" dirty="0">
                <a:latin typeface="Georgia"/>
                <a:cs typeface="Georgia"/>
              </a:rPr>
              <a:t>coded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“Redlining”</a:t>
            </a:r>
            <a:r>
              <a:rPr sz="2400" spc="5" dirty="0"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Map </a:t>
            </a:r>
            <a:r>
              <a:rPr sz="2400" dirty="0">
                <a:latin typeface="Georgia"/>
                <a:cs typeface="Georgia"/>
              </a:rPr>
              <a:t>of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Chicago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area,</a:t>
            </a:r>
            <a:r>
              <a:rPr sz="2400" spc="10" dirty="0">
                <a:latin typeface="Georgia"/>
                <a:cs typeface="Georgia"/>
              </a:rPr>
              <a:t> </a:t>
            </a:r>
            <a:r>
              <a:rPr sz="2400" spc="-20" dirty="0">
                <a:latin typeface="Georgia"/>
                <a:cs typeface="Georgia"/>
              </a:rPr>
              <a:t>1940 </a:t>
            </a:r>
            <a:r>
              <a:rPr sz="2400" dirty="0">
                <a:latin typeface="Georgia"/>
                <a:cs typeface="Georgia"/>
              </a:rPr>
              <a:t>(“Residential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Security”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spc="-20" dirty="0">
                <a:latin typeface="Georgia"/>
                <a:cs typeface="Georgia"/>
              </a:rPr>
              <a:t>maps)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Georgia"/>
                <a:cs typeface="Georgia"/>
              </a:rPr>
              <a:t>Green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: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“Best”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Georgia"/>
                <a:cs typeface="Georgia"/>
              </a:rPr>
              <a:t>Blue: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“Still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Desirable”</a:t>
            </a:r>
            <a:endParaRPr sz="24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latin typeface="Georgia"/>
                <a:cs typeface="Georgia"/>
              </a:rPr>
              <a:t>Yellow: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“Definitely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Declining” </a:t>
            </a:r>
            <a:r>
              <a:rPr sz="2400" dirty="0">
                <a:latin typeface="Georgia"/>
                <a:cs typeface="Georgia"/>
              </a:rPr>
              <a:t>Red:</a:t>
            </a:r>
            <a:r>
              <a:rPr sz="2400" spc="-10" dirty="0">
                <a:latin typeface="Georgia"/>
                <a:cs typeface="Georgia"/>
              </a:rPr>
              <a:t> “Hazardous”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12" y="1410112"/>
            <a:ext cx="11590655" cy="4219575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Two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primary mechanisms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(The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1995</a:t>
            </a:r>
            <a:r>
              <a:rPr sz="2400" spc="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Reform)</a:t>
            </a:r>
            <a:endParaRPr sz="2400">
              <a:latin typeface="Georgia"/>
              <a:cs typeface="Georgia"/>
            </a:endParaRPr>
          </a:p>
          <a:p>
            <a:pPr marL="269875">
              <a:lnSpc>
                <a:spcPct val="100000"/>
              </a:lnSpc>
              <a:spcBef>
                <a:spcPts val="105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400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Periodic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bank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performance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evaluation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(direct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mechanism)</a:t>
            </a:r>
            <a:endParaRPr sz="2400">
              <a:latin typeface="Georgia"/>
              <a:cs typeface="Georgia"/>
            </a:endParaRPr>
          </a:p>
          <a:p>
            <a:pPr marL="527050">
              <a:lnSpc>
                <a:spcPct val="100000"/>
              </a:lnSpc>
              <a:spcBef>
                <a:spcPts val="105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dirty="0">
                <a:latin typeface="Georgia"/>
                <a:cs typeface="Georgia"/>
              </a:rPr>
              <a:t>Rating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assigned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based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on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Lending,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Investment,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Service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tests</a:t>
            </a:r>
            <a:endParaRPr sz="2400">
              <a:latin typeface="Georgia"/>
              <a:cs typeface="Georgia"/>
            </a:endParaRPr>
          </a:p>
          <a:p>
            <a:pPr marL="527050">
              <a:lnSpc>
                <a:spcPct val="100000"/>
              </a:lnSpc>
              <a:spcBef>
                <a:spcPts val="1060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dirty="0">
                <a:latin typeface="Georgia"/>
                <a:cs typeface="Georgia"/>
              </a:rPr>
              <a:t>Dahl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et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al.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(2000);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Agarwal</a:t>
            </a:r>
            <a:r>
              <a:rPr sz="2400" spc="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et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al.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(2012)</a:t>
            </a:r>
            <a:endParaRPr sz="2400">
              <a:latin typeface="Georgia"/>
              <a:cs typeface="Georgia"/>
            </a:endParaRPr>
          </a:p>
          <a:p>
            <a:pPr marL="269875">
              <a:lnSpc>
                <a:spcPct val="100000"/>
              </a:lnSpc>
              <a:spcBef>
                <a:spcPts val="105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400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Disclosure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(indirect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mechanism)</a:t>
            </a:r>
            <a:endParaRPr sz="2400">
              <a:latin typeface="Georgia"/>
              <a:cs typeface="Georgia"/>
            </a:endParaRPr>
          </a:p>
          <a:p>
            <a:pPr marL="696595" marR="5080" indent="-170180">
              <a:lnSpc>
                <a:spcPts val="2740"/>
              </a:lnSpc>
              <a:spcBef>
                <a:spcPts val="126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dirty="0">
                <a:latin typeface="Georgia"/>
                <a:cs typeface="Georgia"/>
              </a:rPr>
              <a:t>Banks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are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required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to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disclose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number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and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amount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of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small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business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loans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to </a:t>
            </a:r>
            <a:r>
              <a:rPr sz="2400" dirty="0">
                <a:latin typeface="Georgia"/>
                <a:cs typeface="Georgia"/>
              </a:rPr>
              <a:t>LMI</a:t>
            </a:r>
            <a:r>
              <a:rPr sz="2400" spc="-10" dirty="0">
                <a:latin typeface="Georgia"/>
                <a:cs typeface="Georgia"/>
              </a:rPr>
              <a:t> areas.</a:t>
            </a:r>
            <a:endParaRPr sz="2400">
              <a:latin typeface="Georgia"/>
              <a:cs typeface="Georgia"/>
            </a:endParaRPr>
          </a:p>
          <a:p>
            <a:pPr marL="696595" marR="917575" indent="-170180">
              <a:lnSpc>
                <a:spcPts val="2740"/>
              </a:lnSpc>
              <a:spcBef>
                <a:spcPts val="1190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dirty="0">
                <a:latin typeface="Georgia"/>
                <a:cs typeface="Georgia"/>
              </a:rPr>
              <a:t>Provide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public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(e.g.,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community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organizations)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with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data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to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assess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and </a:t>
            </a:r>
            <a:r>
              <a:rPr sz="2400" dirty="0">
                <a:latin typeface="Georgia"/>
                <a:cs typeface="Georgia"/>
              </a:rPr>
              <a:t>monitor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activities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of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lenders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their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neighborhoods (FRB</a:t>
            </a:r>
            <a:r>
              <a:rPr sz="2400" spc="-10" dirty="0">
                <a:latin typeface="Georgia"/>
                <a:cs typeface="Georgia"/>
              </a:rPr>
              <a:t> 2005)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823700" algn="l"/>
              </a:tabLst>
            </a:pPr>
            <a:r>
              <a:rPr dirty="0"/>
              <a:t>Community</a:t>
            </a:r>
            <a:r>
              <a:rPr spc="125" dirty="0"/>
              <a:t> </a:t>
            </a:r>
            <a:r>
              <a:rPr dirty="0"/>
              <a:t>Reinvestment</a:t>
            </a:r>
            <a:r>
              <a:rPr spc="125" dirty="0"/>
              <a:t> </a:t>
            </a:r>
            <a:r>
              <a:rPr spc="-25" dirty="0"/>
              <a:t>Act</a:t>
            </a:r>
            <a:r>
              <a:rPr dirty="0"/>
              <a:t>	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823700" algn="l"/>
              </a:tabLst>
            </a:pPr>
            <a:r>
              <a:rPr dirty="0"/>
              <a:t>Example</a:t>
            </a:r>
            <a:r>
              <a:rPr spc="70" dirty="0"/>
              <a:t> </a:t>
            </a:r>
            <a:r>
              <a:rPr dirty="0"/>
              <a:t>of</a:t>
            </a:r>
            <a:r>
              <a:rPr spc="80" dirty="0"/>
              <a:t> </a:t>
            </a:r>
            <a:r>
              <a:rPr dirty="0"/>
              <a:t>CRA</a:t>
            </a:r>
            <a:r>
              <a:rPr spc="80" dirty="0"/>
              <a:t> </a:t>
            </a:r>
            <a:r>
              <a:rPr dirty="0"/>
              <a:t>Geographic</a:t>
            </a:r>
            <a:r>
              <a:rPr spc="75" dirty="0"/>
              <a:t> </a:t>
            </a:r>
            <a:r>
              <a:rPr spc="-10" dirty="0"/>
              <a:t>Disclosure</a:t>
            </a:r>
            <a:r>
              <a:rPr dirty="0"/>
              <a:t>	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65020" y="846594"/>
            <a:ext cx="8058911" cy="579728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12" y="1870362"/>
            <a:ext cx="11748770" cy="193357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39395" marR="5080" indent="-227329">
              <a:lnSpc>
                <a:spcPts val="2740"/>
              </a:lnSpc>
              <a:spcBef>
                <a:spcPts val="30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215" dirty="0">
                <a:latin typeface="Arial"/>
                <a:cs typeface="Arial"/>
              </a:rPr>
              <a:t>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reduction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disclosures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would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impact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banks’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lending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behavior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and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local</a:t>
            </a:r>
            <a:r>
              <a:rPr sz="2400" spc="-10" dirty="0">
                <a:latin typeface="Georgia"/>
                <a:cs typeface="Georgia"/>
              </a:rPr>
              <a:t> business activities.</a:t>
            </a:r>
            <a:endParaRPr sz="2400">
              <a:latin typeface="Georgia"/>
              <a:cs typeface="Georgia"/>
            </a:endParaRPr>
          </a:p>
          <a:p>
            <a:pPr marL="239395" marR="697230" indent="-227329">
              <a:lnSpc>
                <a:spcPts val="2740"/>
              </a:lnSpc>
              <a:spcBef>
                <a:spcPts val="1195"/>
              </a:spcBef>
            </a:pPr>
            <a:r>
              <a:rPr sz="2400" dirty="0">
                <a:latin typeface="Arial"/>
                <a:cs typeface="Arial"/>
              </a:rPr>
              <a:t>»</a:t>
            </a:r>
            <a:r>
              <a:rPr sz="2400" spc="-215" dirty="0">
                <a:latin typeface="Arial"/>
                <a:cs typeface="Arial"/>
              </a:rPr>
              <a:t> </a:t>
            </a:r>
            <a:r>
              <a:rPr sz="2400" spc="-10" dirty="0">
                <a:latin typeface="Georgia"/>
                <a:cs typeface="Georgia"/>
              </a:rPr>
              <a:t>Non-</a:t>
            </a:r>
            <a:r>
              <a:rPr sz="2400" dirty="0">
                <a:latin typeface="Georgia"/>
                <a:cs typeface="Georgia"/>
              </a:rPr>
              <a:t>disclosers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likely face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less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public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shaming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/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reputational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costs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(e.g., </a:t>
            </a:r>
            <a:r>
              <a:rPr sz="2400" spc="-10" dirty="0">
                <a:latin typeface="Georgia"/>
                <a:cs typeface="Georgia"/>
              </a:rPr>
              <a:t>Fishbein </a:t>
            </a:r>
            <a:r>
              <a:rPr sz="2400" dirty="0">
                <a:latin typeface="Georgia"/>
                <a:cs typeface="Georgia"/>
              </a:rPr>
              <a:t>1992;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Zinman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2002;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Apgar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and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Duda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2003;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Miller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2006;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Dyck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et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al.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2008; </a:t>
            </a:r>
            <a:r>
              <a:rPr sz="2400" dirty="0">
                <a:latin typeface="Georgia"/>
                <a:cs typeface="Georgia"/>
              </a:rPr>
              <a:t>Christensen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et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al.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2020;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Johnson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2020;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Dou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and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Zou</a:t>
            </a:r>
            <a:r>
              <a:rPr sz="2400" spc="-10" dirty="0">
                <a:latin typeface="Georgia"/>
                <a:cs typeface="Georgia"/>
              </a:rPr>
              <a:t> 2018)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823700" algn="l"/>
              </a:tabLst>
            </a:pPr>
            <a:r>
              <a:rPr spc="-10" dirty="0"/>
              <a:t>Predictions</a:t>
            </a:r>
            <a:r>
              <a:rPr dirty="0"/>
              <a:t>	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212" y="1070566"/>
            <a:ext cx="11624310" cy="4900930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2200" dirty="0">
                <a:latin typeface="Arial"/>
                <a:cs typeface="Arial"/>
              </a:rPr>
              <a:t>»</a:t>
            </a:r>
            <a:r>
              <a:rPr sz="2200" spc="-70" dirty="0">
                <a:latin typeface="Arial"/>
                <a:cs typeface="Arial"/>
              </a:rPr>
              <a:t> </a:t>
            </a:r>
            <a:r>
              <a:rPr sz="2200" dirty="0">
                <a:latin typeface="Georgia"/>
                <a:cs typeface="Georgia"/>
              </a:rPr>
              <a:t>We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expect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our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results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to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be</a:t>
            </a:r>
            <a:r>
              <a:rPr sz="2200" spc="-1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stronger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according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spc="-25" dirty="0">
                <a:latin typeface="Georgia"/>
                <a:cs typeface="Georgia"/>
              </a:rPr>
              <a:t>to:</a:t>
            </a:r>
            <a:endParaRPr sz="2200">
              <a:latin typeface="Georgia"/>
              <a:cs typeface="Georgia"/>
            </a:endParaRPr>
          </a:p>
          <a:p>
            <a:pPr marL="469900" indent="-457200">
              <a:lnSpc>
                <a:spcPct val="100000"/>
              </a:lnSpc>
              <a:spcBef>
                <a:spcPts val="107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200" b="1" dirty="0">
                <a:solidFill>
                  <a:srgbClr val="354BA0"/>
                </a:solidFill>
                <a:latin typeface="Georgia"/>
                <a:cs typeface="Georgia"/>
              </a:rPr>
              <a:t>Geographic</a:t>
            </a:r>
            <a:r>
              <a:rPr sz="2200" b="1" spc="-30" dirty="0">
                <a:solidFill>
                  <a:srgbClr val="354BA0"/>
                </a:solidFill>
                <a:latin typeface="Georgia"/>
                <a:cs typeface="Georgia"/>
              </a:rPr>
              <a:t> </a:t>
            </a:r>
            <a:r>
              <a:rPr sz="2200" b="1" dirty="0">
                <a:solidFill>
                  <a:srgbClr val="354BA0"/>
                </a:solidFill>
                <a:latin typeface="Georgia"/>
                <a:cs typeface="Georgia"/>
              </a:rPr>
              <a:t>disclosure</a:t>
            </a:r>
            <a:r>
              <a:rPr sz="2200" b="1" spc="-15" dirty="0">
                <a:solidFill>
                  <a:srgbClr val="354BA0"/>
                </a:solidFill>
                <a:latin typeface="Georgia"/>
                <a:cs typeface="Georgia"/>
              </a:rPr>
              <a:t> </a:t>
            </a:r>
            <a:r>
              <a:rPr sz="2200" b="1" spc="-10" dirty="0">
                <a:solidFill>
                  <a:srgbClr val="354BA0"/>
                </a:solidFill>
                <a:latin typeface="Georgia"/>
                <a:cs typeface="Georgia"/>
              </a:rPr>
              <a:t>intensity</a:t>
            </a:r>
            <a:endParaRPr sz="2200">
              <a:latin typeface="Georgia"/>
              <a:cs typeface="Georgia"/>
            </a:endParaRPr>
          </a:p>
          <a:p>
            <a:pPr marL="269875">
              <a:lnSpc>
                <a:spcPct val="100000"/>
              </a:lnSpc>
              <a:spcBef>
                <a:spcPts val="1065"/>
              </a:spcBef>
            </a:pPr>
            <a:r>
              <a:rPr sz="2200" dirty="0">
                <a:latin typeface="Arial"/>
                <a:cs typeface="Arial"/>
              </a:rPr>
              <a:t>»</a:t>
            </a:r>
            <a:r>
              <a:rPr sz="2200" spc="-235" dirty="0">
                <a:latin typeface="Arial"/>
                <a:cs typeface="Arial"/>
              </a:rPr>
              <a:t> </a:t>
            </a:r>
            <a:r>
              <a:rPr sz="2200" dirty="0">
                <a:latin typeface="Georgia"/>
                <a:cs typeface="Georgia"/>
              </a:rPr>
              <a:t>Zip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codes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with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large</a:t>
            </a:r>
            <a:r>
              <a:rPr sz="2200" spc="-1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reduction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in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disclosure</a:t>
            </a:r>
            <a:r>
              <a:rPr sz="2200" spc="-3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will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experience</a:t>
            </a:r>
            <a:r>
              <a:rPr sz="2200" spc="-1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greater</a:t>
            </a:r>
            <a:r>
              <a:rPr sz="2200" spc="-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change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in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outcomes</a:t>
            </a:r>
            <a:endParaRPr sz="2200">
              <a:latin typeface="Georgia"/>
              <a:cs typeface="Georgia"/>
            </a:endParaRPr>
          </a:p>
          <a:p>
            <a:pPr marL="491490" indent="-457834">
              <a:lnSpc>
                <a:spcPct val="100000"/>
              </a:lnSpc>
              <a:spcBef>
                <a:spcPts val="1070"/>
              </a:spcBef>
              <a:buAutoNum type="arabicPeriod" startAt="2"/>
              <a:tabLst>
                <a:tab pos="491490" algn="l"/>
                <a:tab pos="492125" algn="l"/>
              </a:tabLst>
            </a:pPr>
            <a:r>
              <a:rPr sz="2200" b="1" dirty="0">
                <a:solidFill>
                  <a:srgbClr val="354BA0"/>
                </a:solidFill>
                <a:latin typeface="Georgia"/>
                <a:cs typeface="Georgia"/>
              </a:rPr>
              <a:t>CRA</a:t>
            </a:r>
            <a:r>
              <a:rPr sz="2200" b="1" spc="-30" dirty="0">
                <a:solidFill>
                  <a:srgbClr val="354BA0"/>
                </a:solidFill>
                <a:latin typeface="Georgia"/>
                <a:cs typeface="Georgia"/>
              </a:rPr>
              <a:t> </a:t>
            </a:r>
            <a:r>
              <a:rPr sz="2200" b="1" dirty="0">
                <a:solidFill>
                  <a:srgbClr val="354BA0"/>
                </a:solidFill>
                <a:latin typeface="Georgia"/>
                <a:cs typeface="Georgia"/>
              </a:rPr>
              <a:t>target</a:t>
            </a:r>
            <a:r>
              <a:rPr sz="2200" b="1" spc="-5" dirty="0">
                <a:solidFill>
                  <a:srgbClr val="354BA0"/>
                </a:solidFill>
                <a:latin typeface="Georgia"/>
                <a:cs typeface="Georgia"/>
              </a:rPr>
              <a:t> </a:t>
            </a:r>
            <a:r>
              <a:rPr sz="2200" b="1" dirty="0">
                <a:solidFill>
                  <a:srgbClr val="354BA0"/>
                </a:solidFill>
                <a:latin typeface="Georgia"/>
                <a:cs typeface="Georgia"/>
              </a:rPr>
              <a:t>eligibility</a:t>
            </a:r>
            <a:r>
              <a:rPr sz="2200" b="1" spc="-15" dirty="0">
                <a:solidFill>
                  <a:srgbClr val="354BA0"/>
                </a:solidFill>
                <a:latin typeface="Georgia"/>
                <a:cs typeface="Georgia"/>
              </a:rPr>
              <a:t> </a:t>
            </a:r>
            <a:r>
              <a:rPr sz="2200" b="1" dirty="0">
                <a:solidFill>
                  <a:srgbClr val="354BA0"/>
                </a:solidFill>
                <a:latin typeface="Georgia"/>
                <a:cs typeface="Georgia"/>
              </a:rPr>
              <a:t>status</a:t>
            </a:r>
            <a:r>
              <a:rPr sz="2200" b="1" spc="-15" dirty="0">
                <a:solidFill>
                  <a:srgbClr val="354BA0"/>
                </a:solidFill>
                <a:latin typeface="Georgia"/>
                <a:cs typeface="Georgia"/>
              </a:rPr>
              <a:t> </a:t>
            </a:r>
            <a:r>
              <a:rPr sz="2200" b="1" dirty="0">
                <a:solidFill>
                  <a:srgbClr val="354BA0"/>
                </a:solidFill>
                <a:latin typeface="Georgia"/>
                <a:cs typeface="Georgia"/>
              </a:rPr>
              <a:t>(i.e.,</a:t>
            </a:r>
            <a:r>
              <a:rPr sz="2200" b="1" spc="10" dirty="0">
                <a:solidFill>
                  <a:srgbClr val="354BA0"/>
                </a:solidFill>
                <a:latin typeface="Georgia"/>
                <a:cs typeface="Georgia"/>
              </a:rPr>
              <a:t> </a:t>
            </a:r>
            <a:r>
              <a:rPr sz="2200" b="1" dirty="0">
                <a:solidFill>
                  <a:srgbClr val="354BA0"/>
                </a:solidFill>
                <a:latin typeface="Georgia"/>
                <a:cs typeface="Georgia"/>
              </a:rPr>
              <a:t>LMI</a:t>
            </a:r>
            <a:r>
              <a:rPr sz="2200" b="1" spc="-10" dirty="0">
                <a:solidFill>
                  <a:srgbClr val="354BA0"/>
                </a:solidFill>
                <a:latin typeface="Georgia"/>
                <a:cs typeface="Georgia"/>
              </a:rPr>
              <a:t> status)</a:t>
            </a:r>
            <a:endParaRPr sz="2200">
              <a:latin typeface="Georgia"/>
              <a:cs typeface="Georgia"/>
            </a:endParaRPr>
          </a:p>
          <a:p>
            <a:pPr marL="474980" marR="461645" indent="-205104">
              <a:lnSpc>
                <a:spcPts val="2510"/>
              </a:lnSpc>
              <a:spcBef>
                <a:spcPts val="1260"/>
              </a:spcBef>
            </a:pPr>
            <a:r>
              <a:rPr sz="2200" dirty="0">
                <a:latin typeface="Arial"/>
                <a:cs typeface="Arial"/>
              </a:rPr>
              <a:t>»</a:t>
            </a:r>
            <a:r>
              <a:rPr sz="2200" spc="-225" dirty="0">
                <a:latin typeface="Arial"/>
                <a:cs typeface="Arial"/>
              </a:rPr>
              <a:t> </a:t>
            </a:r>
            <a:r>
              <a:rPr sz="2200" dirty="0">
                <a:latin typeface="Georgia"/>
                <a:cs typeface="Georgia"/>
              </a:rPr>
              <a:t>CRA</a:t>
            </a:r>
            <a:r>
              <a:rPr sz="2200" spc="-4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target</a:t>
            </a:r>
            <a:r>
              <a:rPr sz="2200" spc="-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eligibility</a:t>
            </a:r>
            <a:r>
              <a:rPr sz="2200" spc="-1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status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provides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strong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incentives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to</a:t>
            </a:r>
            <a:r>
              <a:rPr sz="2200" spc="-1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comply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with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the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goals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of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spc="-25" dirty="0">
                <a:latin typeface="Georgia"/>
                <a:cs typeface="Georgia"/>
              </a:rPr>
              <a:t>CRA </a:t>
            </a:r>
            <a:r>
              <a:rPr sz="2200" dirty="0">
                <a:latin typeface="Georgia"/>
                <a:cs typeface="Georgia"/>
              </a:rPr>
              <a:t>((Agarwal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et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al.,</a:t>
            </a:r>
            <a:r>
              <a:rPr sz="2200" spc="-3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2012;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Ding</a:t>
            </a:r>
            <a:r>
              <a:rPr sz="2200" spc="-1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et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al.,</a:t>
            </a:r>
            <a:r>
              <a:rPr sz="2200" spc="-3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2018;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Saadi,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2020;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Begley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and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Purnanandam,</a:t>
            </a:r>
            <a:r>
              <a:rPr sz="2200" spc="-35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2021)</a:t>
            </a:r>
            <a:endParaRPr sz="2200">
              <a:latin typeface="Georgia"/>
              <a:cs typeface="Georgia"/>
            </a:endParaRPr>
          </a:p>
          <a:p>
            <a:pPr marL="269875">
              <a:lnSpc>
                <a:spcPct val="100000"/>
              </a:lnSpc>
              <a:spcBef>
                <a:spcPts val="1005"/>
              </a:spcBef>
            </a:pPr>
            <a:r>
              <a:rPr sz="2200" dirty="0">
                <a:latin typeface="Arial"/>
                <a:cs typeface="Arial"/>
              </a:rPr>
              <a:t>»</a:t>
            </a:r>
            <a:r>
              <a:rPr sz="2200" spc="-235" dirty="0">
                <a:latin typeface="Arial"/>
                <a:cs typeface="Arial"/>
              </a:rPr>
              <a:t> </a:t>
            </a:r>
            <a:r>
              <a:rPr sz="2200" dirty="0">
                <a:latin typeface="Georgia"/>
                <a:cs typeface="Georgia"/>
              </a:rPr>
              <a:t>Any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CRA</a:t>
            </a:r>
            <a:r>
              <a:rPr sz="2200" spc="-3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policy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driven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effects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will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be</a:t>
            </a:r>
            <a:r>
              <a:rPr sz="2200" spc="-1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more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pronounced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in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CRA</a:t>
            </a:r>
            <a:r>
              <a:rPr sz="2200" spc="-3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target</a:t>
            </a:r>
            <a:r>
              <a:rPr sz="2200" spc="-5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areas</a:t>
            </a:r>
            <a:endParaRPr sz="2200">
              <a:latin typeface="Georgia"/>
              <a:cs typeface="Georgia"/>
            </a:endParaRPr>
          </a:p>
          <a:p>
            <a:pPr marL="372745" indent="-339090">
              <a:lnSpc>
                <a:spcPct val="100000"/>
              </a:lnSpc>
              <a:spcBef>
                <a:spcPts val="1065"/>
              </a:spcBef>
              <a:buAutoNum type="arabicPeriod" startAt="3"/>
              <a:tabLst>
                <a:tab pos="373380" algn="l"/>
              </a:tabLst>
            </a:pPr>
            <a:r>
              <a:rPr sz="2200" b="1" dirty="0">
                <a:solidFill>
                  <a:srgbClr val="354BA0"/>
                </a:solidFill>
                <a:latin typeface="Georgia"/>
                <a:cs typeface="Georgia"/>
              </a:rPr>
              <a:t>Small</a:t>
            </a:r>
            <a:r>
              <a:rPr sz="2200" b="1" spc="-15" dirty="0">
                <a:solidFill>
                  <a:srgbClr val="354BA0"/>
                </a:solidFill>
                <a:latin typeface="Georgia"/>
                <a:cs typeface="Georgia"/>
              </a:rPr>
              <a:t> </a:t>
            </a:r>
            <a:r>
              <a:rPr sz="2200" b="1" dirty="0">
                <a:solidFill>
                  <a:srgbClr val="354BA0"/>
                </a:solidFill>
                <a:latin typeface="Georgia"/>
                <a:cs typeface="Georgia"/>
              </a:rPr>
              <a:t>business</a:t>
            </a:r>
            <a:r>
              <a:rPr sz="2200" b="1" spc="-35" dirty="0">
                <a:solidFill>
                  <a:srgbClr val="354BA0"/>
                </a:solidFill>
                <a:latin typeface="Georgia"/>
                <a:cs typeface="Georgia"/>
              </a:rPr>
              <a:t> </a:t>
            </a:r>
            <a:r>
              <a:rPr sz="2200" b="1" dirty="0">
                <a:solidFill>
                  <a:srgbClr val="354BA0"/>
                </a:solidFill>
                <a:latin typeface="Georgia"/>
                <a:cs typeface="Georgia"/>
              </a:rPr>
              <a:t>establishment</a:t>
            </a:r>
            <a:r>
              <a:rPr sz="2200" b="1" spc="-10" dirty="0">
                <a:solidFill>
                  <a:srgbClr val="354BA0"/>
                </a:solidFill>
                <a:latin typeface="Georgia"/>
                <a:cs typeface="Georgia"/>
              </a:rPr>
              <a:t> </a:t>
            </a:r>
            <a:r>
              <a:rPr sz="2200" b="1" spc="-20" dirty="0">
                <a:solidFill>
                  <a:srgbClr val="354BA0"/>
                </a:solidFill>
                <a:latin typeface="Georgia"/>
                <a:cs typeface="Georgia"/>
              </a:rPr>
              <a:t>size</a:t>
            </a:r>
            <a:endParaRPr sz="2200">
              <a:latin typeface="Georgia"/>
              <a:cs typeface="Georgia"/>
            </a:endParaRPr>
          </a:p>
          <a:p>
            <a:pPr marL="269875">
              <a:lnSpc>
                <a:spcPct val="100000"/>
              </a:lnSpc>
              <a:spcBef>
                <a:spcPts val="1070"/>
              </a:spcBef>
            </a:pPr>
            <a:r>
              <a:rPr sz="2200" dirty="0">
                <a:latin typeface="Arial"/>
                <a:cs typeface="Arial"/>
              </a:rPr>
              <a:t>»</a:t>
            </a:r>
            <a:r>
              <a:rPr sz="2200" spc="-225" dirty="0">
                <a:latin typeface="Arial"/>
                <a:cs typeface="Arial"/>
              </a:rPr>
              <a:t> </a:t>
            </a:r>
            <a:r>
              <a:rPr sz="2200" dirty="0">
                <a:latin typeface="Georgia"/>
                <a:cs typeface="Georgia"/>
              </a:rPr>
              <a:t>CRA</a:t>
            </a:r>
            <a:r>
              <a:rPr sz="2200" spc="-4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policies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apply</a:t>
            </a:r>
            <a:r>
              <a:rPr sz="2200" spc="-1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to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small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business</a:t>
            </a:r>
            <a:r>
              <a:rPr sz="2200" spc="-3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loans,</a:t>
            </a:r>
            <a:r>
              <a:rPr sz="2200" spc="-3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therefore</a:t>
            </a:r>
            <a:r>
              <a:rPr sz="2200" spc="-3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small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businesses</a:t>
            </a:r>
            <a:r>
              <a:rPr sz="2200" spc="-3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will</a:t>
            </a:r>
            <a:r>
              <a:rPr sz="2200" spc="-3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be</a:t>
            </a:r>
            <a:r>
              <a:rPr sz="2200" spc="-10" dirty="0">
                <a:latin typeface="Georgia"/>
                <a:cs typeface="Georgia"/>
              </a:rPr>
              <a:t> impacted.</a:t>
            </a:r>
            <a:endParaRPr sz="2200">
              <a:latin typeface="Georgia"/>
              <a:cs typeface="Georgia"/>
            </a:endParaRPr>
          </a:p>
          <a:p>
            <a:pPr marL="474980" marR="32384" indent="-205104">
              <a:lnSpc>
                <a:spcPts val="2510"/>
              </a:lnSpc>
              <a:spcBef>
                <a:spcPts val="1260"/>
              </a:spcBef>
            </a:pPr>
            <a:r>
              <a:rPr sz="2200" dirty="0">
                <a:latin typeface="Arial"/>
                <a:cs typeface="Arial"/>
              </a:rPr>
              <a:t>»</a:t>
            </a:r>
            <a:r>
              <a:rPr sz="2200" spc="-225" dirty="0">
                <a:latin typeface="Arial"/>
                <a:cs typeface="Arial"/>
              </a:rPr>
              <a:t> </a:t>
            </a:r>
            <a:r>
              <a:rPr sz="2200" dirty="0">
                <a:latin typeface="Georgia"/>
                <a:cs typeface="Georgia"/>
              </a:rPr>
              <a:t>Stronger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effects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would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be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observed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for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smaller</a:t>
            </a:r>
            <a:r>
              <a:rPr sz="2200" spc="-3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size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categories,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as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reliance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on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bank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credit</a:t>
            </a:r>
            <a:r>
              <a:rPr sz="2200" spc="-10" dirty="0">
                <a:latin typeface="Georgia"/>
                <a:cs typeface="Georgia"/>
              </a:rPr>
              <a:t> </a:t>
            </a:r>
            <a:r>
              <a:rPr sz="2200" spc="-25" dirty="0">
                <a:latin typeface="Georgia"/>
                <a:cs typeface="Georgia"/>
              </a:rPr>
              <a:t>is </a:t>
            </a:r>
            <a:r>
              <a:rPr sz="2200" dirty="0">
                <a:latin typeface="Georgia"/>
                <a:cs typeface="Georgia"/>
              </a:rPr>
              <a:t>higher</a:t>
            </a:r>
            <a:r>
              <a:rPr sz="2200" spc="-3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for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small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firms.</a:t>
            </a:r>
            <a:endParaRPr sz="22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823700" algn="l"/>
              </a:tabLst>
            </a:pPr>
            <a:r>
              <a:rPr spc="-10" dirty="0"/>
              <a:t>Predictions</a:t>
            </a:r>
            <a:r>
              <a:rPr dirty="0"/>
              <a:t>	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950</Words>
  <Application>Microsoft Office PowerPoint</Application>
  <PresentationFormat>Widescreen</PresentationFormat>
  <Paragraphs>96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Georgia</vt:lpstr>
      <vt:lpstr>Office Theme</vt:lpstr>
      <vt:lpstr>The Social Externalities of Bank Disclosure Regulation: Evidence from the Community Reinvestment Act</vt:lpstr>
      <vt:lpstr>Motivation </vt:lpstr>
      <vt:lpstr>Research Question </vt:lpstr>
      <vt:lpstr>Summary of Paper </vt:lpstr>
      <vt:lpstr>Community Reinvestment Act </vt:lpstr>
      <vt:lpstr>Community Reinvestment Act </vt:lpstr>
      <vt:lpstr>Example of CRA Geographic Disclosure </vt:lpstr>
      <vt:lpstr>Predictions </vt:lpstr>
      <vt:lpstr>Predictions </vt:lpstr>
      <vt:lpstr>Sample </vt:lpstr>
      <vt:lpstr>Summary Statistics </vt:lpstr>
      <vt:lpstr>CRA Disclosure Exemption and Local Business Activity </vt:lpstr>
      <vt:lpstr>Which Zip Codes Are Affected by the 2005 CRA Reform? </vt:lpstr>
      <vt:lpstr>Labor Market Consequences </vt:lpstr>
      <vt:lpstr>Why Do We Find These Results? </vt:lpstr>
      <vt:lpstr>Other Community Activities by Non-Disclosing Banks 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Branding  PPT Update</dc:title>
  <dc:creator>O'Berg, Gary</dc:creator>
  <cp:lastModifiedBy>McDaniels, Amy M</cp:lastModifiedBy>
  <cp:revision>1</cp:revision>
  <dcterms:created xsi:type="dcterms:W3CDTF">2022-09-26T23:18:45Z</dcterms:created>
  <dcterms:modified xsi:type="dcterms:W3CDTF">2022-09-26T23:20:10Z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2022-09-22T00:00:00Z</vt:filetime>
  </property>
  <property fmtid="{D5CDD505-2E9C-101B-9397-08002B2CF9AE}" pid="3" name="Creator">
    <vt:lpwstr>Acrobat PDFMaker 21 for PowerPoint</vt:lpwstr>
  </property>
  <property fmtid="{D5CDD505-2E9C-101B-9397-08002B2CF9AE}" pid="4" name="LastSaved">
    <vt:filetime>2022-09-26T00:00:00Z</vt:filetime>
  </property>
  <property fmtid="{D5CDD505-2E9C-101B-9397-08002B2CF9AE}" pid="5" name="Producer">
    <vt:lpwstr>Adobe PDF Library 21.1.167</vt:lpwstr>
  </property>
  <property fmtid="{D5CDD505-2E9C-101B-9397-08002B2CF9AE}" pid="6" name="MSIP_Label_65269c60-0483-4c57-9e8c-3779d6900235_Enabled">
    <vt:lpwstr>true</vt:lpwstr>
  </property>
  <property fmtid="{D5CDD505-2E9C-101B-9397-08002B2CF9AE}" pid="7" name="MSIP_Label_65269c60-0483-4c57-9e8c-3779d6900235_SetDate">
    <vt:lpwstr>2022-09-26T23:19:58Z</vt:lpwstr>
  </property>
  <property fmtid="{D5CDD505-2E9C-101B-9397-08002B2CF9AE}" pid="8" name="MSIP_Label_65269c60-0483-4c57-9e8c-3779d6900235_Method">
    <vt:lpwstr>Privileged</vt:lpwstr>
  </property>
  <property fmtid="{D5CDD505-2E9C-101B-9397-08002B2CF9AE}" pid="9" name="MSIP_Label_65269c60-0483-4c57-9e8c-3779d6900235_Name">
    <vt:lpwstr>65269c60-0483-4c57-9e8c-3779d6900235</vt:lpwstr>
  </property>
  <property fmtid="{D5CDD505-2E9C-101B-9397-08002B2CF9AE}" pid="10" name="MSIP_Label_65269c60-0483-4c57-9e8c-3779d6900235_SiteId">
    <vt:lpwstr>b397c653-5b19-463f-b9fc-af658ded9128</vt:lpwstr>
  </property>
  <property fmtid="{D5CDD505-2E9C-101B-9397-08002B2CF9AE}" pid="11" name="MSIP_Label_65269c60-0483-4c57-9e8c-3779d6900235_ActionId">
    <vt:lpwstr>726ede85-4ecd-4129-9aeb-f9604a203382</vt:lpwstr>
  </property>
  <property fmtid="{D5CDD505-2E9C-101B-9397-08002B2CF9AE}" pid="12" name="MSIP_Label_65269c60-0483-4c57-9e8c-3779d6900235_ContentBits">
    <vt:lpwstr>0</vt:lpwstr>
  </property>
</Properties>
</file>