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756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76212" y="127069"/>
            <a:ext cx="11837035" cy="5130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 u="sng">
                <a:solidFill>
                  <a:schemeClr val="tx1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9/26/2022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7E7E7E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 u="sng">
                <a:solidFill>
                  <a:schemeClr val="tx1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9/26/2022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7E7E7E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 u="sng">
                <a:solidFill>
                  <a:schemeClr val="tx1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9/26/2022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7E7E7E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 u="sng">
                <a:solidFill>
                  <a:schemeClr val="tx1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9/26/2022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7E7E7E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9/26/2022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7E7E7E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1508172" y="6134459"/>
            <a:ext cx="276225" cy="477520"/>
          </a:xfrm>
          <a:custGeom>
            <a:avLst/>
            <a:gdLst/>
            <a:ahLst/>
            <a:cxnLst/>
            <a:rect l="l" t="t" r="r" b="b"/>
            <a:pathLst>
              <a:path w="276225" h="477520">
                <a:moveTo>
                  <a:pt x="275798" y="476975"/>
                </a:moveTo>
                <a:lnTo>
                  <a:pt x="0" y="476975"/>
                </a:lnTo>
                <a:lnTo>
                  <a:pt x="0" y="377812"/>
                </a:lnTo>
                <a:lnTo>
                  <a:pt x="51631" y="377812"/>
                </a:lnTo>
                <a:lnTo>
                  <a:pt x="58314" y="376247"/>
                </a:lnTo>
                <a:lnTo>
                  <a:pt x="63786" y="371986"/>
                </a:lnTo>
                <a:lnTo>
                  <a:pt x="67484" y="365680"/>
                </a:lnTo>
                <a:lnTo>
                  <a:pt x="68842" y="357979"/>
                </a:lnTo>
                <a:lnTo>
                  <a:pt x="68842" y="118996"/>
                </a:lnTo>
                <a:lnTo>
                  <a:pt x="67484" y="111295"/>
                </a:lnTo>
                <a:lnTo>
                  <a:pt x="63786" y="104989"/>
                </a:lnTo>
                <a:lnTo>
                  <a:pt x="58314" y="100728"/>
                </a:lnTo>
                <a:lnTo>
                  <a:pt x="51631" y="99163"/>
                </a:lnTo>
                <a:lnTo>
                  <a:pt x="0" y="99163"/>
                </a:lnTo>
                <a:lnTo>
                  <a:pt x="0" y="0"/>
                </a:lnTo>
                <a:lnTo>
                  <a:pt x="275798" y="0"/>
                </a:lnTo>
                <a:lnTo>
                  <a:pt x="275798" y="99163"/>
                </a:lnTo>
                <a:lnTo>
                  <a:pt x="224167" y="99163"/>
                </a:lnTo>
                <a:lnTo>
                  <a:pt x="217484" y="100728"/>
                </a:lnTo>
                <a:lnTo>
                  <a:pt x="212012" y="104989"/>
                </a:lnTo>
                <a:lnTo>
                  <a:pt x="208314" y="111295"/>
                </a:lnTo>
                <a:lnTo>
                  <a:pt x="206956" y="118996"/>
                </a:lnTo>
                <a:lnTo>
                  <a:pt x="206956" y="357979"/>
                </a:lnTo>
                <a:lnTo>
                  <a:pt x="208314" y="365680"/>
                </a:lnTo>
                <a:lnTo>
                  <a:pt x="212012" y="371986"/>
                </a:lnTo>
                <a:lnTo>
                  <a:pt x="217484" y="376247"/>
                </a:lnTo>
                <a:lnTo>
                  <a:pt x="224167" y="377812"/>
                </a:lnTo>
                <a:lnTo>
                  <a:pt x="275798" y="377812"/>
                </a:lnTo>
                <a:lnTo>
                  <a:pt x="275798" y="476975"/>
                </a:lnTo>
                <a:close/>
              </a:path>
            </a:pathLst>
          </a:custGeom>
          <a:solidFill>
            <a:srgbClr val="E839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76212" y="127069"/>
            <a:ext cx="11837035" cy="5130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 u="sng">
                <a:solidFill>
                  <a:schemeClr val="tx1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76212" y="1620424"/>
            <a:ext cx="11446510" cy="24333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9/26/2022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38408" y="6551125"/>
            <a:ext cx="231140" cy="1676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rgbClr val="7E7E7E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12189460" cy="6858000"/>
            <a:chOff x="0" y="0"/>
            <a:chExt cx="12189460" cy="6858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12188952" cy="6857999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640079" y="449631"/>
              <a:ext cx="305435" cy="445770"/>
            </a:xfrm>
            <a:custGeom>
              <a:avLst/>
              <a:gdLst/>
              <a:ahLst/>
              <a:cxnLst/>
              <a:rect l="l" t="t" r="r" b="b"/>
              <a:pathLst>
                <a:path w="305434" h="445769">
                  <a:moveTo>
                    <a:pt x="305048" y="445477"/>
                  </a:moveTo>
                  <a:lnTo>
                    <a:pt x="0" y="445477"/>
                  </a:lnTo>
                  <a:lnTo>
                    <a:pt x="0" y="325631"/>
                  </a:lnTo>
                  <a:lnTo>
                    <a:pt x="67603" y="325631"/>
                  </a:lnTo>
                  <a:lnTo>
                    <a:pt x="67603" y="120181"/>
                  </a:lnTo>
                  <a:lnTo>
                    <a:pt x="0" y="120181"/>
                  </a:lnTo>
                  <a:lnTo>
                    <a:pt x="0" y="0"/>
                  </a:lnTo>
                  <a:lnTo>
                    <a:pt x="305048" y="0"/>
                  </a:lnTo>
                  <a:lnTo>
                    <a:pt x="305048" y="17120"/>
                  </a:lnTo>
                  <a:lnTo>
                    <a:pt x="16651" y="17120"/>
                  </a:lnTo>
                  <a:lnTo>
                    <a:pt x="16651" y="103060"/>
                  </a:lnTo>
                  <a:lnTo>
                    <a:pt x="76928" y="103060"/>
                  </a:lnTo>
                  <a:lnTo>
                    <a:pt x="84587" y="110446"/>
                  </a:lnTo>
                  <a:lnTo>
                    <a:pt x="84587" y="335031"/>
                  </a:lnTo>
                  <a:lnTo>
                    <a:pt x="76928" y="342752"/>
                  </a:lnTo>
                  <a:lnTo>
                    <a:pt x="16651" y="342752"/>
                  </a:lnTo>
                  <a:lnTo>
                    <a:pt x="16651" y="428356"/>
                  </a:lnTo>
                  <a:lnTo>
                    <a:pt x="305048" y="428356"/>
                  </a:lnTo>
                  <a:lnTo>
                    <a:pt x="305048" y="445477"/>
                  </a:lnTo>
                  <a:close/>
                </a:path>
                <a:path w="305434" h="445769">
                  <a:moveTo>
                    <a:pt x="305048" y="428356"/>
                  </a:moveTo>
                  <a:lnTo>
                    <a:pt x="288063" y="428356"/>
                  </a:lnTo>
                  <a:lnTo>
                    <a:pt x="288063" y="342752"/>
                  </a:lnTo>
                  <a:lnTo>
                    <a:pt x="227787" y="342752"/>
                  </a:lnTo>
                  <a:lnTo>
                    <a:pt x="220127" y="335031"/>
                  </a:lnTo>
                  <a:lnTo>
                    <a:pt x="220127" y="110446"/>
                  </a:lnTo>
                  <a:lnTo>
                    <a:pt x="227787" y="103060"/>
                  </a:lnTo>
                  <a:lnTo>
                    <a:pt x="288063" y="103060"/>
                  </a:lnTo>
                  <a:lnTo>
                    <a:pt x="288063" y="17120"/>
                  </a:lnTo>
                  <a:lnTo>
                    <a:pt x="305048" y="17120"/>
                  </a:lnTo>
                  <a:lnTo>
                    <a:pt x="305048" y="120181"/>
                  </a:lnTo>
                  <a:lnTo>
                    <a:pt x="237111" y="120181"/>
                  </a:lnTo>
                  <a:lnTo>
                    <a:pt x="237111" y="325631"/>
                  </a:lnTo>
                  <a:lnTo>
                    <a:pt x="305048" y="325631"/>
                  </a:lnTo>
                  <a:lnTo>
                    <a:pt x="305048" y="428356"/>
                  </a:lnTo>
                  <a:close/>
                </a:path>
              </a:pathLst>
            </a:custGeom>
            <a:solidFill>
              <a:srgbClr val="FDFD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656730" y="466753"/>
              <a:ext cx="271780" cy="411480"/>
            </a:xfrm>
            <a:custGeom>
              <a:avLst/>
              <a:gdLst/>
              <a:ahLst/>
              <a:cxnLst/>
              <a:rect l="l" t="t" r="r" b="b"/>
              <a:pathLst>
                <a:path w="271780" h="411480">
                  <a:moveTo>
                    <a:pt x="271412" y="411236"/>
                  </a:moveTo>
                  <a:lnTo>
                    <a:pt x="0" y="411236"/>
                  </a:lnTo>
                  <a:lnTo>
                    <a:pt x="0" y="325631"/>
                  </a:lnTo>
                  <a:lnTo>
                    <a:pt x="60276" y="325631"/>
                  </a:lnTo>
                  <a:lnTo>
                    <a:pt x="67936" y="317910"/>
                  </a:lnTo>
                  <a:lnTo>
                    <a:pt x="67936" y="93325"/>
                  </a:lnTo>
                  <a:lnTo>
                    <a:pt x="60276" y="85939"/>
                  </a:lnTo>
                  <a:lnTo>
                    <a:pt x="0" y="85939"/>
                  </a:lnTo>
                  <a:lnTo>
                    <a:pt x="0" y="0"/>
                  </a:lnTo>
                  <a:lnTo>
                    <a:pt x="271412" y="0"/>
                  </a:lnTo>
                  <a:lnTo>
                    <a:pt x="271412" y="85939"/>
                  </a:lnTo>
                  <a:lnTo>
                    <a:pt x="220460" y="85939"/>
                  </a:lnTo>
                  <a:lnTo>
                    <a:pt x="211135" y="85939"/>
                  </a:lnTo>
                  <a:lnTo>
                    <a:pt x="203476" y="93325"/>
                  </a:lnTo>
                  <a:lnTo>
                    <a:pt x="203476" y="317910"/>
                  </a:lnTo>
                  <a:lnTo>
                    <a:pt x="211135" y="325631"/>
                  </a:lnTo>
                  <a:lnTo>
                    <a:pt x="271412" y="325631"/>
                  </a:lnTo>
                  <a:lnTo>
                    <a:pt x="271412" y="411236"/>
                  </a:lnTo>
                  <a:close/>
                </a:path>
              </a:pathLst>
            </a:custGeom>
            <a:solidFill>
              <a:srgbClr val="EF452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177577" y="311657"/>
              <a:ext cx="6350" cy="724535"/>
            </a:xfrm>
            <a:custGeom>
              <a:avLst/>
              <a:gdLst/>
              <a:ahLst/>
              <a:cxnLst/>
              <a:rect l="l" t="t" r="r" b="b"/>
              <a:pathLst>
                <a:path w="6350" h="724535">
                  <a:moveTo>
                    <a:pt x="6327" y="724448"/>
                  </a:moveTo>
                  <a:lnTo>
                    <a:pt x="0" y="724448"/>
                  </a:lnTo>
                  <a:lnTo>
                    <a:pt x="0" y="0"/>
                  </a:lnTo>
                  <a:lnTo>
                    <a:pt x="6327" y="0"/>
                  </a:lnTo>
                  <a:lnTo>
                    <a:pt x="6327" y="724448"/>
                  </a:lnTo>
                  <a:close/>
                </a:path>
              </a:pathLst>
            </a:custGeom>
            <a:solidFill>
              <a:srgbClr val="FDFD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416353" y="557730"/>
              <a:ext cx="1765016" cy="229620"/>
            </a:xfrm>
            <a:prstGeom prst="rect">
              <a:avLst/>
            </a:prstGeom>
          </p:spPr>
        </p:pic>
      </p:grp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608727" y="2372425"/>
            <a:ext cx="9023350" cy="1391285"/>
          </a:xfrm>
          <a:prstGeom prst="rect">
            <a:avLst/>
          </a:prstGeom>
        </p:spPr>
        <p:txBody>
          <a:bodyPr vert="horz" wrap="square" lIns="0" tIns="67310" rIns="0" bIns="0" rtlCol="0">
            <a:spAutoFit/>
          </a:bodyPr>
          <a:lstStyle/>
          <a:p>
            <a:pPr marL="12700" marR="5080" algn="just">
              <a:lnSpc>
                <a:spcPts val="3460"/>
              </a:lnSpc>
              <a:spcBef>
                <a:spcPts val="530"/>
              </a:spcBef>
            </a:pPr>
            <a:r>
              <a:rPr b="1" u="none" dirty="0">
                <a:solidFill>
                  <a:srgbClr val="FFFFFF"/>
                </a:solidFill>
                <a:latin typeface="Georgia"/>
                <a:cs typeface="Georgia"/>
              </a:rPr>
              <a:t>The</a:t>
            </a:r>
            <a:r>
              <a:rPr b="1" u="none" spc="-8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b="1" u="none" dirty="0">
                <a:solidFill>
                  <a:srgbClr val="FFFFFF"/>
                </a:solidFill>
                <a:latin typeface="Georgia"/>
                <a:cs typeface="Georgia"/>
              </a:rPr>
              <a:t>Social</a:t>
            </a:r>
            <a:r>
              <a:rPr b="1" u="none" spc="-6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b="1" u="none" spc="-10" dirty="0">
                <a:solidFill>
                  <a:srgbClr val="FFFFFF"/>
                </a:solidFill>
                <a:latin typeface="Georgia"/>
                <a:cs typeface="Georgia"/>
              </a:rPr>
              <a:t>Externalities</a:t>
            </a:r>
            <a:r>
              <a:rPr b="1" u="none" spc="-6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b="1" u="none" dirty="0">
                <a:solidFill>
                  <a:srgbClr val="FFFFFF"/>
                </a:solidFill>
                <a:latin typeface="Georgia"/>
                <a:cs typeface="Georgia"/>
              </a:rPr>
              <a:t>of</a:t>
            </a:r>
            <a:r>
              <a:rPr b="1" u="none" spc="-7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b="1" u="none" dirty="0">
                <a:solidFill>
                  <a:srgbClr val="FFFFFF"/>
                </a:solidFill>
                <a:latin typeface="Georgia"/>
                <a:cs typeface="Georgia"/>
              </a:rPr>
              <a:t>Bank</a:t>
            </a:r>
            <a:r>
              <a:rPr b="1" u="none" spc="-7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b="1" u="none" spc="-10" dirty="0">
                <a:solidFill>
                  <a:srgbClr val="FFFFFF"/>
                </a:solidFill>
                <a:latin typeface="Georgia"/>
                <a:cs typeface="Georgia"/>
              </a:rPr>
              <a:t>Disclosure </a:t>
            </a:r>
            <a:r>
              <a:rPr b="1" u="none" dirty="0">
                <a:solidFill>
                  <a:srgbClr val="FFFFFF"/>
                </a:solidFill>
                <a:latin typeface="Georgia"/>
                <a:cs typeface="Georgia"/>
              </a:rPr>
              <a:t>Regulation:</a:t>
            </a:r>
            <a:r>
              <a:rPr b="1" u="none" spc="-10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b="1" u="none" dirty="0">
                <a:solidFill>
                  <a:srgbClr val="FFFFFF"/>
                </a:solidFill>
                <a:latin typeface="Georgia"/>
                <a:cs typeface="Georgia"/>
              </a:rPr>
              <a:t>Evidence</a:t>
            </a:r>
            <a:r>
              <a:rPr b="1" u="none" spc="-114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b="1" u="none" dirty="0">
                <a:solidFill>
                  <a:srgbClr val="FFFFFF"/>
                </a:solidFill>
                <a:latin typeface="Georgia"/>
                <a:cs typeface="Georgia"/>
              </a:rPr>
              <a:t>from</a:t>
            </a:r>
            <a:r>
              <a:rPr b="1" u="none" spc="-12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b="1" u="none" dirty="0">
                <a:solidFill>
                  <a:srgbClr val="FFFFFF"/>
                </a:solidFill>
                <a:latin typeface="Georgia"/>
                <a:cs typeface="Georgia"/>
              </a:rPr>
              <a:t>the</a:t>
            </a:r>
            <a:r>
              <a:rPr b="1" u="none" spc="-13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b="1" u="none" spc="-10" dirty="0">
                <a:solidFill>
                  <a:srgbClr val="FFFFFF"/>
                </a:solidFill>
                <a:latin typeface="Georgia"/>
                <a:cs typeface="Georgia"/>
              </a:rPr>
              <a:t>Community Reinvestment</a:t>
            </a:r>
            <a:r>
              <a:rPr b="1" u="none" spc="-114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b="1" u="none" spc="-25" dirty="0">
                <a:solidFill>
                  <a:srgbClr val="FFFFFF"/>
                </a:solidFill>
                <a:latin typeface="Georgia"/>
                <a:cs typeface="Georgia"/>
              </a:rPr>
              <a:t>Act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700173" y="4311719"/>
            <a:ext cx="9755505" cy="16421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500" dirty="0">
                <a:solidFill>
                  <a:srgbClr val="FFFFFF"/>
                </a:solidFill>
                <a:latin typeface="Georgia"/>
                <a:cs typeface="Georgia"/>
              </a:rPr>
              <a:t>Sydney</a:t>
            </a:r>
            <a:r>
              <a:rPr sz="2500" spc="-4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500" dirty="0">
                <a:solidFill>
                  <a:srgbClr val="FFFFFF"/>
                </a:solidFill>
                <a:latin typeface="Georgia"/>
                <a:cs typeface="Georgia"/>
              </a:rPr>
              <a:t>Kim</a:t>
            </a:r>
            <a:r>
              <a:rPr sz="2500" spc="-2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500" dirty="0">
                <a:solidFill>
                  <a:srgbClr val="FFFFFF"/>
                </a:solidFill>
                <a:latin typeface="Georgia"/>
                <a:cs typeface="Georgia"/>
              </a:rPr>
              <a:t>(UIUC),</a:t>
            </a:r>
            <a:r>
              <a:rPr sz="2500" spc="-2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500" dirty="0">
                <a:solidFill>
                  <a:srgbClr val="FFFFFF"/>
                </a:solidFill>
                <a:latin typeface="Georgia"/>
                <a:cs typeface="Georgia"/>
              </a:rPr>
              <a:t>Oktay</a:t>
            </a:r>
            <a:r>
              <a:rPr sz="2500" spc="-3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500" dirty="0">
                <a:solidFill>
                  <a:srgbClr val="FFFFFF"/>
                </a:solidFill>
                <a:latin typeface="Georgia"/>
                <a:cs typeface="Georgia"/>
              </a:rPr>
              <a:t>Urcan</a:t>
            </a:r>
            <a:r>
              <a:rPr sz="2500" spc="-1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500" dirty="0">
                <a:solidFill>
                  <a:srgbClr val="FFFFFF"/>
                </a:solidFill>
                <a:latin typeface="Georgia"/>
                <a:cs typeface="Georgia"/>
              </a:rPr>
              <a:t>(UIUC),</a:t>
            </a:r>
            <a:r>
              <a:rPr sz="2500" spc="-3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500" dirty="0">
                <a:solidFill>
                  <a:srgbClr val="FFFFFF"/>
                </a:solidFill>
                <a:latin typeface="Georgia"/>
                <a:cs typeface="Georgia"/>
              </a:rPr>
              <a:t>and</a:t>
            </a:r>
            <a:r>
              <a:rPr sz="2500" spc="-1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500" dirty="0">
                <a:solidFill>
                  <a:srgbClr val="FFFFFF"/>
                </a:solidFill>
                <a:latin typeface="Georgia"/>
                <a:cs typeface="Georgia"/>
              </a:rPr>
              <a:t>Hayoung</a:t>
            </a:r>
            <a:r>
              <a:rPr sz="2500" spc="-3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500" dirty="0">
                <a:solidFill>
                  <a:srgbClr val="FFFFFF"/>
                </a:solidFill>
                <a:latin typeface="Georgia"/>
                <a:cs typeface="Georgia"/>
              </a:rPr>
              <a:t>Yoon</a:t>
            </a:r>
            <a:r>
              <a:rPr sz="2500" spc="-2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500" spc="-10" dirty="0">
                <a:solidFill>
                  <a:srgbClr val="FFFFFF"/>
                </a:solidFill>
                <a:latin typeface="Georgia"/>
                <a:cs typeface="Georgia"/>
              </a:rPr>
              <a:t>(SMU)</a:t>
            </a:r>
            <a:endParaRPr sz="2500">
              <a:latin typeface="Georgia"/>
              <a:cs typeface="Georgia"/>
            </a:endParaRPr>
          </a:p>
          <a:p>
            <a:pPr>
              <a:lnSpc>
                <a:spcPct val="100000"/>
              </a:lnSpc>
            </a:pPr>
            <a:endParaRPr sz="28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9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</a:pPr>
            <a:r>
              <a:rPr sz="2700" dirty="0">
                <a:solidFill>
                  <a:srgbClr val="FFFFFF"/>
                </a:solidFill>
                <a:latin typeface="Georgia"/>
                <a:cs typeface="Georgia"/>
              </a:rPr>
              <a:t>September</a:t>
            </a:r>
            <a:r>
              <a:rPr sz="2700" spc="-5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700" spc="-20" dirty="0">
                <a:solidFill>
                  <a:srgbClr val="FFFFFF"/>
                </a:solidFill>
                <a:latin typeface="Georgia"/>
                <a:cs typeface="Georgia"/>
              </a:rPr>
              <a:t>2022</a:t>
            </a:r>
            <a:endParaRPr sz="2700">
              <a:latin typeface="Georgia"/>
              <a:cs typeface="Georgia"/>
            </a:endParaRPr>
          </a:p>
        </p:txBody>
      </p:sp>
    </p:spTree>
  </p:cSld>
  <p:clrMapOvr>
    <a:masterClrMapping/>
  </p:clrMapOvr>
  <p:transition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76212" y="2083721"/>
            <a:ext cx="11240770" cy="1372870"/>
          </a:xfrm>
          <a:prstGeom prst="rect">
            <a:avLst/>
          </a:prstGeom>
        </p:spPr>
        <p:txBody>
          <a:bodyPr vert="horz" wrap="square" lIns="0" tIns="1466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5"/>
              </a:spcBef>
              <a:tabLst>
                <a:tab pos="6543675" algn="l"/>
              </a:tabLst>
            </a:pPr>
            <a:r>
              <a:rPr sz="2400" dirty="0">
                <a:latin typeface="Arial"/>
                <a:cs typeface="Arial"/>
              </a:rPr>
              <a:t>»</a:t>
            </a:r>
            <a:r>
              <a:rPr sz="2400" spc="-225" dirty="0">
                <a:latin typeface="Arial"/>
                <a:cs typeface="Arial"/>
              </a:rPr>
              <a:t> </a:t>
            </a:r>
            <a:r>
              <a:rPr sz="2400" dirty="0">
                <a:latin typeface="Georgia"/>
                <a:cs typeface="Georgia"/>
              </a:rPr>
              <a:t>6</a:t>
            </a:r>
            <a:r>
              <a:rPr sz="2400" spc="-2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years surrounding</a:t>
            </a:r>
            <a:r>
              <a:rPr sz="2400" spc="-2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the</a:t>
            </a:r>
            <a:r>
              <a:rPr sz="2400" spc="-1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2005</a:t>
            </a:r>
            <a:r>
              <a:rPr sz="2400" spc="-1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–</a:t>
            </a:r>
            <a:r>
              <a:rPr sz="2400" spc="-2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reform </a:t>
            </a:r>
            <a:r>
              <a:rPr sz="2400" spc="-10" dirty="0">
                <a:latin typeface="Georgia"/>
                <a:cs typeface="Georgia"/>
              </a:rPr>
              <a:t>(2002</a:t>
            </a:r>
            <a:r>
              <a:rPr sz="2400" dirty="0">
                <a:latin typeface="Georgia"/>
                <a:cs typeface="Georgia"/>
              </a:rPr>
              <a:t>	-</a:t>
            </a:r>
            <a:r>
              <a:rPr sz="2400" spc="-5" dirty="0">
                <a:latin typeface="Georgia"/>
                <a:cs typeface="Georgia"/>
              </a:rPr>
              <a:t> </a:t>
            </a:r>
            <a:r>
              <a:rPr sz="2400" spc="-10" dirty="0">
                <a:latin typeface="Georgia"/>
                <a:cs typeface="Georgia"/>
              </a:rPr>
              <a:t>2007)</a:t>
            </a:r>
            <a:endParaRPr sz="2400">
              <a:latin typeface="Georgia"/>
              <a:cs typeface="Georgia"/>
            </a:endParaRPr>
          </a:p>
          <a:p>
            <a:pPr marL="239395" marR="5080" indent="-227329">
              <a:lnSpc>
                <a:spcPts val="2740"/>
              </a:lnSpc>
              <a:spcBef>
                <a:spcPts val="1265"/>
              </a:spcBef>
            </a:pPr>
            <a:r>
              <a:rPr sz="2400" dirty="0">
                <a:latin typeface="Arial"/>
                <a:cs typeface="Arial"/>
              </a:rPr>
              <a:t>»</a:t>
            </a:r>
            <a:r>
              <a:rPr sz="2400" spc="-225" dirty="0">
                <a:latin typeface="Arial"/>
                <a:cs typeface="Arial"/>
              </a:rPr>
              <a:t> </a:t>
            </a:r>
            <a:r>
              <a:rPr sz="2400" dirty="0">
                <a:latin typeface="Georgia"/>
                <a:cs typeface="Georgia"/>
              </a:rPr>
              <a:t>1,091</a:t>
            </a:r>
            <a:r>
              <a:rPr sz="2400" spc="-2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disclosure</a:t>
            </a:r>
            <a:r>
              <a:rPr sz="2400" spc="-3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exempt</a:t>
            </a:r>
            <a:r>
              <a:rPr sz="2400" spc="-1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intermediate</a:t>
            </a:r>
            <a:r>
              <a:rPr sz="2400" spc="-3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small</a:t>
            </a:r>
            <a:r>
              <a:rPr sz="2400" spc="-2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banks</a:t>
            </a:r>
            <a:r>
              <a:rPr sz="2400" spc="-1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identified</a:t>
            </a:r>
            <a:r>
              <a:rPr sz="2400" spc="-3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based</a:t>
            </a:r>
            <a:r>
              <a:rPr sz="2400" spc="-1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on</a:t>
            </a:r>
            <a:r>
              <a:rPr sz="2400" spc="-2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2003,</a:t>
            </a:r>
            <a:r>
              <a:rPr sz="2400" spc="-25" dirty="0">
                <a:latin typeface="Georgia"/>
                <a:cs typeface="Georgia"/>
              </a:rPr>
              <a:t> </a:t>
            </a:r>
            <a:r>
              <a:rPr sz="2400" spc="-20" dirty="0">
                <a:latin typeface="Georgia"/>
                <a:cs typeface="Georgia"/>
              </a:rPr>
              <a:t>2004 </a:t>
            </a:r>
            <a:r>
              <a:rPr sz="2400" dirty="0">
                <a:latin typeface="Georgia"/>
                <a:cs typeface="Georgia"/>
              </a:rPr>
              <a:t>total</a:t>
            </a:r>
            <a:r>
              <a:rPr sz="2400" spc="-20" dirty="0">
                <a:latin typeface="Georgia"/>
                <a:cs typeface="Georgia"/>
              </a:rPr>
              <a:t> </a:t>
            </a:r>
            <a:r>
              <a:rPr sz="2400" spc="-10" dirty="0">
                <a:latin typeface="Georgia"/>
                <a:cs typeface="Georgia"/>
              </a:rPr>
              <a:t>assets</a:t>
            </a:r>
            <a:endParaRPr sz="2400">
              <a:latin typeface="Georgia"/>
              <a:cs typeface="Georgi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1823700" algn="l"/>
              </a:tabLst>
            </a:pPr>
            <a:r>
              <a:rPr spc="-10" dirty="0"/>
              <a:t>Sample</a:t>
            </a:r>
            <a:r>
              <a:rPr dirty="0"/>
              <a:t>	</a:t>
            </a: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11777" y="3883378"/>
            <a:ext cx="9937468" cy="1338366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spc="-25" dirty="0"/>
              <a:t>10</a:t>
            </a:fld>
            <a:endParaRPr spc="-25" dirty="0"/>
          </a:p>
        </p:txBody>
      </p:sp>
    </p:spTree>
  </p:cSld>
  <p:clrMapOvr>
    <a:masterClrMapping/>
  </p:clrMapOvr>
  <p:transition>
    <p:dissolv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1823700" algn="l"/>
              </a:tabLst>
            </a:pPr>
            <a:r>
              <a:rPr dirty="0"/>
              <a:t>Summary</a:t>
            </a:r>
            <a:r>
              <a:rPr spc="90" dirty="0"/>
              <a:t> </a:t>
            </a:r>
            <a:r>
              <a:rPr spc="-10" dirty="0"/>
              <a:t>Statistics</a:t>
            </a:r>
            <a:r>
              <a:rPr dirty="0"/>
              <a:t>	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53203" y="2348978"/>
            <a:ext cx="9946027" cy="2712492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spc="-25" dirty="0"/>
              <a:t>11</a:t>
            </a:fld>
            <a:endParaRPr spc="-25" dirty="0"/>
          </a:p>
        </p:txBody>
      </p:sp>
    </p:spTree>
  </p:cSld>
  <p:clrMapOvr>
    <a:masterClrMapping/>
  </p:clrMapOvr>
  <p:transition>
    <p:dissolv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239395" marR="228600" indent="-227329">
              <a:lnSpc>
                <a:spcPts val="2740"/>
              </a:lnSpc>
              <a:spcBef>
                <a:spcPts val="305"/>
              </a:spcBef>
              <a:tabLst>
                <a:tab pos="1228725" algn="l"/>
              </a:tabLst>
            </a:pPr>
            <a:r>
              <a:rPr dirty="0">
                <a:latin typeface="Arial"/>
                <a:cs typeface="Arial"/>
              </a:rPr>
              <a:t>»</a:t>
            </a:r>
            <a:r>
              <a:rPr spc="-215" dirty="0">
                <a:latin typeface="Arial"/>
                <a:cs typeface="Arial"/>
              </a:rPr>
              <a:t> </a:t>
            </a:r>
            <a:r>
              <a:rPr dirty="0"/>
              <a:t>We</a:t>
            </a:r>
            <a:r>
              <a:rPr spc="-40" dirty="0"/>
              <a:t> </a:t>
            </a:r>
            <a:r>
              <a:rPr dirty="0"/>
              <a:t>find</a:t>
            </a:r>
            <a:r>
              <a:rPr spc="-35" dirty="0"/>
              <a:t> </a:t>
            </a:r>
            <a:r>
              <a:rPr dirty="0"/>
              <a:t>that</a:t>
            </a:r>
            <a:r>
              <a:rPr spc="-25" dirty="0"/>
              <a:t> </a:t>
            </a:r>
            <a:r>
              <a:rPr dirty="0"/>
              <a:t>CRA</a:t>
            </a:r>
            <a:r>
              <a:rPr spc="-25" dirty="0"/>
              <a:t> </a:t>
            </a:r>
            <a:r>
              <a:rPr dirty="0"/>
              <a:t>reform</a:t>
            </a:r>
            <a:r>
              <a:rPr spc="-15" dirty="0"/>
              <a:t> </a:t>
            </a:r>
            <a:r>
              <a:rPr dirty="0"/>
              <a:t>reduces</a:t>
            </a:r>
            <a:r>
              <a:rPr spc="-20" dirty="0"/>
              <a:t> </a:t>
            </a:r>
            <a:r>
              <a:rPr dirty="0">
                <a:solidFill>
                  <a:srgbClr val="FF0000"/>
                </a:solidFill>
              </a:rPr>
              <a:t>number</a:t>
            </a:r>
            <a:r>
              <a:rPr spc="-15" dirty="0">
                <a:solidFill>
                  <a:srgbClr val="FF0000"/>
                </a:solidFill>
              </a:rPr>
              <a:t> </a:t>
            </a:r>
            <a:r>
              <a:rPr dirty="0">
                <a:solidFill>
                  <a:srgbClr val="FF0000"/>
                </a:solidFill>
              </a:rPr>
              <a:t>of</a:t>
            </a:r>
            <a:r>
              <a:rPr spc="-30" dirty="0">
                <a:solidFill>
                  <a:srgbClr val="FF0000"/>
                </a:solidFill>
              </a:rPr>
              <a:t> </a:t>
            </a:r>
            <a:r>
              <a:rPr dirty="0">
                <a:solidFill>
                  <a:srgbClr val="FF0000"/>
                </a:solidFill>
              </a:rPr>
              <a:t>small</a:t>
            </a:r>
            <a:r>
              <a:rPr spc="-20" dirty="0">
                <a:solidFill>
                  <a:srgbClr val="FF0000"/>
                </a:solidFill>
              </a:rPr>
              <a:t> </a:t>
            </a:r>
            <a:r>
              <a:rPr dirty="0">
                <a:solidFill>
                  <a:srgbClr val="FF0000"/>
                </a:solidFill>
              </a:rPr>
              <a:t>business</a:t>
            </a:r>
            <a:r>
              <a:rPr spc="-20" dirty="0">
                <a:solidFill>
                  <a:srgbClr val="FF0000"/>
                </a:solidFill>
              </a:rPr>
              <a:t> </a:t>
            </a:r>
            <a:r>
              <a:rPr dirty="0">
                <a:solidFill>
                  <a:srgbClr val="FF0000"/>
                </a:solidFill>
              </a:rPr>
              <a:t>establishments</a:t>
            </a:r>
            <a:r>
              <a:rPr spc="-15" dirty="0">
                <a:solidFill>
                  <a:srgbClr val="FF0000"/>
                </a:solidFill>
              </a:rPr>
              <a:t> </a:t>
            </a:r>
            <a:r>
              <a:rPr dirty="0"/>
              <a:t>by</a:t>
            </a:r>
            <a:r>
              <a:rPr spc="-10" dirty="0"/>
              <a:t> </a:t>
            </a:r>
            <a:r>
              <a:rPr spc="-25" dirty="0"/>
              <a:t>2% </a:t>
            </a:r>
            <a:r>
              <a:rPr dirty="0"/>
              <a:t>(i.e.,</a:t>
            </a:r>
            <a:r>
              <a:rPr spc="-10" dirty="0"/>
              <a:t> </a:t>
            </a:r>
            <a:r>
              <a:rPr spc="-50" dirty="0"/>
              <a:t>4</a:t>
            </a:r>
            <a:r>
              <a:rPr dirty="0"/>
              <a:t>	small</a:t>
            </a:r>
            <a:r>
              <a:rPr spc="-20" dirty="0"/>
              <a:t> </a:t>
            </a:r>
            <a:r>
              <a:rPr dirty="0"/>
              <a:t>business</a:t>
            </a:r>
            <a:r>
              <a:rPr spc="-20" dirty="0"/>
              <a:t> </a:t>
            </a:r>
            <a:r>
              <a:rPr dirty="0"/>
              <a:t>establishments)</a:t>
            </a:r>
            <a:r>
              <a:rPr spc="-15" dirty="0"/>
              <a:t> </a:t>
            </a:r>
            <a:r>
              <a:rPr dirty="0"/>
              <a:t>in</a:t>
            </a:r>
            <a:r>
              <a:rPr spc="-30" dirty="0"/>
              <a:t> </a:t>
            </a:r>
            <a:r>
              <a:rPr dirty="0"/>
              <a:t>LMI</a:t>
            </a:r>
            <a:r>
              <a:rPr spc="-20" dirty="0"/>
              <a:t> </a:t>
            </a:r>
            <a:r>
              <a:rPr dirty="0"/>
              <a:t>zip</a:t>
            </a:r>
            <a:r>
              <a:rPr spc="-30" dirty="0"/>
              <a:t> </a:t>
            </a:r>
            <a:r>
              <a:rPr dirty="0"/>
              <a:t>codes</a:t>
            </a:r>
            <a:r>
              <a:rPr spc="-20" dirty="0"/>
              <a:t> </a:t>
            </a:r>
            <a:r>
              <a:rPr dirty="0"/>
              <a:t>with</a:t>
            </a:r>
            <a:r>
              <a:rPr spc="-20" dirty="0"/>
              <a:t> </a:t>
            </a:r>
            <a:r>
              <a:rPr dirty="0"/>
              <a:t>a</a:t>
            </a:r>
            <a:r>
              <a:rPr spc="-20" dirty="0"/>
              <a:t> </a:t>
            </a:r>
            <a:r>
              <a:rPr dirty="0"/>
              <a:t>large</a:t>
            </a:r>
            <a:r>
              <a:rPr spc="-10" dirty="0"/>
              <a:t> </a:t>
            </a:r>
            <a:r>
              <a:rPr dirty="0"/>
              <a:t>reduction</a:t>
            </a:r>
            <a:r>
              <a:rPr spc="-35" dirty="0"/>
              <a:t> </a:t>
            </a:r>
            <a:r>
              <a:rPr spc="-25" dirty="0"/>
              <a:t>in </a:t>
            </a:r>
            <a:r>
              <a:rPr spc="-10" dirty="0"/>
              <a:t>disclosure.</a:t>
            </a:r>
          </a:p>
          <a:p>
            <a:pPr>
              <a:lnSpc>
                <a:spcPct val="100000"/>
              </a:lnSpc>
            </a:pPr>
            <a:endParaRPr sz="2700"/>
          </a:p>
          <a:p>
            <a:pPr marL="239395" marR="5080" indent="-227329">
              <a:lnSpc>
                <a:spcPts val="2740"/>
              </a:lnSpc>
              <a:spcBef>
                <a:spcPts val="2060"/>
              </a:spcBef>
            </a:pPr>
            <a:r>
              <a:rPr dirty="0">
                <a:latin typeface="Arial"/>
                <a:cs typeface="Arial"/>
              </a:rPr>
              <a:t>»</a:t>
            </a:r>
            <a:r>
              <a:rPr spc="-225" dirty="0">
                <a:latin typeface="Arial"/>
                <a:cs typeface="Arial"/>
              </a:rPr>
              <a:t> </a:t>
            </a:r>
            <a:r>
              <a:rPr dirty="0"/>
              <a:t>This</a:t>
            </a:r>
            <a:r>
              <a:rPr spc="-35" dirty="0"/>
              <a:t> </a:t>
            </a:r>
            <a:r>
              <a:rPr dirty="0"/>
              <a:t>effect</a:t>
            </a:r>
            <a:r>
              <a:rPr spc="-40" dirty="0"/>
              <a:t> </a:t>
            </a:r>
            <a:r>
              <a:rPr dirty="0"/>
              <a:t>is</a:t>
            </a:r>
            <a:r>
              <a:rPr spc="-25" dirty="0"/>
              <a:t> </a:t>
            </a:r>
            <a:r>
              <a:rPr dirty="0"/>
              <a:t>concentrated</a:t>
            </a:r>
            <a:r>
              <a:rPr spc="-30" dirty="0"/>
              <a:t> </a:t>
            </a:r>
            <a:r>
              <a:rPr dirty="0"/>
              <a:t>in</a:t>
            </a:r>
            <a:r>
              <a:rPr spc="-35" dirty="0"/>
              <a:t> </a:t>
            </a:r>
            <a:r>
              <a:rPr dirty="0"/>
              <a:t>the</a:t>
            </a:r>
            <a:r>
              <a:rPr spc="-20" dirty="0"/>
              <a:t> </a:t>
            </a:r>
            <a:r>
              <a:rPr dirty="0">
                <a:solidFill>
                  <a:srgbClr val="FF0000"/>
                </a:solidFill>
              </a:rPr>
              <a:t>smallest</a:t>
            </a:r>
            <a:r>
              <a:rPr spc="-20" dirty="0">
                <a:solidFill>
                  <a:srgbClr val="FF0000"/>
                </a:solidFill>
              </a:rPr>
              <a:t> </a:t>
            </a:r>
            <a:r>
              <a:rPr dirty="0">
                <a:solidFill>
                  <a:srgbClr val="FF0000"/>
                </a:solidFill>
              </a:rPr>
              <a:t>of</a:t>
            </a:r>
            <a:r>
              <a:rPr spc="-20" dirty="0">
                <a:solidFill>
                  <a:srgbClr val="FF0000"/>
                </a:solidFill>
              </a:rPr>
              <a:t> </a:t>
            </a:r>
            <a:r>
              <a:rPr dirty="0">
                <a:solidFill>
                  <a:srgbClr val="FF0000"/>
                </a:solidFill>
              </a:rPr>
              <a:t>the</a:t>
            </a:r>
            <a:r>
              <a:rPr spc="-25" dirty="0">
                <a:solidFill>
                  <a:srgbClr val="FF0000"/>
                </a:solidFill>
              </a:rPr>
              <a:t> </a:t>
            </a:r>
            <a:r>
              <a:rPr dirty="0">
                <a:solidFill>
                  <a:srgbClr val="FF0000"/>
                </a:solidFill>
              </a:rPr>
              <a:t>small</a:t>
            </a:r>
            <a:r>
              <a:rPr spc="-20" dirty="0">
                <a:solidFill>
                  <a:srgbClr val="FF0000"/>
                </a:solidFill>
              </a:rPr>
              <a:t> </a:t>
            </a:r>
            <a:r>
              <a:rPr dirty="0">
                <a:solidFill>
                  <a:srgbClr val="FF0000"/>
                </a:solidFill>
              </a:rPr>
              <a:t>business</a:t>
            </a:r>
            <a:r>
              <a:rPr spc="-25" dirty="0">
                <a:solidFill>
                  <a:srgbClr val="FF0000"/>
                </a:solidFill>
              </a:rPr>
              <a:t> </a:t>
            </a:r>
            <a:r>
              <a:rPr dirty="0">
                <a:solidFill>
                  <a:srgbClr val="FF0000"/>
                </a:solidFill>
              </a:rPr>
              <a:t>establishments </a:t>
            </a:r>
            <a:r>
              <a:rPr spc="-10" dirty="0"/>
              <a:t>(i.e., </a:t>
            </a:r>
            <a:r>
              <a:rPr dirty="0"/>
              <a:t>establishments</a:t>
            </a:r>
            <a:r>
              <a:rPr spc="-20" dirty="0"/>
              <a:t> </a:t>
            </a:r>
            <a:r>
              <a:rPr dirty="0"/>
              <a:t>with</a:t>
            </a:r>
            <a:r>
              <a:rPr spc="-25" dirty="0"/>
              <a:t> </a:t>
            </a:r>
            <a:r>
              <a:rPr dirty="0"/>
              <a:t>1-9</a:t>
            </a:r>
            <a:r>
              <a:rPr spc="-15" dirty="0"/>
              <a:t> </a:t>
            </a:r>
            <a:r>
              <a:rPr spc="-10" dirty="0"/>
              <a:t>employees).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spc="-25" dirty="0"/>
              <a:t>12</a:t>
            </a:fld>
            <a:endParaRPr spc="-25"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1823700" algn="l"/>
              </a:tabLst>
            </a:pPr>
            <a:r>
              <a:rPr dirty="0"/>
              <a:t>CRA</a:t>
            </a:r>
            <a:r>
              <a:rPr spc="95" dirty="0"/>
              <a:t> </a:t>
            </a:r>
            <a:r>
              <a:rPr dirty="0"/>
              <a:t>Disclosure</a:t>
            </a:r>
            <a:r>
              <a:rPr spc="95" dirty="0"/>
              <a:t> </a:t>
            </a:r>
            <a:r>
              <a:rPr dirty="0"/>
              <a:t>Exemption</a:t>
            </a:r>
            <a:r>
              <a:rPr spc="80" dirty="0"/>
              <a:t> </a:t>
            </a:r>
            <a:r>
              <a:rPr dirty="0"/>
              <a:t>and</a:t>
            </a:r>
            <a:r>
              <a:rPr spc="90" dirty="0"/>
              <a:t> </a:t>
            </a:r>
            <a:r>
              <a:rPr dirty="0"/>
              <a:t>Local</a:t>
            </a:r>
            <a:r>
              <a:rPr spc="90" dirty="0"/>
              <a:t> </a:t>
            </a:r>
            <a:r>
              <a:rPr dirty="0"/>
              <a:t>Business</a:t>
            </a:r>
            <a:r>
              <a:rPr spc="90" dirty="0"/>
              <a:t> </a:t>
            </a:r>
            <a:r>
              <a:rPr spc="-10" dirty="0"/>
              <a:t>Activity</a:t>
            </a:r>
            <a:r>
              <a:rPr dirty="0"/>
              <a:t>	</a:t>
            </a:r>
          </a:p>
        </p:txBody>
      </p:sp>
    </p:spTree>
  </p:cSld>
  <p:clrMapOvr>
    <a:masterClrMapping/>
  </p:clrMapOvr>
  <p:transition>
    <p:dissolv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76212" y="1717962"/>
            <a:ext cx="11728450" cy="32385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»</a:t>
            </a:r>
            <a:r>
              <a:rPr sz="2400" spc="-225" dirty="0">
                <a:latin typeface="Arial"/>
                <a:cs typeface="Arial"/>
              </a:rPr>
              <a:t> </a:t>
            </a:r>
            <a:r>
              <a:rPr sz="2400" dirty="0">
                <a:latin typeface="Georgia"/>
                <a:cs typeface="Georgia"/>
              </a:rPr>
              <a:t>Our</a:t>
            </a:r>
            <a:r>
              <a:rPr sz="2400" spc="-2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results</a:t>
            </a:r>
            <a:r>
              <a:rPr sz="2400" spc="-1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are</a:t>
            </a:r>
            <a:r>
              <a:rPr sz="2400" spc="-1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concentrated</a:t>
            </a:r>
            <a:r>
              <a:rPr sz="2400" spc="-2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in</a:t>
            </a:r>
            <a:r>
              <a:rPr sz="2400" spc="-2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zip</a:t>
            </a:r>
            <a:r>
              <a:rPr sz="2400" spc="-2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codes</a:t>
            </a:r>
            <a:r>
              <a:rPr sz="2400" spc="-25" dirty="0">
                <a:latin typeface="Georgia"/>
                <a:cs typeface="Georgia"/>
              </a:rPr>
              <a:t> </a:t>
            </a:r>
            <a:r>
              <a:rPr sz="2400" spc="-20" dirty="0">
                <a:latin typeface="Georgia"/>
                <a:cs typeface="Georgia"/>
              </a:rPr>
              <a:t>with</a:t>
            </a:r>
            <a:endParaRPr sz="2400">
              <a:latin typeface="Georgia"/>
              <a:cs typeface="Georgia"/>
            </a:endParaRPr>
          </a:p>
          <a:p>
            <a:pPr>
              <a:lnSpc>
                <a:spcPct val="100000"/>
              </a:lnSpc>
            </a:pPr>
            <a:endParaRPr sz="2700">
              <a:latin typeface="Georgia"/>
              <a:cs typeface="Georgia"/>
            </a:endParaRPr>
          </a:p>
          <a:p>
            <a:pPr marL="269875">
              <a:lnSpc>
                <a:spcPct val="100000"/>
              </a:lnSpc>
              <a:spcBef>
                <a:spcPts val="1925"/>
              </a:spcBef>
            </a:pPr>
            <a:r>
              <a:rPr sz="2400" dirty="0">
                <a:solidFill>
                  <a:srgbClr val="FF0000"/>
                </a:solidFill>
                <a:latin typeface="Arial"/>
                <a:cs typeface="Arial"/>
              </a:rPr>
              <a:t>»</a:t>
            </a:r>
            <a:r>
              <a:rPr sz="2400" spc="-39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0000"/>
                </a:solidFill>
                <a:latin typeface="Georgia"/>
                <a:cs typeface="Georgia"/>
              </a:rPr>
              <a:t>High</a:t>
            </a:r>
            <a:r>
              <a:rPr sz="2400" spc="-20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FF0000"/>
                </a:solidFill>
                <a:latin typeface="Georgia"/>
                <a:cs typeface="Georgia"/>
              </a:rPr>
              <a:t>minority</a:t>
            </a:r>
            <a:r>
              <a:rPr sz="2400" spc="-10" dirty="0">
                <a:solidFill>
                  <a:srgbClr val="FF0000"/>
                </a:solidFill>
                <a:latin typeface="Georgia"/>
                <a:cs typeface="Georgia"/>
              </a:rPr>
              <a:t> (non-</a:t>
            </a:r>
            <a:r>
              <a:rPr sz="2400" dirty="0">
                <a:solidFill>
                  <a:srgbClr val="FF0000"/>
                </a:solidFill>
                <a:latin typeface="Georgia"/>
                <a:cs typeface="Georgia"/>
              </a:rPr>
              <a:t>white) </a:t>
            </a:r>
            <a:r>
              <a:rPr sz="2400" spc="-10" dirty="0">
                <a:solidFill>
                  <a:srgbClr val="FF0000"/>
                </a:solidFill>
                <a:latin typeface="Georgia"/>
                <a:cs typeface="Georgia"/>
              </a:rPr>
              <a:t>population</a:t>
            </a:r>
            <a:endParaRPr sz="2400">
              <a:latin typeface="Georgia"/>
              <a:cs typeface="Georgia"/>
            </a:endParaRPr>
          </a:p>
          <a:p>
            <a:pPr marL="269875">
              <a:lnSpc>
                <a:spcPct val="100000"/>
              </a:lnSpc>
              <a:spcBef>
                <a:spcPts val="1055"/>
              </a:spcBef>
            </a:pPr>
            <a:r>
              <a:rPr sz="2400" dirty="0">
                <a:solidFill>
                  <a:srgbClr val="FF0000"/>
                </a:solidFill>
                <a:latin typeface="Arial"/>
                <a:cs typeface="Arial"/>
              </a:rPr>
              <a:t>»</a:t>
            </a:r>
            <a:r>
              <a:rPr sz="2400" spc="-39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0000"/>
                </a:solidFill>
                <a:latin typeface="Georgia"/>
                <a:cs typeface="Georgia"/>
              </a:rPr>
              <a:t>High</a:t>
            </a:r>
            <a:r>
              <a:rPr sz="2400" spc="-35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FF0000"/>
                </a:solidFill>
                <a:latin typeface="Georgia"/>
                <a:cs typeface="Georgia"/>
              </a:rPr>
              <a:t>number</a:t>
            </a:r>
            <a:r>
              <a:rPr sz="2400" spc="-10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FF0000"/>
                </a:solidFill>
                <a:latin typeface="Georgia"/>
                <a:cs typeface="Georgia"/>
              </a:rPr>
              <a:t>of</a:t>
            </a:r>
            <a:r>
              <a:rPr sz="2400" spc="-15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FF0000"/>
                </a:solidFill>
                <a:latin typeface="Georgia"/>
                <a:cs typeface="Georgia"/>
              </a:rPr>
              <a:t>community</a:t>
            </a:r>
            <a:r>
              <a:rPr sz="2400" spc="-30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sz="2400" spc="-10" dirty="0">
                <a:solidFill>
                  <a:srgbClr val="FF0000"/>
                </a:solidFill>
                <a:latin typeface="Georgia"/>
                <a:cs typeface="Georgia"/>
              </a:rPr>
              <a:t>workers</a:t>
            </a:r>
            <a:endParaRPr sz="2400">
              <a:latin typeface="Georgia"/>
              <a:cs typeface="Georgia"/>
            </a:endParaRPr>
          </a:p>
          <a:p>
            <a:pPr>
              <a:lnSpc>
                <a:spcPct val="100000"/>
              </a:lnSpc>
            </a:pPr>
            <a:endParaRPr sz="2700">
              <a:latin typeface="Georgia"/>
              <a:cs typeface="Georgia"/>
            </a:endParaRPr>
          </a:p>
          <a:p>
            <a:pPr marL="239395" marR="5080" indent="-227329">
              <a:lnSpc>
                <a:spcPts val="2740"/>
              </a:lnSpc>
              <a:spcBef>
                <a:spcPts val="2130"/>
              </a:spcBef>
            </a:pPr>
            <a:r>
              <a:rPr sz="2400" dirty="0">
                <a:latin typeface="Arial"/>
                <a:cs typeface="Arial"/>
              </a:rPr>
              <a:t>»</a:t>
            </a:r>
            <a:r>
              <a:rPr sz="2400" spc="-215" dirty="0">
                <a:latin typeface="Arial"/>
                <a:cs typeface="Arial"/>
              </a:rPr>
              <a:t> </a:t>
            </a:r>
            <a:r>
              <a:rPr sz="2400" dirty="0">
                <a:latin typeface="Georgia"/>
                <a:cs typeface="Georgia"/>
              </a:rPr>
              <a:t>This</a:t>
            </a:r>
            <a:r>
              <a:rPr sz="2400" spc="-2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suggests</a:t>
            </a:r>
            <a:r>
              <a:rPr sz="2400" spc="-3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that</a:t>
            </a:r>
            <a:r>
              <a:rPr sz="2400" spc="-2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our</a:t>
            </a:r>
            <a:r>
              <a:rPr sz="2400" spc="-1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results</a:t>
            </a:r>
            <a:r>
              <a:rPr sz="2400" spc="-1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are</a:t>
            </a:r>
            <a:r>
              <a:rPr sz="2400" spc="-1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concentrated</a:t>
            </a:r>
            <a:r>
              <a:rPr sz="2400" spc="-2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in</a:t>
            </a:r>
            <a:r>
              <a:rPr sz="2400" spc="-3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zip</a:t>
            </a:r>
            <a:r>
              <a:rPr sz="2400" spc="-2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codes</a:t>
            </a:r>
            <a:r>
              <a:rPr sz="2400" spc="-3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where</a:t>
            </a:r>
            <a:r>
              <a:rPr sz="2400" spc="1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banks</a:t>
            </a:r>
            <a:r>
              <a:rPr sz="2400" spc="-2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incur</a:t>
            </a:r>
            <a:r>
              <a:rPr sz="2400" spc="-30" dirty="0">
                <a:latin typeface="Georgia"/>
                <a:cs typeface="Georgia"/>
              </a:rPr>
              <a:t> </a:t>
            </a:r>
            <a:r>
              <a:rPr sz="2400" spc="-10" dirty="0">
                <a:latin typeface="Georgia"/>
                <a:cs typeface="Georgia"/>
              </a:rPr>
              <a:t>greater </a:t>
            </a:r>
            <a:r>
              <a:rPr sz="2400" dirty="0">
                <a:latin typeface="Georgia"/>
                <a:cs typeface="Georgia"/>
              </a:rPr>
              <a:t>costs</a:t>
            </a:r>
            <a:r>
              <a:rPr sz="2400" spc="-3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from</a:t>
            </a:r>
            <a:r>
              <a:rPr sz="2400" spc="-2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the</a:t>
            </a:r>
            <a:r>
              <a:rPr sz="2400" spc="-1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mandatory</a:t>
            </a:r>
            <a:r>
              <a:rPr sz="2400" spc="-2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CRA</a:t>
            </a:r>
            <a:r>
              <a:rPr sz="2400" spc="-2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requirements</a:t>
            </a:r>
            <a:r>
              <a:rPr sz="2400" spc="-2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before</a:t>
            </a:r>
            <a:r>
              <a:rPr sz="2400" spc="-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the</a:t>
            </a:r>
            <a:r>
              <a:rPr sz="2400" spc="-20" dirty="0">
                <a:latin typeface="Georgia"/>
                <a:cs typeface="Georgia"/>
              </a:rPr>
              <a:t> </a:t>
            </a:r>
            <a:r>
              <a:rPr sz="2400" spc="-10" dirty="0">
                <a:latin typeface="Georgia"/>
                <a:cs typeface="Georgia"/>
              </a:rPr>
              <a:t>reform.</a:t>
            </a:r>
            <a:endParaRPr sz="2400">
              <a:latin typeface="Georgia"/>
              <a:cs typeface="Georgia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spc="-25" dirty="0"/>
              <a:t>13</a:t>
            </a:fld>
            <a:endParaRPr spc="-25"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1823700" algn="l"/>
              </a:tabLst>
            </a:pPr>
            <a:r>
              <a:rPr dirty="0"/>
              <a:t>Which</a:t>
            </a:r>
            <a:r>
              <a:rPr spc="65" dirty="0"/>
              <a:t> </a:t>
            </a:r>
            <a:r>
              <a:rPr dirty="0"/>
              <a:t>Zip</a:t>
            </a:r>
            <a:r>
              <a:rPr spc="70" dirty="0"/>
              <a:t> </a:t>
            </a:r>
            <a:r>
              <a:rPr dirty="0"/>
              <a:t>Codes</a:t>
            </a:r>
            <a:r>
              <a:rPr spc="70" dirty="0"/>
              <a:t> </a:t>
            </a:r>
            <a:r>
              <a:rPr dirty="0"/>
              <a:t>Are</a:t>
            </a:r>
            <a:r>
              <a:rPr spc="75" dirty="0"/>
              <a:t> </a:t>
            </a:r>
            <a:r>
              <a:rPr dirty="0"/>
              <a:t>Affected</a:t>
            </a:r>
            <a:r>
              <a:rPr spc="60" dirty="0"/>
              <a:t> </a:t>
            </a:r>
            <a:r>
              <a:rPr dirty="0"/>
              <a:t>by</a:t>
            </a:r>
            <a:r>
              <a:rPr spc="60" dirty="0"/>
              <a:t> </a:t>
            </a:r>
            <a:r>
              <a:rPr dirty="0"/>
              <a:t>the</a:t>
            </a:r>
            <a:r>
              <a:rPr spc="70" dirty="0"/>
              <a:t> </a:t>
            </a:r>
            <a:r>
              <a:rPr dirty="0"/>
              <a:t>2005</a:t>
            </a:r>
            <a:r>
              <a:rPr spc="65" dirty="0"/>
              <a:t> </a:t>
            </a:r>
            <a:r>
              <a:rPr dirty="0"/>
              <a:t>CRA</a:t>
            </a:r>
            <a:r>
              <a:rPr spc="75" dirty="0"/>
              <a:t> </a:t>
            </a:r>
            <a:r>
              <a:rPr spc="-10" dirty="0"/>
              <a:t>Reform?</a:t>
            </a:r>
            <a:r>
              <a:rPr dirty="0"/>
              <a:t>	</a:t>
            </a:r>
          </a:p>
        </p:txBody>
      </p:sp>
    </p:spTree>
  </p:cSld>
  <p:clrMapOvr>
    <a:masterClrMapping/>
  </p:clrMapOvr>
  <p:transition>
    <p:dissolv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76212" y="2967642"/>
            <a:ext cx="11715115" cy="739140"/>
          </a:xfrm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239395" marR="5080" indent="-227329">
              <a:lnSpc>
                <a:spcPts val="2740"/>
              </a:lnSpc>
              <a:spcBef>
                <a:spcPts val="305"/>
              </a:spcBef>
            </a:pPr>
            <a:r>
              <a:rPr sz="2400" dirty="0">
                <a:latin typeface="Arial"/>
                <a:cs typeface="Arial"/>
              </a:rPr>
              <a:t>»</a:t>
            </a:r>
            <a:r>
              <a:rPr sz="2400" spc="-215" dirty="0">
                <a:latin typeface="Arial"/>
                <a:cs typeface="Arial"/>
              </a:rPr>
              <a:t> </a:t>
            </a:r>
            <a:r>
              <a:rPr sz="2400" dirty="0">
                <a:latin typeface="Georgia"/>
                <a:cs typeface="Georgia"/>
              </a:rPr>
              <a:t>We</a:t>
            </a:r>
            <a:r>
              <a:rPr sz="2400" spc="-3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find</a:t>
            </a:r>
            <a:r>
              <a:rPr sz="2400" spc="-3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that</a:t>
            </a:r>
            <a:r>
              <a:rPr sz="2400" spc="-1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CRA</a:t>
            </a:r>
            <a:r>
              <a:rPr sz="2400" spc="-2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reform</a:t>
            </a:r>
            <a:r>
              <a:rPr sz="2400" spc="-1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also reduces</a:t>
            </a:r>
            <a:r>
              <a:rPr sz="2400" spc="-20" dirty="0"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FF0000"/>
                </a:solidFill>
                <a:latin typeface="Georgia"/>
                <a:cs typeface="Georgia"/>
              </a:rPr>
              <a:t>small</a:t>
            </a:r>
            <a:r>
              <a:rPr sz="2400" spc="-10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FF0000"/>
                </a:solidFill>
                <a:latin typeface="Georgia"/>
                <a:cs typeface="Georgia"/>
              </a:rPr>
              <a:t>business</a:t>
            </a:r>
            <a:r>
              <a:rPr sz="2400" spc="-15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FF0000"/>
                </a:solidFill>
                <a:latin typeface="Georgia"/>
                <a:cs typeface="Georgia"/>
              </a:rPr>
              <a:t>employment</a:t>
            </a:r>
            <a:r>
              <a:rPr sz="2400" spc="-5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and</a:t>
            </a:r>
            <a:r>
              <a:rPr sz="2400" spc="-20" dirty="0"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FF0000"/>
                </a:solidFill>
                <a:latin typeface="Georgia"/>
                <a:cs typeface="Georgia"/>
              </a:rPr>
              <a:t>average</a:t>
            </a:r>
            <a:r>
              <a:rPr sz="2400" spc="-10" dirty="0">
                <a:solidFill>
                  <a:srgbClr val="FF0000"/>
                </a:solidFill>
                <a:latin typeface="Georgia"/>
                <a:cs typeface="Georgia"/>
              </a:rPr>
              <a:t> wages </a:t>
            </a:r>
            <a:r>
              <a:rPr sz="2400" dirty="0">
                <a:latin typeface="Georgia"/>
                <a:cs typeface="Georgia"/>
              </a:rPr>
              <a:t>in</a:t>
            </a:r>
            <a:r>
              <a:rPr sz="2400" spc="-2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LMI</a:t>
            </a:r>
            <a:r>
              <a:rPr sz="2400" spc="-1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zip</a:t>
            </a:r>
            <a:r>
              <a:rPr sz="2400" spc="-2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codes</a:t>
            </a:r>
            <a:r>
              <a:rPr sz="2400" spc="-1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with</a:t>
            </a:r>
            <a:r>
              <a:rPr sz="2400" spc="-1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a</a:t>
            </a:r>
            <a:r>
              <a:rPr sz="2400" spc="-1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large reduction</a:t>
            </a:r>
            <a:r>
              <a:rPr sz="2400" spc="-3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in</a:t>
            </a:r>
            <a:r>
              <a:rPr sz="2400" spc="-20" dirty="0">
                <a:latin typeface="Georgia"/>
                <a:cs typeface="Georgia"/>
              </a:rPr>
              <a:t> </a:t>
            </a:r>
            <a:r>
              <a:rPr sz="2400" spc="-10" dirty="0">
                <a:latin typeface="Georgia"/>
                <a:cs typeface="Georgia"/>
              </a:rPr>
              <a:t>disclosure.</a:t>
            </a:r>
            <a:endParaRPr sz="2400">
              <a:latin typeface="Georgia"/>
              <a:cs typeface="Georgia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spc="-25" dirty="0"/>
              <a:t>14</a:t>
            </a:fld>
            <a:endParaRPr spc="-25" dirty="0"/>
          </a:p>
        </p:txBody>
      </p:sp>
      <p:sp>
        <p:nvSpPr>
          <p:cNvPr id="3" name="object 3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1823700" algn="l"/>
              </a:tabLst>
            </a:pPr>
            <a:r>
              <a:rPr dirty="0"/>
              <a:t>Labor</a:t>
            </a:r>
            <a:r>
              <a:rPr spc="80" dirty="0"/>
              <a:t> </a:t>
            </a:r>
            <a:r>
              <a:rPr dirty="0"/>
              <a:t>Market</a:t>
            </a:r>
            <a:r>
              <a:rPr spc="80" dirty="0"/>
              <a:t> </a:t>
            </a:r>
            <a:r>
              <a:rPr spc="-10" dirty="0"/>
              <a:t>Consequences</a:t>
            </a:r>
            <a:r>
              <a:rPr dirty="0"/>
              <a:t>	</a:t>
            </a:r>
          </a:p>
        </p:txBody>
      </p:sp>
    </p:spTree>
  </p:cSld>
  <p:clrMapOvr>
    <a:masterClrMapping/>
  </p:clrMapOvr>
  <p:transition>
    <p:dissolv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76212" y="2543969"/>
            <a:ext cx="11647170" cy="2085975"/>
          </a:xfrm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239395" marR="5080" indent="-227329">
              <a:lnSpc>
                <a:spcPts val="2740"/>
              </a:lnSpc>
              <a:spcBef>
                <a:spcPts val="305"/>
              </a:spcBef>
            </a:pPr>
            <a:r>
              <a:rPr sz="2400" dirty="0">
                <a:latin typeface="Arial"/>
                <a:cs typeface="Arial"/>
              </a:rPr>
              <a:t>»</a:t>
            </a:r>
            <a:r>
              <a:rPr sz="2400" spc="-225" dirty="0">
                <a:latin typeface="Arial"/>
                <a:cs typeface="Arial"/>
              </a:rPr>
              <a:t> </a:t>
            </a:r>
            <a:r>
              <a:rPr sz="2400" dirty="0">
                <a:latin typeface="Georgia"/>
                <a:cs typeface="Georgia"/>
              </a:rPr>
              <a:t>By</a:t>
            </a:r>
            <a:r>
              <a:rPr sz="2400" spc="-1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using</a:t>
            </a:r>
            <a:r>
              <a:rPr sz="2400" spc="-25" dirty="0">
                <a:latin typeface="Georgia"/>
                <a:cs typeface="Georgia"/>
              </a:rPr>
              <a:t> </a:t>
            </a:r>
            <a:r>
              <a:rPr sz="2400" spc="-10" dirty="0">
                <a:latin typeface="Georgia"/>
                <a:cs typeface="Georgia"/>
              </a:rPr>
              <a:t>hand-</a:t>
            </a:r>
            <a:r>
              <a:rPr sz="2400" dirty="0">
                <a:latin typeface="Georgia"/>
                <a:cs typeface="Georgia"/>
              </a:rPr>
              <a:t>collected</a:t>
            </a:r>
            <a:r>
              <a:rPr sz="2400" spc="-1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CRA</a:t>
            </a:r>
            <a:r>
              <a:rPr sz="2400" spc="-1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performance</a:t>
            </a:r>
            <a:r>
              <a:rPr sz="2400" spc="-1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evaluation</a:t>
            </a:r>
            <a:r>
              <a:rPr sz="2400" spc="-2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reports,</a:t>
            </a:r>
            <a:r>
              <a:rPr sz="2400" spc="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we</a:t>
            </a:r>
            <a:r>
              <a:rPr sz="2400" spc="-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document</a:t>
            </a:r>
            <a:r>
              <a:rPr sz="2400" spc="-30" dirty="0">
                <a:latin typeface="Georgia"/>
                <a:cs typeface="Georgia"/>
              </a:rPr>
              <a:t> </a:t>
            </a:r>
            <a:r>
              <a:rPr sz="2400" spc="-20" dirty="0">
                <a:latin typeface="Georgia"/>
                <a:cs typeface="Georgia"/>
              </a:rPr>
              <a:t>that </a:t>
            </a:r>
            <a:r>
              <a:rPr sz="2400" dirty="0">
                <a:solidFill>
                  <a:srgbClr val="FF0000"/>
                </a:solidFill>
                <a:latin typeface="Georgia"/>
                <a:cs typeface="Georgia"/>
              </a:rPr>
              <a:t>banks</a:t>
            </a:r>
            <a:r>
              <a:rPr sz="2400" spc="-25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FF0000"/>
                </a:solidFill>
                <a:latin typeface="Georgia"/>
                <a:cs typeface="Georgia"/>
              </a:rPr>
              <a:t>reduce</a:t>
            </a:r>
            <a:r>
              <a:rPr sz="2400" spc="-25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FF0000"/>
                </a:solidFill>
                <a:latin typeface="Georgia"/>
                <a:cs typeface="Georgia"/>
              </a:rPr>
              <a:t>number</a:t>
            </a:r>
            <a:r>
              <a:rPr sz="2400" spc="-10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FF0000"/>
                </a:solidFill>
                <a:latin typeface="Georgia"/>
                <a:cs typeface="Georgia"/>
              </a:rPr>
              <a:t>of</a:t>
            </a:r>
            <a:r>
              <a:rPr sz="2400" spc="-15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FF0000"/>
                </a:solidFill>
                <a:latin typeface="Georgia"/>
                <a:cs typeface="Georgia"/>
              </a:rPr>
              <a:t>small</a:t>
            </a:r>
            <a:r>
              <a:rPr sz="2400" spc="-20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FF0000"/>
                </a:solidFill>
                <a:latin typeface="Georgia"/>
                <a:cs typeface="Georgia"/>
              </a:rPr>
              <a:t>business</a:t>
            </a:r>
            <a:r>
              <a:rPr sz="2400" spc="-15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FF0000"/>
                </a:solidFill>
                <a:latin typeface="Georgia"/>
                <a:cs typeface="Georgia"/>
              </a:rPr>
              <a:t>loans</a:t>
            </a:r>
            <a:r>
              <a:rPr sz="2400" spc="-5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in</a:t>
            </a:r>
            <a:r>
              <a:rPr sz="2400" spc="-2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LMI</a:t>
            </a:r>
            <a:r>
              <a:rPr sz="2400" spc="-1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zip</a:t>
            </a:r>
            <a:r>
              <a:rPr sz="2400" spc="-3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codes</a:t>
            </a:r>
            <a:r>
              <a:rPr sz="2400" spc="-1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with</a:t>
            </a:r>
            <a:r>
              <a:rPr sz="2400" spc="-1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a</a:t>
            </a:r>
            <a:r>
              <a:rPr sz="2400" spc="-1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large</a:t>
            </a:r>
            <a:r>
              <a:rPr sz="2400" spc="-5" dirty="0">
                <a:latin typeface="Georgia"/>
                <a:cs typeface="Georgia"/>
              </a:rPr>
              <a:t> </a:t>
            </a:r>
            <a:r>
              <a:rPr sz="2400" spc="-10" dirty="0">
                <a:latin typeface="Georgia"/>
                <a:cs typeface="Georgia"/>
              </a:rPr>
              <a:t>reduction </a:t>
            </a:r>
            <a:r>
              <a:rPr sz="2400" dirty="0">
                <a:latin typeface="Georgia"/>
                <a:cs typeface="Georgia"/>
              </a:rPr>
              <a:t>in</a:t>
            </a:r>
            <a:r>
              <a:rPr sz="2400" spc="-20" dirty="0">
                <a:latin typeface="Georgia"/>
                <a:cs typeface="Georgia"/>
              </a:rPr>
              <a:t> </a:t>
            </a:r>
            <a:r>
              <a:rPr sz="2400" spc="-10" dirty="0">
                <a:latin typeface="Georgia"/>
                <a:cs typeface="Georgia"/>
              </a:rPr>
              <a:t>disclosure.</a:t>
            </a:r>
            <a:endParaRPr sz="2400">
              <a:latin typeface="Georgia"/>
              <a:cs typeface="Georgia"/>
            </a:endParaRPr>
          </a:p>
          <a:p>
            <a:pPr>
              <a:lnSpc>
                <a:spcPct val="100000"/>
              </a:lnSpc>
            </a:pPr>
            <a:endParaRPr sz="27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1850"/>
              </a:spcBef>
            </a:pPr>
            <a:r>
              <a:rPr sz="2400" dirty="0">
                <a:latin typeface="Arial"/>
                <a:cs typeface="Arial"/>
              </a:rPr>
              <a:t>»</a:t>
            </a:r>
            <a:r>
              <a:rPr sz="2400" spc="-225" dirty="0">
                <a:latin typeface="Arial"/>
                <a:cs typeface="Arial"/>
              </a:rPr>
              <a:t> </a:t>
            </a:r>
            <a:r>
              <a:rPr sz="2400" dirty="0">
                <a:latin typeface="Georgia"/>
                <a:cs typeface="Georgia"/>
              </a:rPr>
              <a:t>This</a:t>
            </a:r>
            <a:r>
              <a:rPr sz="2400" spc="-2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suggests</a:t>
            </a:r>
            <a:r>
              <a:rPr sz="2400" spc="-2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a</a:t>
            </a:r>
            <a:r>
              <a:rPr sz="2400" spc="-20" dirty="0"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FF0000"/>
                </a:solidFill>
                <a:latin typeface="Georgia"/>
                <a:cs typeface="Georgia"/>
              </a:rPr>
              <a:t>lending</a:t>
            </a:r>
            <a:r>
              <a:rPr sz="2400" spc="-20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FF0000"/>
                </a:solidFill>
                <a:latin typeface="Georgia"/>
                <a:cs typeface="Georgia"/>
              </a:rPr>
              <a:t>channel</a:t>
            </a:r>
            <a:r>
              <a:rPr sz="2400" spc="-25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explaining</a:t>
            </a:r>
            <a:r>
              <a:rPr sz="2400" spc="-2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our</a:t>
            </a:r>
            <a:r>
              <a:rPr sz="2400" spc="-10" dirty="0">
                <a:latin typeface="Georgia"/>
                <a:cs typeface="Georgia"/>
              </a:rPr>
              <a:t> results.</a:t>
            </a:r>
            <a:endParaRPr sz="2400">
              <a:latin typeface="Georgia"/>
              <a:cs typeface="Georgia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spc="-25" dirty="0"/>
              <a:t>15</a:t>
            </a:fld>
            <a:endParaRPr spc="-25"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1823700" algn="l"/>
              </a:tabLst>
            </a:pPr>
            <a:r>
              <a:rPr dirty="0"/>
              <a:t>Why</a:t>
            </a:r>
            <a:r>
              <a:rPr spc="60" dirty="0"/>
              <a:t> </a:t>
            </a:r>
            <a:r>
              <a:rPr dirty="0"/>
              <a:t>Do</a:t>
            </a:r>
            <a:r>
              <a:rPr spc="55" dirty="0"/>
              <a:t> </a:t>
            </a:r>
            <a:r>
              <a:rPr dirty="0"/>
              <a:t>We</a:t>
            </a:r>
            <a:r>
              <a:rPr spc="65" dirty="0"/>
              <a:t> </a:t>
            </a:r>
            <a:r>
              <a:rPr dirty="0"/>
              <a:t>Find</a:t>
            </a:r>
            <a:r>
              <a:rPr spc="45" dirty="0"/>
              <a:t> </a:t>
            </a:r>
            <a:r>
              <a:rPr dirty="0"/>
              <a:t>These</a:t>
            </a:r>
            <a:r>
              <a:rPr spc="55" dirty="0"/>
              <a:t> </a:t>
            </a:r>
            <a:r>
              <a:rPr spc="-10" dirty="0"/>
              <a:t>Results?</a:t>
            </a:r>
            <a:r>
              <a:rPr dirty="0"/>
              <a:t>	</a:t>
            </a:r>
          </a:p>
        </p:txBody>
      </p:sp>
    </p:spTree>
  </p:cSld>
  <p:clrMapOvr>
    <a:masterClrMapping/>
  </p:clrMapOvr>
  <p:transition>
    <p:dissolv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76212" y="2294034"/>
            <a:ext cx="11704320" cy="1086485"/>
          </a:xfrm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239395" marR="5080" indent="-227329">
              <a:lnSpc>
                <a:spcPts val="2740"/>
              </a:lnSpc>
              <a:spcBef>
                <a:spcPts val="305"/>
              </a:spcBef>
            </a:pPr>
            <a:r>
              <a:rPr sz="2400" dirty="0">
                <a:latin typeface="Arial"/>
                <a:cs typeface="Arial"/>
              </a:rPr>
              <a:t>»</a:t>
            </a:r>
            <a:r>
              <a:rPr sz="2400" spc="-225" dirty="0">
                <a:latin typeface="Arial"/>
                <a:cs typeface="Arial"/>
              </a:rPr>
              <a:t> </a:t>
            </a:r>
            <a:r>
              <a:rPr sz="2400" dirty="0">
                <a:latin typeface="Georgia"/>
                <a:cs typeface="Georgia"/>
              </a:rPr>
              <a:t>We</a:t>
            </a:r>
            <a:r>
              <a:rPr sz="2400" spc="-3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find</a:t>
            </a:r>
            <a:r>
              <a:rPr sz="2400" spc="-3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no</a:t>
            </a:r>
            <a:r>
              <a:rPr sz="2400" spc="-2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evidence</a:t>
            </a:r>
            <a:r>
              <a:rPr sz="2400" spc="-2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that</a:t>
            </a:r>
            <a:r>
              <a:rPr sz="2400" spc="-2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banks</a:t>
            </a:r>
            <a:r>
              <a:rPr sz="2400" spc="-1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replace</a:t>
            </a:r>
            <a:r>
              <a:rPr sz="2400" spc="-1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small</a:t>
            </a:r>
            <a:r>
              <a:rPr sz="2400" spc="-1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business</a:t>
            </a:r>
            <a:r>
              <a:rPr sz="2400" spc="-1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lending</a:t>
            </a:r>
            <a:r>
              <a:rPr sz="2400" spc="-2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with</a:t>
            </a:r>
            <a:r>
              <a:rPr sz="2400" spc="-1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other</a:t>
            </a:r>
            <a:r>
              <a:rPr sz="2400" spc="-10" dirty="0">
                <a:latin typeface="Georgia"/>
                <a:cs typeface="Georgia"/>
              </a:rPr>
              <a:t> community </a:t>
            </a:r>
            <a:r>
              <a:rPr sz="2400" dirty="0">
                <a:latin typeface="Georgia"/>
                <a:cs typeface="Georgia"/>
              </a:rPr>
              <a:t>activities</a:t>
            </a:r>
            <a:r>
              <a:rPr sz="2400" spc="-6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including</a:t>
            </a:r>
            <a:r>
              <a:rPr sz="2400" spc="-40" dirty="0"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FF0000"/>
                </a:solidFill>
                <a:latin typeface="Georgia"/>
                <a:cs typeface="Georgia"/>
              </a:rPr>
              <a:t>community</a:t>
            </a:r>
            <a:r>
              <a:rPr sz="2400" spc="-40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FF0000"/>
                </a:solidFill>
                <a:latin typeface="Georgia"/>
                <a:cs typeface="Georgia"/>
              </a:rPr>
              <a:t>development</a:t>
            </a:r>
            <a:r>
              <a:rPr sz="2400" spc="-35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FF0000"/>
                </a:solidFill>
                <a:latin typeface="Georgia"/>
                <a:cs typeface="Georgia"/>
              </a:rPr>
              <a:t>loans</a:t>
            </a:r>
            <a:r>
              <a:rPr sz="2400" dirty="0">
                <a:latin typeface="Georgia"/>
                <a:cs typeface="Georgia"/>
              </a:rPr>
              <a:t>,</a:t>
            </a:r>
            <a:r>
              <a:rPr sz="2400" spc="-25" dirty="0"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FF0000"/>
                </a:solidFill>
                <a:latin typeface="Georgia"/>
                <a:cs typeface="Georgia"/>
              </a:rPr>
              <a:t>community</a:t>
            </a:r>
            <a:r>
              <a:rPr sz="2400" spc="-40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FF0000"/>
                </a:solidFill>
                <a:latin typeface="Georgia"/>
                <a:cs typeface="Georgia"/>
              </a:rPr>
              <a:t>investment</a:t>
            </a:r>
            <a:r>
              <a:rPr sz="2400" dirty="0">
                <a:latin typeface="Georgia"/>
                <a:cs typeface="Georgia"/>
              </a:rPr>
              <a:t>,</a:t>
            </a:r>
            <a:r>
              <a:rPr sz="2400" spc="-40" dirty="0">
                <a:latin typeface="Georgia"/>
                <a:cs typeface="Georgia"/>
              </a:rPr>
              <a:t> </a:t>
            </a:r>
            <a:r>
              <a:rPr sz="2400" spc="-25" dirty="0">
                <a:latin typeface="Georgia"/>
                <a:cs typeface="Georgia"/>
              </a:rPr>
              <a:t>and </a:t>
            </a:r>
            <a:r>
              <a:rPr sz="2400" spc="-10" dirty="0">
                <a:solidFill>
                  <a:srgbClr val="FF0000"/>
                </a:solidFill>
                <a:latin typeface="Georgia"/>
                <a:cs typeface="Georgia"/>
              </a:rPr>
              <a:t>donations</a:t>
            </a:r>
            <a:r>
              <a:rPr sz="2400" spc="-10" dirty="0">
                <a:latin typeface="Georgia"/>
                <a:cs typeface="Georgia"/>
              </a:rPr>
              <a:t>.</a:t>
            </a:r>
            <a:endParaRPr sz="2400">
              <a:latin typeface="Georgia"/>
              <a:cs typeface="Georgia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spc="-25" dirty="0"/>
              <a:t>16</a:t>
            </a:fld>
            <a:endParaRPr spc="-25" dirty="0"/>
          </a:p>
        </p:txBody>
      </p:sp>
      <p:sp>
        <p:nvSpPr>
          <p:cNvPr id="3" name="object 3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1823700" algn="l"/>
              </a:tabLst>
            </a:pPr>
            <a:r>
              <a:rPr dirty="0"/>
              <a:t>Other</a:t>
            </a:r>
            <a:r>
              <a:rPr spc="120" dirty="0"/>
              <a:t> </a:t>
            </a:r>
            <a:r>
              <a:rPr dirty="0"/>
              <a:t>Community</a:t>
            </a:r>
            <a:r>
              <a:rPr spc="114" dirty="0"/>
              <a:t> </a:t>
            </a:r>
            <a:r>
              <a:rPr dirty="0"/>
              <a:t>Activities</a:t>
            </a:r>
            <a:r>
              <a:rPr spc="105" dirty="0"/>
              <a:t> </a:t>
            </a:r>
            <a:r>
              <a:rPr dirty="0"/>
              <a:t>by</a:t>
            </a:r>
            <a:r>
              <a:rPr spc="105" dirty="0"/>
              <a:t> </a:t>
            </a:r>
            <a:r>
              <a:rPr dirty="0"/>
              <a:t>Non-Disclosing</a:t>
            </a:r>
            <a:r>
              <a:rPr spc="105" dirty="0"/>
              <a:t> </a:t>
            </a:r>
            <a:r>
              <a:rPr spc="-10" dirty="0"/>
              <a:t>Banks</a:t>
            </a:r>
            <a:r>
              <a:rPr dirty="0"/>
              <a:t>	</a:t>
            </a:r>
          </a:p>
        </p:txBody>
      </p:sp>
    </p:spTree>
  </p:cSld>
  <p:clrMapOvr>
    <a:masterClrMapping/>
  </p:clrMapOvr>
  <p:transition>
    <p:dissolv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76212" y="1946562"/>
            <a:ext cx="11670030" cy="3780790"/>
          </a:xfrm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239395" marR="5080" indent="-227329">
              <a:lnSpc>
                <a:spcPts val="2740"/>
              </a:lnSpc>
              <a:spcBef>
                <a:spcPts val="305"/>
              </a:spcBef>
            </a:pPr>
            <a:r>
              <a:rPr sz="2400" dirty="0">
                <a:latin typeface="Arial"/>
                <a:cs typeface="Arial"/>
              </a:rPr>
              <a:t>»</a:t>
            </a:r>
            <a:r>
              <a:rPr sz="2400" spc="-225" dirty="0">
                <a:latin typeface="Arial"/>
                <a:cs typeface="Arial"/>
              </a:rPr>
              <a:t> </a:t>
            </a:r>
            <a:r>
              <a:rPr sz="2400" dirty="0">
                <a:latin typeface="Georgia"/>
                <a:cs typeface="Georgia"/>
              </a:rPr>
              <a:t>We</a:t>
            </a:r>
            <a:r>
              <a:rPr sz="2400" spc="-1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find</a:t>
            </a:r>
            <a:r>
              <a:rPr sz="2400" spc="-2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that</a:t>
            </a:r>
            <a:r>
              <a:rPr sz="2400" spc="-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zip</a:t>
            </a:r>
            <a:r>
              <a:rPr sz="2400" spc="-1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codes</a:t>
            </a:r>
            <a:r>
              <a:rPr sz="2400" spc="-1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where</a:t>
            </a:r>
            <a:r>
              <a:rPr sz="2400" spc="1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the</a:t>
            </a:r>
            <a:r>
              <a:rPr sz="2400" spc="-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majority of</a:t>
            </a:r>
            <a:r>
              <a:rPr sz="2400" spc="-5" dirty="0">
                <a:latin typeface="Georgia"/>
                <a:cs typeface="Georgia"/>
              </a:rPr>
              <a:t> </a:t>
            </a:r>
            <a:r>
              <a:rPr sz="2400" spc="-10" dirty="0">
                <a:latin typeface="Georgia"/>
                <a:cs typeface="Georgia"/>
              </a:rPr>
              <a:t>disclosure-</a:t>
            </a:r>
            <a:r>
              <a:rPr sz="2400" dirty="0">
                <a:latin typeface="Georgia"/>
                <a:cs typeface="Georgia"/>
              </a:rPr>
              <a:t>exempt</a:t>
            </a:r>
            <a:r>
              <a:rPr sz="2400" spc="-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banks stop </a:t>
            </a:r>
            <a:r>
              <a:rPr sz="2400" spc="-10" dirty="0">
                <a:latin typeface="Georgia"/>
                <a:cs typeface="Georgia"/>
              </a:rPr>
              <a:t>disclosing </a:t>
            </a:r>
            <a:r>
              <a:rPr sz="2400" dirty="0">
                <a:latin typeface="Georgia"/>
                <a:cs typeface="Georgia"/>
              </a:rPr>
              <a:t>after</a:t>
            </a:r>
            <a:r>
              <a:rPr sz="2400" spc="-2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the</a:t>
            </a:r>
            <a:r>
              <a:rPr sz="2400" spc="-2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2005</a:t>
            </a:r>
            <a:r>
              <a:rPr sz="2400" spc="-2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reform</a:t>
            </a:r>
            <a:r>
              <a:rPr sz="2400" spc="-1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experience</a:t>
            </a:r>
            <a:r>
              <a:rPr sz="2400" spc="-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a</a:t>
            </a:r>
            <a:r>
              <a:rPr sz="2400" spc="-2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decrease</a:t>
            </a:r>
            <a:r>
              <a:rPr sz="2400" spc="-1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in</a:t>
            </a:r>
            <a:r>
              <a:rPr sz="2400" spc="-3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small</a:t>
            </a:r>
            <a:r>
              <a:rPr sz="2400" spc="-1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businesses</a:t>
            </a:r>
            <a:r>
              <a:rPr sz="2400" spc="-2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in</a:t>
            </a:r>
            <a:r>
              <a:rPr sz="2400" spc="-2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LMI</a:t>
            </a:r>
            <a:r>
              <a:rPr sz="2400" spc="-1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zip</a:t>
            </a:r>
            <a:r>
              <a:rPr sz="2400" spc="-25" dirty="0">
                <a:latin typeface="Georgia"/>
                <a:cs typeface="Georgia"/>
              </a:rPr>
              <a:t> </a:t>
            </a:r>
            <a:r>
              <a:rPr sz="2400" spc="-10" dirty="0">
                <a:latin typeface="Georgia"/>
                <a:cs typeface="Georgia"/>
              </a:rPr>
              <a:t>codes </a:t>
            </a:r>
            <a:r>
              <a:rPr sz="2400" dirty="0">
                <a:latin typeface="Georgia"/>
                <a:cs typeface="Georgia"/>
              </a:rPr>
              <a:t>which</a:t>
            </a:r>
            <a:r>
              <a:rPr sz="2400" spc="-2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the</a:t>
            </a:r>
            <a:r>
              <a:rPr sz="2400" spc="-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CRA</a:t>
            </a:r>
            <a:r>
              <a:rPr sz="2400" spc="-10" dirty="0">
                <a:latin typeface="Georgia"/>
                <a:cs typeface="Georgia"/>
              </a:rPr>
              <a:t> targets.</a:t>
            </a:r>
            <a:endParaRPr sz="2400">
              <a:latin typeface="Georgia"/>
              <a:cs typeface="Georgia"/>
            </a:endParaRPr>
          </a:p>
          <a:p>
            <a:pPr>
              <a:lnSpc>
                <a:spcPct val="100000"/>
              </a:lnSpc>
            </a:pPr>
            <a:endParaRPr sz="2700">
              <a:latin typeface="Georgia"/>
              <a:cs typeface="Georgia"/>
            </a:endParaRPr>
          </a:p>
          <a:p>
            <a:pPr marL="239395" marR="49530" indent="-227329">
              <a:lnSpc>
                <a:spcPts val="2740"/>
              </a:lnSpc>
              <a:spcBef>
                <a:spcPts val="2060"/>
              </a:spcBef>
            </a:pPr>
            <a:r>
              <a:rPr sz="2400" dirty="0">
                <a:latin typeface="Arial"/>
                <a:cs typeface="Arial"/>
              </a:rPr>
              <a:t>»</a:t>
            </a:r>
            <a:r>
              <a:rPr sz="2400" spc="-215" dirty="0">
                <a:latin typeface="Arial"/>
                <a:cs typeface="Arial"/>
              </a:rPr>
              <a:t> </a:t>
            </a:r>
            <a:r>
              <a:rPr sz="2400" dirty="0">
                <a:latin typeface="Georgia"/>
                <a:cs typeface="Georgia"/>
              </a:rPr>
              <a:t>Our</a:t>
            </a:r>
            <a:r>
              <a:rPr sz="2400" spc="-2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results</a:t>
            </a:r>
            <a:r>
              <a:rPr sz="2400" spc="-1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are</a:t>
            </a:r>
            <a:r>
              <a:rPr sz="2400" spc="-1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concentrated</a:t>
            </a:r>
            <a:r>
              <a:rPr sz="2400" spc="-2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in</a:t>
            </a:r>
            <a:r>
              <a:rPr sz="2400" spc="-2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zip</a:t>
            </a:r>
            <a:r>
              <a:rPr sz="2400" spc="-2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codes</a:t>
            </a:r>
            <a:r>
              <a:rPr sz="2400" spc="-2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that</a:t>
            </a:r>
            <a:r>
              <a:rPr sz="2400" spc="-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are</a:t>
            </a:r>
            <a:r>
              <a:rPr sz="2400" spc="-1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predominantly</a:t>
            </a:r>
            <a:r>
              <a:rPr sz="2400" spc="-10" dirty="0">
                <a:latin typeface="Georgia"/>
                <a:cs typeface="Georgia"/>
              </a:rPr>
              <a:t> non-</a:t>
            </a:r>
            <a:r>
              <a:rPr sz="2400" dirty="0">
                <a:latin typeface="Georgia"/>
                <a:cs typeface="Georgia"/>
              </a:rPr>
              <a:t>white</a:t>
            </a:r>
            <a:r>
              <a:rPr sz="2400" spc="-1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and</a:t>
            </a:r>
            <a:r>
              <a:rPr sz="2400" spc="-15" dirty="0">
                <a:latin typeface="Georgia"/>
                <a:cs typeface="Georgia"/>
              </a:rPr>
              <a:t> </a:t>
            </a:r>
            <a:r>
              <a:rPr sz="2400" spc="-20" dirty="0">
                <a:latin typeface="Georgia"/>
                <a:cs typeface="Georgia"/>
              </a:rPr>
              <a:t>with </a:t>
            </a:r>
            <a:r>
              <a:rPr sz="2400" dirty="0">
                <a:latin typeface="Georgia"/>
                <a:cs typeface="Georgia"/>
              </a:rPr>
              <a:t>stronger</a:t>
            </a:r>
            <a:r>
              <a:rPr sz="2400" spc="-1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community</a:t>
            </a:r>
            <a:r>
              <a:rPr sz="2400" spc="-1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scrutiny</a:t>
            </a:r>
            <a:r>
              <a:rPr sz="2400" spc="-2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in</a:t>
            </a:r>
            <a:r>
              <a:rPr sz="2400" spc="-2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the</a:t>
            </a:r>
            <a:r>
              <a:rPr sz="2400" spc="-10" dirty="0">
                <a:latin typeface="Georgia"/>
                <a:cs typeface="Georgia"/>
              </a:rPr>
              <a:t> pre-</a:t>
            </a:r>
            <a:r>
              <a:rPr sz="2400" dirty="0">
                <a:latin typeface="Georgia"/>
                <a:cs typeface="Georgia"/>
              </a:rPr>
              <a:t>reform </a:t>
            </a:r>
            <a:r>
              <a:rPr sz="2400" spc="-10" dirty="0">
                <a:latin typeface="Georgia"/>
                <a:cs typeface="Georgia"/>
              </a:rPr>
              <a:t>period.</a:t>
            </a:r>
            <a:endParaRPr sz="2400">
              <a:latin typeface="Georgia"/>
              <a:cs typeface="Georgia"/>
            </a:endParaRPr>
          </a:p>
          <a:p>
            <a:pPr>
              <a:lnSpc>
                <a:spcPct val="100000"/>
              </a:lnSpc>
            </a:pPr>
            <a:endParaRPr sz="2700">
              <a:latin typeface="Georgia"/>
              <a:cs typeface="Georgia"/>
            </a:endParaRPr>
          </a:p>
          <a:p>
            <a:pPr marL="239395" marR="109855" indent="-227329">
              <a:lnSpc>
                <a:spcPts val="2740"/>
              </a:lnSpc>
              <a:spcBef>
                <a:spcPts val="2060"/>
              </a:spcBef>
            </a:pPr>
            <a:r>
              <a:rPr sz="2400" dirty="0">
                <a:latin typeface="Arial"/>
                <a:cs typeface="Arial"/>
              </a:rPr>
              <a:t>»</a:t>
            </a:r>
            <a:r>
              <a:rPr sz="2400" spc="-225" dirty="0">
                <a:latin typeface="Arial"/>
                <a:cs typeface="Arial"/>
              </a:rPr>
              <a:t> </a:t>
            </a:r>
            <a:r>
              <a:rPr sz="2400" dirty="0">
                <a:latin typeface="Georgia"/>
                <a:cs typeface="Georgia"/>
              </a:rPr>
              <a:t>Using</a:t>
            </a:r>
            <a:r>
              <a:rPr sz="2400" spc="-4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information</a:t>
            </a:r>
            <a:r>
              <a:rPr sz="2400" spc="-2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from</a:t>
            </a:r>
            <a:r>
              <a:rPr sz="2400" spc="-2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CRA</a:t>
            </a:r>
            <a:r>
              <a:rPr sz="2400" spc="-2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PE</a:t>
            </a:r>
            <a:r>
              <a:rPr sz="2400" spc="-2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reports, we</a:t>
            </a:r>
            <a:r>
              <a:rPr sz="2400" spc="-1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find</a:t>
            </a:r>
            <a:r>
              <a:rPr sz="2400" spc="-3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evidence</a:t>
            </a:r>
            <a:r>
              <a:rPr sz="2400" spc="-2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that,</a:t>
            </a:r>
            <a:r>
              <a:rPr sz="2400" spc="-2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during</a:t>
            </a:r>
            <a:r>
              <a:rPr sz="2400" spc="-2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the</a:t>
            </a:r>
            <a:r>
              <a:rPr sz="2400" spc="-10" dirty="0">
                <a:latin typeface="Georgia"/>
                <a:cs typeface="Georgia"/>
              </a:rPr>
              <a:t> </a:t>
            </a:r>
            <a:r>
              <a:rPr sz="2400" spc="-20" dirty="0">
                <a:latin typeface="Georgia"/>
                <a:cs typeface="Georgia"/>
              </a:rPr>
              <a:t>non- </a:t>
            </a:r>
            <a:r>
              <a:rPr sz="2400" dirty="0">
                <a:latin typeface="Georgia"/>
                <a:cs typeface="Georgia"/>
              </a:rPr>
              <a:t>disclosure</a:t>
            </a:r>
            <a:r>
              <a:rPr sz="2400" spc="-2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period,</a:t>
            </a:r>
            <a:r>
              <a:rPr sz="2400" spc="-10" dirty="0">
                <a:latin typeface="Georgia"/>
                <a:cs typeface="Georgia"/>
              </a:rPr>
              <a:t> non-</a:t>
            </a:r>
            <a:r>
              <a:rPr sz="2400" dirty="0">
                <a:latin typeface="Georgia"/>
                <a:cs typeface="Georgia"/>
              </a:rPr>
              <a:t>disclosing</a:t>
            </a:r>
            <a:r>
              <a:rPr sz="2400" spc="-3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banks</a:t>
            </a:r>
            <a:r>
              <a:rPr sz="2400" spc="-1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indeed</a:t>
            </a:r>
            <a:r>
              <a:rPr sz="2400" spc="-2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reduced</a:t>
            </a:r>
            <a:r>
              <a:rPr sz="2400" spc="-2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lending</a:t>
            </a:r>
            <a:r>
              <a:rPr sz="2400" spc="-2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to</a:t>
            </a:r>
            <a:r>
              <a:rPr sz="2400" spc="-1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CRA</a:t>
            </a:r>
            <a:r>
              <a:rPr sz="2400" spc="-2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target</a:t>
            </a:r>
            <a:r>
              <a:rPr sz="2400" spc="-10" dirty="0">
                <a:latin typeface="Georgia"/>
                <a:cs typeface="Georgia"/>
              </a:rPr>
              <a:t> areas.</a:t>
            </a:r>
            <a:endParaRPr sz="2400">
              <a:latin typeface="Georgia"/>
              <a:cs typeface="Georgia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spc="-25" dirty="0"/>
              <a:t>17</a:t>
            </a:fld>
            <a:endParaRPr spc="-25"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1823700" algn="l"/>
              </a:tabLst>
            </a:pPr>
            <a:r>
              <a:rPr spc="-10" dirty="0"/>
              <a:t>Conclusion</a:t>
            </a:r>
            <a:r>
              <a:rPr dirty="0"/>
              <a:t>	</a:t>
            </a:r>
          </a:p>
        </p:txBody>
      </p:sp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76212" y="2294034"/>
            <a:ext cx="11450320" cy="2585720"/>
          </a:xfrm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239395" marR="5080" indent="-227329">
              <a:lnSpc>
                <a:spcPts val="2740"/>
              </a:lnSpc>
              <a:spcBef>
                <a:spcPts val="305"/>
              </a:spcBef>
            </a:pPr>
            <a:r>
              <a:rPr sz="2400" dirty="0">
                <a:latin typeface="Arial"/>
                <a:cs typeface="Arial"/>
              </a:rPr>
              <a:t>»</a:t>
            </a:r>
            <a:r>
              <a:rPr sz="2400" spc="-215" dirty="0">
                <a:latin typeface="Arial"/>
                <a:cs typeface="Arial"/>
              </a:rPr>
              <a:t> </a:t>
            </a:r>
            <a:r>
              <a:rPr sz="2400" dirty="0">
                <a:latin typeface="Georgia"/>
                <a:cs typeface="Georgia"/>
              </a:rPr>
              <a:t>Banks’</a:t>
            </a:r>
            <a:r>
              <a:rPr sz="2400" spc="-2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social</a:t>
            </a:r>
            <a:r>
              <a:rPr sz="2400" spc="-2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performance</a:t>
            </a:r>
            <a:r>
              <a:rPr sz="2400" spc="-1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in</a:t>
            </a:r>
            <a:r>
              <a:rPr sz="2400" spc="-2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equitable</a:t>
            </a:r>
            <a:r>
              <a:rPr sz="2400" spc="-1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treatment</a:t>
            </a:r>
            <a:r>
              <a:rPr sz="2400" spc="-2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of</a:t>
            </a:r>
            <a:r>
              <a:rPr sz="2400" spc="-2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customers</a:t>
            </a:r>
            <a:r>
              <a:rPr sz="2400" spc="-2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has</a:t>
            </a:r>
            <a:r>
              <a:rPr sz="2400" spc="-1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been</a:t>
            </a:r>
            <a:r>
              <a:rPr sz="2400" spc="-1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a</a:t>
            </a:r>
            <a:r>
              <a:rPr sz="2400" spc="-2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matter</a:t>
            </a:r>
            <a:r>
              <a:rPr sz="2400" spc="-15" dirty="0">
                <a:latin typeface="Georgia"/>
                <a:cs typeface="Georgia"/>
              </a:rPr>
              <a:t> </a:t>
            </a:r>
            <a:r>
              <a:rPr sz="2400" spc="-25" dirty="0">
                <a:latin typeface="Georgia"/>
                <a:cs typeface="Georgia"/>
              </a:rPr>
              <a:t>of </a:t>
            </a:r>
            <a:r>
              <a:rPr sz="2400" dirty="0">
                <a:latin typeface="Georgia"/>
                <a:cs typeface="Georgia"/>
              </a:rPr>
              <a:t>particular</a:t>
            </a:r>
            <a:r>
              <a:rPr sz="2400" spc="-3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concern</a:t>
            </a:r>
            <a:r>
              <a:rPr sz="2400" spc="-3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by</a:t>
            </a:r>
            <a:r>
              <a:rPr sz="2400" spc="-1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banking</a:t>
            </a:r>
            <a:r>
              <a:rPr sz="2400" spc="-10" dirty="0">
                <a:latin typeface="Georgia"/>
                <a:cs typeface="Georgia"/>
              </a:rPr>
              <a:t> regulators</a:t>
            </a:r>
            <a:endParaRPr sz="2400">
              <a:latin typeface="Georgia"/>
              <a:cs typeface="Georgia"/>
            </a:endParaRPr>
          </a:p>
          <a:p>
            <a:pPr>
              <a:lnSpc>
                <a:spcPct val="100000"/>
              </a:lnSpc>
            </a:pPr>
            <a:endParaRPr sz="2700">
              <a:latin typeface="Georgia"/>
              <a:cs typeface="Georgia"/>
            </a:endParaRPr>
          </a:p>
          <a:p>
            <a:pPr marL="239395" marR="1160780" indent="-227329">
              <a:lnSpc>
                <a:spcPts val="2740"/>
              </a:lnSpc>
              <a:spcBef>
                <a:spcPts val="2060"/>
              </a:spcBef>
            </a:pPr>
            <a:r>
              <a:rPr sz="2400" dirty="0">
                <a:latin typeface="Arial"/>
                <a:cs typeface="Arial"/>
              </a:rPr>
              <a:t>»</a:t>
            </a:r>
            <a:r>
              <a:rPr sz="2400" spc="-225" dirty="0">
                <a:latin typeface="Arial"/>
                <a:cs typeface="Arial"/>
              </a:rPr>
              <a:t> </a:t>
            </a:r>
            <a:r>
              <a:rPr sz="2400" dirty="0">
                <a:latin typeface="Georgia"/>
                <a:cs typeface="Georgia"/>
              </a:rPr>
              <a:t>Enforcement</a:t>
            </a:r>
            <a:r>
              <a:rPr sz="2400" spc="-5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efforts</a:t>
            </a:r>
            <a:r>
              <a:rPr sz="2400" spc="-3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have</a:t>
            </a:r>
            <a:r>
              <a:rPr sz="2400" spc="-3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been</a:t>
            </a:r>
            <a:r>
              <a:rPr sz="2400" spc="-2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traditionally</a:t>
            </a:r>
            <a:r>
              <a:rPr sz="2400" spc="-2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complemented</a:t>
            </a:r>
            <a:r>
              <a:rPr sz="2400" spc="-1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with</a:t>
            </a:r>
            <a:r>
              <a:rPr sz="2400" spc="-20" dirty="0">
                <a:latin typeface="Georgia"/>
                <a:cs typeface="Georgia"/>
              </a:rPr>
              <a:t> </a:t>
            </a:r>
            <a:r>
              <a:rPr sz="2400" spc="-10" dirty="0">
                <a:latin typeface="Georgia"/>
                <a:cs typeface="Georgia"/>
              </a:rPr>
              <a:t>disclosure requirements</a:t>
            </a:r>
            <a:endParaRPr sz="2400">
              <a:latin typeface="Georgia"/>
              <a:cs typeface="Georgia"/>
            </a:endParaRPr>
          </a:p>
          <a:p>
            <a:pPr marL="269875">
              <a:lnSpc>
                <a:spcPct val="100000"/>
              </a:lnSpc>
              <a:spcBef>
                <a:spcPts val="985"/>
              </a:spcBef>
            </a:pPr>
            <a:r>
              <a:rPr sz="2400" dirty="0">
                <a:latin typeface="Arial"/>
                <a:cs typeface="Arial"/>
              </a:rPr>
              <a:t>»</a:t>
            </a:r>
            <a:r>
              <a:rPr sz="2400" spc="-400" dirty="0">
                <a:latin typeface="Arial"/>
                <a:cs typeface="Arial"/>
              </a:rPr>
              <a:t> </a:t>
            </a:r>
            <a:r>
              <a:rPr sz="2400" dirty="0">
                <a:latin typeface="Georgia"/>
                <a:cs typeface="Georgia"/>
              </a:rPr>
              <a:t>e.g., HMDA,</a:t>
            </a:r>
            <a:r>
              <a:rPr sz="2400" spc="-1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CRA,</a:t>
            </a:r>
            <a:r>
              <a:rPr sz="2400" spc="-1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CFPB</a:t>
            </a:r>
            <a:r>
              <a:rPr sz="2400" spc="-1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2021</a:t>
            </a:r>
            <a:r>
              <a:rPr sz="2400" spc="-10" dirty="0">
                <a:latin typeface="Georgia"/>
                <a:cs typeface="Georgia"/>
              </a:rPr>
              <a:t> proposal</a:t>
            </a:r>
            <a:endParaRPr sz="2400">
              <a:latin typeface="Georgia"/>
              <a:cs typeface="Georgia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spc="-25" dirty="0"/>
              <a:t>2</a:t>
            </a:fld>
            <a:endParaRPr spc="-25"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1823700" algn="l"/>
              </a:tabLst>
            </a:pPr>
            <a:r>
              <a:rPr spc="-10" dirty="0"/>
              <a:t>Motivation</a:t>
            </a:r>
            <a:r>
              <a:rPr dirty="0"/>
              <a:t>	</a:t>
            </a:r>
          </a:p>
        </p:txBody>
      </p:sp>
    </p:spTree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76212" y="2159921"/>
            <a:ext cx="11357610" cy="2720340"/>
          </a:xfrm>
          <a:prstGeom prst="rect">
            <a:avLst/>
          </a:prstGeom>
        </p:spPr>
        <p:txBody>
          <a:bodyPr vert="horz" wrap="square" lIns="0" tIns="1466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5"/>
              </a:spcBef>
            </a:pPr>
            <a:r>
              <a:rPr sz="2400" dirty="0">
                <a:latin typeface="Arial"/>
                <a:cs typeface="Arial"/>
              </a:rPr>
              <a:t>»</a:t>
            </a:r>
            <a:r>
              <a:rPr sz="2400" spc="-215" dirty="0">
                <a:latin typeface="Arial"/>
                <a:cs typeface="Arial"/>
              </a:rPr>
              <a:t> </a:t>
            </a:r>
            <a:r>
              <a:rPr sz="2400" dirty="0">
                <a:latin typeface="Georgia"/>
                <a:cs typeface="Georgia"/>
              </a:rPr>
              <a:t>We</a:t>
            </a:r>
            <a:r>
              <a:rPr sz="2400" spc="-15" dirty="0">
                <a:latin typeface="Georgia"/>
                <a:cs typeface="Georgia"/>
              </a:rPr>
              <a:t> </a:t>
            </a:r>
            <a:r>
              <a:rPr sz="2400" spc="-10" dirty="0">
                <a:latin typeface="Georgia"/>
                <a:cs typeface="Georgia"/>
              </a:rPr>
              <a:t>examine…</a:t>
            </a:r>
            <a:endParaRPr sz="2400">
              <a:latin typeface="Georgia"/>
              <a:cs typeface="Georgia"/>
            </a:endParaRPr>
          </a:p>
          <a:p>
            <a:pPr marL="269875">
              <a:lnSpc>
                <a:spcPct val="100000"/>
              </a:lnSpc>
              <a:spcBef>
                <a:spcPts val="1055"/>
              </a:spcBef>
            </a:pPr>
            <a:r>
              <a:rPr sz="2400" dirty="0">
                <a:latin typeface="Arial"/>
                <a:cs typeface="Arial"/>
              </a:rPr>
              <a:t>»</a:t>
            </a:r>
            <a:r>
              <a:rPr sz="2400" spc="-400" dirty="0">
                <a:latin typeface="Arial"/>
                <a:cs typeface="Arial"/>
              </a:rPr>
              <a:t> </a:t>
            </a:r>
            <a:r>
              <a:rPr sz="2400" dirty="0">
                <a:latin typeface="Georgia"/>
                <a:cs typeface="Georgia"/>
              </a:rPr>
              <a:t>2005</a:t>
            </a:r>
            <a:r>
              <a:rPr sz="2400" spc="-4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Community</a:t>
            </a:r>
            <a:r>
              <a:rPr sz="2400" spc="-3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Reinvestment</a:t>
            </a:r>
            <a:r>
              <a:rPr sz="2400" spc="-2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Act</a:t>
            </a:r>
            <a:r>
              <a:rPr sz="2400" spc="-20" dirty="0">
                <a:latin typeface="Georgia"/>
                <a:cs typeface="Georgia"/>
              </a:rPr>
              <a:t> </a:t>
            </a:r>
            <a:r>
              <a:rPr sz="2400" spc="-10" dirty="0">
                <a:latin typeface="Georgia"/>
                <a:cs typeface="Georgia"/>
              </a:rPr>
              <a:t>Reform</a:t>
            </a:r>
            <a:endParaRPr sz="2400">
              <a:latin typeface="Georgia"/>
              <a:cs typeface="Georgia"/>
            </a:endParaRPr>
          </a:p>
          <a:p>
            <a:pPr marL="696595" marR="5080" indent="-170180">
              <a:lnSpc>
                <a:spcPts val="2740"/>
              </a:lnSpc>
              <a:spcBef>
                <a:spcPts val="1265"/>
              </a:spcBef>
            </a:pPr>
            <a:r>
              <a:rPr sz="2400" dirty="0">
                <a:latin typeface="Arial"/>
                <a:cs typeface="Arial"/>
              </a:rPr>
              <a:t>»</a:t>
            </a:r>
            <a:r>
              <a:rPr sz="2400" dirty="0">
                <a:latin typeface="Georgia"/>
                <a:cs typeface="Georgia"/>
              </a:rPr>
              <a:t>Before:</a:t>
            </a:r>
            <a:r>
              <a:rPr sz="2400" spc="-1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Banks</a:t>
            </a:r>
            <a:r>
              <a:rPr sz="2400" spc="-1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were</a:t>
            </a:r>
            <a:r>
              <a:rPr sz="2400" spc="-1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required</a:t>
            </a:r>
            <a:r>
              <a:rPr sz="2400" spc="-1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to</a:t>
            </a:r>
            <a:r>
              <a:rPr sz="2400" spc="-1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disclose</a:t>
            </a:r>
            <a:r>
              <a:rPr sz="2400" spc="-2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details</a:t>
            </a:r>
            <a:r>
              <a:rPr sz="2400" spc="-2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on</a:t>
            </a:r>
            <a:r>
              <a:rPr sz="2400" spc="-2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the</a:t>
            </a:r>
            <a:r>
              <a:rPr sz="2400" spc="-1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location</a:t>
            </a:r>
            <a:r>
              <a:rPr sz="2400" spc="-1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of</a:t>
            </a:r>
            <a:r>
              <a:rPr sz="2400" spc="-2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their</a:t>
            </a:r>
            <a:r>
              <a:rPr sz="2400" spc="-1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loans</a:t>
            </a:r>
            <a:r>
              <a:rPr sz="2400" spc="-10" dirty="0">
                <a:latin typeface="Georgia"/>
                <a:cs typeface="Georgia"/>
              </a:rPr>
              <a:t> </a:t>
            </a:r>
            <a:r>
              <a:rPr sz="2400" spc="-25" dirty="0">
                <a:latin typeface="Georgia"/>
                <a:cs typeface="Georgia"/>
              </a:rPr>
              <a:t>(in </a:t>
            </a:r>
            <a:r>
              <a:rPr sz="2400" spc="-10" dirty="0">
                <a:latin typeface="Georgia"/>
                <a:cs typeface="Georgia"/>
              </a:rPr>
              <a:t>low-</a:t>
            </a:r>
            <a:r>
              <a:rPr sz="2400" dirty="0">
                <a:latin typeface="Georgia"/>
                <a:cs typeface="Georgia"/>
              </a:rPr>
              <a:t>,</a:t>
            </a:r>
            <a:r>
              <a:rPr sz="2400" spc="25" dirty="0">
                <a:latin typeface="Georgia"/>
                <a:cs typeface="Georgia"/>
              </a:rPr>
              <a:t> </a:t>
            </a:r>
            <a:r>
              <a:rPr sz="2400" spc="-10" dirty="0">
                <a:latin typeface="Georgia"/>
                <a:cs typeface="Georgia"/>
              </a:rPr>
              <a:t>moderate-</a:t>
            </a:r>
            <a:r>
              <a:rPr sz="2400" dirty="0">
                <a:latin typeface="Georgia"/>
                <a:cs typeface="Georgia"/>
              </a:rPr>
              <a:t>,</a:t>
            </a:r>
            <a:r>
              <a:rPr sz="2400" spc="35" dirty="0">
                <a:latin typeface="Georgia"/>
                <a:cs typeface="Georgia"/>
              </a:rPr>
              <a:t> </a:t>
            </a:r>
            <a:r>
              <a:rPr sz="2400" spc="-10" dirty="0">
                <a:latin typeface="Georgia"/>
                <a:cs typeface="Georgia"/>
              </a:rPr>
              <a:t>middle-</a:t>
            </a:r>
            <a:r>
              <a:rPr sz="2400" dirty="0">
                <a:latin typeface="Georgia"/>
                <a:cs typeface="Georgia"/>
              </a:rPr>
              <a:t>,</a:t>
            </a:r>
            <a:r>
              <a:rPr sz="2400" spc="2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upper-</a:t>
            </a:r>
            <a:r>
              <a:rPr sz="2400" spc="2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income</a:t>
            </a:r>
            <a:r>
              <a:rPr sz="2400" spc="25" dirty="0">
                <a:latin typeface="Georgia"/>
                <a:cs typeface="Georgia"/>
              </a:rPr>
              <a:t> </a:t>
            </a:r>
            <a:r>
              <a:rPr sz="2400" spc="-10" dirty="0">
                <a:latin typeface="Georgia"/>
                <a:cs typeface="Georgia"/>
              </a:rPr>
              <a:t>areas)</a:t>
            </a:r>
            <a:endParaRPr sz="2400">
              <a:latin typeface="Georgia"/>
              <a:cs typeface="Georgia"/>
            </a:endParaRPr>
          </a:p>
          <a:p>
            <a:pPr marL="696595" marR="46990" indent="-170180">
              <a:lnSpc>
                <a:spcPts val="2740"/>
              </a:lnSpc>
              <a:spcBef>
                <a:spcPts val="1190"/>
              </a:spcBef>
            </a:pPr>
            <a:r>
              <a:rPr sz="2400" dirty="0">
                <a:latin typeface="Arial"/>
                <a:cs typeface="Arial"/>
              </a:rPr>
              <a:t>»</a:t>
            </a:r>
            <a:r>
              <a:rPr sz="2400" dirty="0">
                <a:latin typeface="Georgia"/>
                <a:cs typeface="Georgia"/>
              </a:rPr>
              <a:t>After:</a:t>
            </a:r>
            <a:r>
              <a:rPr sz="2400" spc="-2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Asset</a:t>
            </a:r>
            <a:r>
              <a:rPr sz="2400" spc="-2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threshold</a:t>
            </a:r>
            <a:r>
              <a:rPr sz="2400" spc="-1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for</a:t>
            </a:r>
            <a:r>
              <a:rPr sz="2400" spc="-2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the</a:t>
            </a:r>
            <a:r>
              <a:rPr sz="2400" spc="-1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requirement</a:t>
            </a:r>
            <a:r>
              <a:rPr sz="2400" spc="-2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was</a:t>
            </a:r>
            <a:r>
              <a:rPr sz="2400" spc="-2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increased,</a:t>
            </a:r>
            <a:r>
              <a:rPr sz="2400" spc="-2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exempting</a:t>
            </a:r>
            <a:r>
              <a:rPr sz="2400" spc="-2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a</a:t>
            </a:r>
            <a:r>
              <a:rPr sz="2400" spc="-2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group</a:t>
            </a:r>
            <a:r>
              <a:rPr sz="2400" spc="-10" dirty="0">
                <a:latin typeface="Georgia"/>
                <a:cs typeface="Georgia"/>
              </a:rPr>
              <a:t> </a:t>
            </a:r>
            <a:r>
              <a:rPr sz="2400" spc="-25" dirty="0">
                <a:latin typeface="Georgia"/>
                <a:cs typeface="Georgia"/>
              </a:rPr>
              <a:t>of </a:t>
            </a:r>
            <a:r>
              <a:rPr sz="2400" dirty="0">
                <a:latin typeface="Georgia"/>
                <a:cs typeface="Georgia"/>
              </a:rPr>
              <a:t>banks</a:t>
            </a:r>
            <a:r>
              <a:rPr sz="2400" spc="-2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from</a:t>
            </a:r>
            <a:r>
              <a:rPr sz="2400" spc="-1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the</a:t>
            </a:r>
            <a:r>
              <a:rPr sz="2400" spc="-1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mandatory</a:t>
            </a:r>
            <a:r>
              <a:rPr sz="2400" spc="-15" dirty="0">
                <a:latin typeface="Georgia"/>
                <a:cs typeface="Georgia"/>
              </a:rPr>
              <a:t> </a:t>
            </a:r>
            <a:r>
              <a:rPr sz="2400" spc="-10" dirty="0">
                <a:latin typeface="Georgia"/>
                <a:cs typeface="Georgia"/>
              </a:rPr>
              <a:t>disclosure</a:t>
            </a:r>
            <a:endParaRPr sz="2400">
              <a:latin typeface="Georgia"/>
              <a:cs typeface="Georgia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spc="-25" dirty="0"/>
              <a:t>3</a:t>
            </a:fld>
            <a:endParaRPr spc="-25"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1823700" algn="l"/>
              </a:tabLst>
            </a:pPr>
            <a:r>
              <a:rPr dirty="0"/>
              <a:t>Research</a:t>
            </a:r>
            <a:r>
              <a:rPr spc="125" dirty="0"/>
              <a:t> </a:t>
            </a:r>
            <a:r>
              <a:rPr spc="-10" dirty="0"/>
              <a:t>Question</a:t>
            </a:r>
            <a:r>
              <a:rPr dirty="0"/>
              <a:t>	</a:t>
            </a:r>
          </a:p>
        </p:txBody>
      </p:sp>
    </p:spTree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33768" y="1833783"/>
            <a:ext cx="11420475" cy="3372485"/>
          </a:xfrm>
          <a:prstGeom prst="rect">
            <a:avLst/>
          </a:prstGeom>
        </p:spPr>
        <p:txBody>
          <a:bodyPr vert="horz" wrap="square" lIns="0" tIns="1466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5"/>
              </a:spcBef>
            </a:pPr>
            <a:r>
              <a:rPr sz="2400" dirty="0">
                <a:latin typeface="Arial"/>
                <a:cs typeface="Arial"/>
              </a:rPr>
              <a:t>»</a:t>
            </a:r>
            <a:r>
              <a:rPr sz="2400" spc="-400" dirty="0">
                <a:latin typeface="Arial"/>
                <a:cs typeface="Arial"/>
              </a:rPr>
              <a:t> </a:t>
            </a:r>
            <a:r>
              <a:rPr sz="2400" dirty="0">
                <a:latin typeface="Georgia"/>
                <a:cs typeface="Georgia"/>
              </a:rPr>
              <a:t>Local</a:t>
            </a:r>
            <a:r>
              <a:rPr sz="2400" spc="-2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business</a:t>
            </a:r>
            <a:r>
              <a:rPr sz="2400" spc="-2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activities</a:t>
            </a:r>
            <a:r>
              <a:rPr sz="2400" spc="-4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after</a:t>
            </a:r>
            <a:r>
              <a:rPr sz="2400" spc="-2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the</a:t>
            </a:r>
            <a:r>
              <a:rPr sz="2400" spc="-1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rule</a:t>
            </a:r>
            <a:r>
              <a:rPr sz="2400" spc="-15" dirty="0">
                <a:latin typeface="Georgia"/>
                <a:cs typeface="Georgia"/>
              </a:rPr>
              <a:t> </a:t>
            </a:r>
            <a:r>
              <a:rPr sz="2400" spc="-10" dirty="0">
                <a:latin typeface="Georgia"/>
                <a:cs typeface="Georgia"/>
              </a:rPr>
              <a:t>change</a:t>
            </a:r>
            <a:endParaRPr sz="2400">
              <a:latin typeface="Georgia"/>
              <a:cs typeface="Georgia"/>
            </a:endParaRPr>
          </a:p>
          <a:p>
            <a:pPr marL="438784" marR="5080" indent="-170180">
              <a:lnSpc>
                <a:spcPts val="2740"/>
              </a:lnSpc>
              <a:spcBef>
                <a:spcPts val="1265"/>
              </a:spcBef>
            </a:pPr>
            <a:r>
              <a:rPr sz="2400" dirty="0">
                <a:latin typeface="Arial"/>
                <a:cs typeface="Arial"/>
              </a:rPr>
              <a:t>»</a:t>
            </a:r>
            <a:r>
              <a:rPr sz="2400" dirty="0">
                <a:latin typeface="Georgia"/>
                <a:cs typeface="Georgia"/>
              </a:rPr>
              <a:t>A</a:t>
            </a:r>
            <a:r>
              <a:rPr sz="2400" spc="-2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significant</a:t>
            </a:r>
            <a:r>
              <a:rPr sz="2400" spc="-4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decline</a:t>
            </a:r>
            <a:r>
              <a:rPr sz="2400" spc="-2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in</a:t>
            </a:r>
            <a:r>
              <a:rPr sz="2400" spc="-3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small</a:t>
            </a:r>
            <a:r>
              <a:rPr sz="2400" spc="-1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businesses</a:t>
            </a:r>
            <a:r>
              <a:rPr sz="2400" spc="-2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in</a:t>
            </a:r>
            <a:r>
              <a:rPr sz="2400" spc="-3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Low-</a:t>
            </a:r>
            <a:r>
              <a:rPr sz="2400" spc="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and</a:t>
            </a:r>
            <a:r>
              <a:rPr sz="2400" spc="-3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Moderate-</a:t>
            </a:r>
            <a:r>
              <a:rPr sz="2400" spc="-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income</a:t>
            </a:r>
            <a:r>
              <a:rPr sz="2400" spc="-3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(LMI)</a:t>
            </a:r>
            <a:r>
              <a:rPr sz="2400" spc="-15" dirty="0">
                <a:latin typeface="Georgia"/>
                <a:cs typeface="Georgia"/>
              </a:rPr>
              <a:t> </a:t>
            </a:r>
            <a:r>
              <a:rPr sz="2400" spc="-25" dirty="0">
                <a:latin typeface="Georgia"/>
                <a:cs typeface="Georgia"/>
              </a:rPr>
              <a:t>zip </a:t>
            </a:r>
            <a:r>
              <a:rPr sz="2400" spc="-10" dirty="0">
                <a:latin typeface="Georgia"/>
                <a:cs typeface="Georgia"/>
              </a:rPr>
              <a:t>codes</a:t>
            </a:r>
            <a:endParaRPr sz="2400">
              <a:latin typeface="Georgia"/>
              <a:cs typeface="Georgia"/>
            </a:endParaRPr>
          </a:p>
          <a:p>
            <a:pPr marL="269240">
              <a:lnSpc>
                <a:spcPct val="100000"/>
              </a:lnSpc>
              <a:spcBef>
                <a:spcPts val="985"/>
              </a:spcBef>
            </a:pPr>
            <a:r>
              <a:rPr sz="2400" dirty="0">
                <a:latin typeface="Arial"/>
                <a:cs typeface="Arial"/>
              </a:rPr>
              <a:t>»</a:t>
            </a:r>
            <a:r>
              <a:rPr sz="2400" dirty="0">
                <a:latin typeface="Georgia"/>
                <a:cs typeface="Georgia"/>
              </a:rPr>
              <a:t>A</a:t>
            </a:r>
            <a:r>
              <a:rPr sz="2400" spc="-1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significant</a:t>
            </a:r>
            <a:r>
              <a:rPr sz="2400" spc="-4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decline</a:t>
            </a:r>
            <a:r>
              <a:rPr sz="2400" spc="-2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in</a:t>
            </a:r>
            <a:r>
              <a:rPr sz="2400" spc="-2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small</a:t>
            </a:r>
            <a:r>
              <a:rPr sz="2400" spc="-1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business</a:t>
            </a:r>
            <a:r>
              <a:rPr sz="2400" spc="-2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employment</a:t>
            </a:r>
            <a:r>
              <a:rPr sz="2400" spc="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and</a:t>
            </a:r>
            <a:r>
              <a:rPr sz="2400" spc="-2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wages</a:t>
            </a:r>
            <a:r>
              <a:rPr sz="2400" spc="-1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in</a:t>
            </a:r>
            <a:r>
              <a:rPr sz="2400" spc="-3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LMI</a:t>
            </a:r>
            <a:r>
              <a:rPr sz="2400" spc="-1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zip</a:t>
            </a:r>
            <a:r>
              <a:rPr sz="2400" spc="-25" dirty="0">
                <a:latin typeface="Georgia"/>
                <a:cs typeface="Georgia"/>
              </a:rPr>
              <a:t> </a:t>
            </a:r>
            <a:r>
              <a:rPr sz="2400" spc="-10" dirty="0">
                <a:latin typeface="Georgia"/>
                <a:cs typeface="Georgia"/>
              </a:rPr>
              <a:t>codes</a:t>
            </a:r>
            <a:endParaRPr sz="2400">
              <a:latin typeface="Georgia"/>
              <a:cs typeface="Georgia"/>
            </a:endParaRPr>
          </a:p>
          <a:p>
            <a:pPr marL="269240">
              <a:lnSpc>
                <a:spcPct val="100000"/>
              </a:lnSpc>
              <a:spcBef>
                <a:spcPts val="1055"/>
              </a:spcBef>
            </a:pPr>
            <a:r>
              <a:rPr sz="2400" dirty="0">
                <a:latin typeface="Arial"/>
                <a:cs typeface="Arial"/>
              </a:rPr>
              <a:t>»</a:t>
            </a:r>
            <a:r>
              <a:rPr sz="2400" dirty="0">
                <a:latin typeface="Georgia"/>
                <a:cs typeface="Georgia"/>
              </a:rPr>
              <a:t>Stronger</a:t>
            </a:r>
            <a:r>
              <a:rPr sz="2400" spc="-1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results</a:t>
            </a:r>
            <a:r>
              <a:rPr sz="2400" spc="-2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in</a:t>
            </a:r>
            <a:r>
              <a:rPr sz="2400" spc="-3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areas</a:t>
            </a:r>
            <a:r>
              <a:rPr sz="2400" spc="-2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of</a:t>
            </a:r>
            <a:r>
              <a:rPr sz="2400" spc="-2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high</a:t>
            </a:r>
            <a:r>
              <a:rPr sz="2400" spc="-2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CRA</a:t>
            </a:r>
            <a:r>
              <a:rPr sz="2400" spc="-2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implementation</a:t>
            </a:r>
            <a:r>
              <a:rPr sz="2400" spc="-20" dirty="0">
                <a:latin typeface="Georgia"/>
                <a:cs typeface="Georgia"/>
              </a:rPr>
              <a:t> cost</a:t>
            </a:r>
            <a:endParaRPr sz="24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1055"/>
              </a:spcBef>
            </a:pPr>
            <a:r>
              <a:rPr sz="2400" dirty="0">
                <a:latin typeface="Arial"/>
                <a:cs typeface="Arial"/>
              </a:rPr>
              <a:t>»</a:t>
            </a:r>
            <a:r>
              <a:rPr sz="2400" spc="-400" dirty="0">
                <a:latin typeface="Arial"/>
                <a:cs typeface="Arial"/>
              </a:rPr>
              <a:t> </a:t>
            </a:r>
            <a:r>
              <a:rPr sz="2400" dirty="0">
                <a:latin typeface="Georgia"/>
                <a:cs typeface="Georgia"/>
              </a:rPr>
              <a:t>Bank</a:t>
            </a:r>
            <a:r>
              <a:rPr sz="2400" spc="-2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lending</a:t>
            </a:r>
            <a:r>
              <a:rPr sz="2400" spc="-2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behavior</a:t>
            </a:r>
            <a:r>
              <a:rPr sz="2400" spc="-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after</a:t>
            </a:r>
            <a:r>
              <a:rPr sz="2400" spc="-1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the</a:t>
            </a:r>
            <a:r>
              <a:rPr sz="2400" spc="-1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rule</a:t>
            </a:r>
            <a:r>
              <a:rPr sz="2400" spc="-10" dirty="0">
                <a:latin typeface="Georgia"/>
                <a:cs typeface="Georgia"/>
              </a:rPr>
              <a:t> change</a:t>
            </a:r>
            <a:endParaRPr sz="2400">
              <a:latin typeface="Georgia"/>
              <a:cs typeface="Georgia"/>
            </a:endParaRPr>
          </a:p>
          <a:p>
            <a:pPr marL="269240">
              <a:lnSpc>
                <a:spcPct val="100000"/>
              </a:lnSpc>
              <a:spcBef>
                <a:spcPts val="1055"/>
              </a:spcBef>
            </a:pPr>
            <a:r>
              <a:rPr sz="2400" spc="-10" dirty="0">
                <a:latin typeface="Arial"/>
                <a:cs typeface="Arial"/>
              </a:rPr>
              <a:t>»</a:t>
            </a:r>
            <a:r>
              <a:rPr sz="2400" spc="-10" dirty="0">
                <a:latin typeface="Georgia"/>
                <a:cs typeface="Georgia"/>
              </a:rPr>
              <a:t>Non-</a:t>
            </a:r>
            <a:r>
              <a:rPr sz="2400" dirty="0">
                <a:latin typeface="Georgia"/>
                <a:cs typeface="Georgia"/>
              </a:rPr>
              <a:t>disclosing</a:t>
            </a:r>
            <a:r>
              <a:rPr sz="2400" spc="-4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banks</a:t>
            </a:r>
            <a:r>
              <a:rPr sz="2400" spc="-1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reduced</a:t>
            </a:r>
            <a:r>
              <a:rPr sz="2400" spc="-2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lending</a:t>
            </a:r>
            <a:r>
              <a:rPr sz="2400" spc="-2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to</a:t>
            </a:r>
            <a:r>
              <a:rPr sz="2400" spc="-2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LMI</a:t>
            </a:r>
            <a:r>
              <a:rPr sz="2400" spc="-1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areas</a:t>
            </a:r>
            <a:r>
              <a:rPr sz="2400" spc="-1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after</a:t>
            </a:r>
            <a:r>
              <a:rPr sz="2400" spc="-1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disclosure</a:t>
            </a:r>
            <a:r>
              <a:rPr sz="2400" spc="-25" dirty="0">
                <a:latin typeface="Georgia"/>
                <a:cs typeface="Georgia"/>
              </a:rPr>
              <a:t> </a:t>
            </a:r>
            <a:r>
              <a:rPr sz="2400" spc="-10" dirty="0">
                <a:latin typeface="Georgia"/>
                <a:cs typeface="Georgia"/>
              </a:rPr>
              <a:t>elimination</a:t>
            </a:r>
            <a:endParaRPr sz="2400">
              <a:latin typeface="Georgia"/>
              <a:cs typeface="Georgia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spc="-25" dirty="0"/>
              <a:t>4</a:t>
            </a:fld>
            <a:endParaRPr spc="-25"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1823700" algn="l"/>
              </a:tabLst>
            </a:pPr>
            <a:r>
              <a:rPr dirty="0"/>
              <a:t>Summary</a:t>
            </a:r>
            <a:r>
              <a:rPr spc="75" dirty="0"/>
              <a:t> </a:t>
            </a:r>
            <a:r>
              <a:rPr dirty="0"/>
              <a:t>of</a:t>
            </a:r>
            <a:r>
              <a:rPr spc="65" dirty="0"/>
              <a:t> </a:t>
            </a:r>
            <a:r>
              <a:rPr spc="-20" dirty="0"/>
              <a:t>Paper</a:t>
            </a:r>
            <a:r>
              <a:rPr dirty="0"/>
              <a:t>	</a:t>
            </a:r>
          </a:p>
        </p:txBody>
      </p:sp>
    </p:spTree>
  </p:cSld>
  <p:clrMapOvr>
    <a:masterClrMapping/>
  </p:clrMapOvr>
  <p:transition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76212" y="891952"/>
            <a:ext cx="8246109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»</a:t>
            </a:r>
            <a:r>
              <a:rPr sz="2400" spc="-225" dirty="0">
                <a:latin typeface="Arial"/>
                <a:cs typeface="Arial"/>
              </a:rPr>
              <a:t> </a:t>
            </a:r>
            <a:r>
              <a:rPr sz="2400" dirty="0">
                <a:latin typeface="Georgia"/>
                <a:cs typeface="Georgia"/>
              </a:rPr>
              <a:t>CRA</a:t>
            </a:r>
            <a:r>
              <a:rPr sz="2400" spc="-3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1977,</a:t>
            </a:r>
            <a:r>
              <a:rPr sz="2400" spc="-1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enacted</a:t>
            </a:r>
            <a:r>
              <a:rPr sz="2400" spc="-2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in</a:t>
            </a:r>
            <a:r>
              <a:rPr sz="2400" spc="-2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response</a:t>
            </a:r>
            <a:r>
              <a:rPr sz="2400" spc="-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to</a:t>
            </a:r>
            <a:r>
              <a:rPr sz="2400" spc="-1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the</a:t>
            </a:r>
            <a:r>
              <a:rPr sz="2400" spc="-1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practice</a:t>
            </a:r>
            <a:r>
              <a:rPr sz="2400" spc="-2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of</a:t>
            </a:r>
            <a:r>
              <a:rPr sz="2400" spc="-10" dirty="0">
                <a:latin typeface="Georgia"/>
                <a:cs typeface="Georgia"/>
              </a:rPr>
              <a:t> “redlining”</a:t>
            </a:r>
            <a:endParaRPr sz="2400">
              <a:latin typeface="Georgia"/>
              <a:cs typeface="Georgi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1823700" algn="l"/>
              </a:tabLst>
            </a:pPr>
            <a:r>
              <a:rPr dirty="0"/>
              <a:t>Community</a:t>
            </a:r>
            <a:r>
              <a:rPr spc="125" dirty="0"/>
              <a:t> </a:t>
            </a:r>
            <a:r>
              <a:rPr dirty="0"/>
              <a:t>Reinvestment</a:t>
            </a:r>
            <a:r>
              <a:rPr spc="125" dirty="0"/>
              <a:t> </a:t>
            </a:r>
            <a:r>
              <a:rPr spc="-25" dirty="0"/>
              <a:t>Act</a:t>
            </a:r>
            <a:r>
              <a:rPr dirty="0"/>
              <a:t>	</a:t>
            </a: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41782" y="1546860"/>
            <a:ext cx="7136013" cy="4839381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7768578" y="2650867"/>
            <a:ext cx="4032885" cy="2951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34925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latin typeface="Georgia"/>
                <a:cs typeface="Georgia"/>
              </a:rPr>
              <a:t>Color-</a:t>
            </a:r>
            <a:r>
              <a:rPr sz="2400" dirty="0">
                <a:latin typeface="Georgia"/>
                <a:cs typeface="Georgia"/>
              </a:rPr>
              <a:t>coded</a:t>
            </a:r>
            <a:r>
              <a:rPr sz="2400" spc="-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“Redlining”</a:t>
            </a:r>
            <a:r>
              <a:rPr sz="2400" spc="5" dirty="0">
                <a:latin typeface="Georgia"/>
                <a:cs typeface="Georgia"/>
              </a:rPr>
              <a:t> </a:t>
            </a:r>
            <a:r>
              <a:rPr sz="2400" spc="-25" dirty="0">
                <a:latin typeface="Georgia"/>
                <a:cs typeface="Georgia"/>
              </a:rPr>
              <a:t>Map </a:t>
            </a:r>
            <a:r>
              <a:rPr sz="2400" dirty="0">
                <a:latin typeface="Georgia"/>
                <a:cs typeface="Georgia"/>
              </a:rPr>
              <a:t>of</a:t>
            </a:r>
            <a:r>
              <a:rPr sz="2400" spc="-1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the</a:t>
            </a:r>
            <a:r>
              <a:rPr sz="2400" spc="-1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Chicago</a:t>
            </a:r>
            <a:r>
              <a:rPr sz="2400" spc="-1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area,</a:t>
            </a:r>
            <a:r>
              <a:rPr sz="2400" spc="10" dirty="0">
                <a:latin typeface="Georgia"/>
                <a:cs typeface="Georgia"/>
              </a:rPr>
              <a:t> </a:t>
            </a:r>
            <a:r>
              <a:rPr sz="2400" spc="-20" dirty="0">
                <a:latin typeface="Georgia"/>
                <a:cs typeface="Georgia"/>
              </a:rPr>
              <a:t>1940 </a:t>
            </a:r>
            <a:r>
              <a:rPr sz="2400" dirty="0">
                <a:latin typeface="Georgia"/>
                <a:cs typeface="Georgia"/>
              </a:rPr>
              <a:t>(“Residential</a:t>
            </a:r>
            <a:r>
              <a:rPr sz="2400" spc="-4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Security”</a:t>
            </a:r>
            <a:r>
              <a:rPr sz="2400" spc="-35" dirty="0">
                <a:latin typeface="Georgia"/>
                <a:cs typeface="Georgia"/>
              </a:rPr>
              <a:t> </a:t>
            </a:r>
            <a:r>
              <a:rPr sz="2400" spc="-20" dirty="0">
                <a:latin typeface="Georgia"/>
                <a:cs typeface="Georgia"/>
              </a:rPr>
              <a:t>maps)</a:t>
            </a:r>
            <a:endParaRPr sz="24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5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400" dirty="0">
                <a:latin typeface="Georgia"/>
                <a:cs typeface="Georgia"/>
              </a:rPr>
              <a:t>Green</a:t>
            </a:r>
            <a:r>
              <a:rPr sz="2400" spc="-1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:</a:t>
            </a:r>
            <a:r>
              <a:rPr sz="2400" spc="-15" dirty="0">
                <a:latin typeface="Georgia"/>
                <a:cs typeface="Georgia"/>
              </a:rPr>
              <a:t> </a:t>
            </a:r>
            <a:r>
              <a:rPr sz="2400" spc="-10" dirty="0">
                <a:latin typeface="Georgia"/>
                <a:cs typeface="Georgia"/>
              </a:rPr>
              <a:t>“Best”</a:t>
            </a:r>
            <a:endParaRPr sz="24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</a:pPr>
            <a:r>
              <a:rPr sz="2400" dirty="0">
                <a:latin typeface="Georgia"/>
                <a:cs typeface="Georgia"/>
              </a:rPr>
              <a:t>Blue:</a:t>
            </a:r>
            <a:r>
              <a:rPr sz="2400" spc="-3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“Still</a:t>
            </a:r>
            <a:r>
              <a:rPr sz="2400" spc="-15" dirty="0">
                <a:latin typeface="Georgia"/>
                <a:cs typeface="Georgia"/>
              </a:rPr>
              <a:t> </a:t>
            </a:r>
            <a:r>
              <a:rPr sz="2400" spc="-10" dirty="0">
                <a:latin typeface="Georgia"/>
                <a:cs typeface="Georgia"/>
              </a:rPr>
              <a:t>Desirable”</a:t>
            </a:r>
            <a:endParaRPr sz="2400">
              <a:latin typeface="Georgia"/>
              <a:cs typeface="Georgia"/>
            </a:endParaRPr>
          </a:p>
          <a:p>
            <a:pPr marL="12700" marR="5080">
              <a:lnSpc>
                <a:spcPct val="100000"/>
              </a:lnSpc>
            </a:pPr>
            <a:r>
              <a:rPr sz="2400" dirty="0">
                <a:latin typeface="Georgia"/>
                <a:cs typeface="Georgia"/>
              </a:rPr>
              <a:t>Yellow:</a:t>
            </a:r>
            <a:r>
              <a:rPr sz="2400" spc="-2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“Definitely</a:t>
            </a:r>
            <a:r>
              <a:rPr sz="2400" spc="-25" dirty="0">
                <a:latin typeface="Georgia"/>
                <a:cs typeface="Georgia"/>
              </a:rPr>
              <a:t> </a:t>
            </a:r>
            <a:r>
              <a:rPr sz="2400" spc="-10" dirty="0">
                <a:latin typeface="Georgia"/>
                <a:cs typeface="Georgia"/>
              </a:rPr>
              <a:t>Declining” </a:t>
            </a:r>
            <a:r>
              <a:rPr sz="2400" dirty="0">
                <a:latin typeface="Georgia"/>
                <a:cs typeface="Georgia"/>
              </a:rPr>
              <a:t>Red:</a:t>
            </a:r>
            <a:r>
              <a:rPr sz="2400" spc="-10" dirty="0">
                <a:latin typeface="Georgia"/>
                <a:cs typeface="Georgia"/>
              </a:rPr>
              <a:t> “Hazardous”</a:t>
            </a:r>
            <a:endParaRPr sz="2400">
              <a:latin typeface="Georgia"/>
              <a:cs typeface="Georgia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spc="-25" dirty="0"/>
              <a:t>5</a:t>
            </a:fld>
            <a:endParaRPr spc="-25" dirty="0"/>
          </a:p>
        </p:txBody>
      </p:sp>
    </p:spTree>
  </p:cSld>
  <p:clrMapOvr>
    <a:masterClrMapping/>
  </p:clrMapOvr>
  <p:transition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76212" y="1410112"/>
            <a:ext cx="11590655" cy="4219575"/>
          </a:xfrm>
          <a:prstGeom prst="rect">
            <a:avLst/>
          </a:prstGeom>
        </p:spPr>
        <p:txBody>
          <a:bodyPr vert="horz" wrap="square" lIns="0" tIns="1466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5"/>
              </a:spcBef>
            </a:pPr>
            <a:r>
              <a:rPr sz="2400" dirty="0">
                <a:latin typeface="Arial"/>
                <a:cs typeface="Arial"/>
              </a:rPr>
              <a:t>»</a:t>
            </a:r>
            <a:r>
              <a:rPr sz="2400" spc="-225" dirty="0">
                <a:latin typeface="Arial"/>
                <a:cs typeface="Arial"/>
              </a:rPr>
              <a:t> </a:t>
            </a:r>
            <a:r>
              <a:rPr sz="2400" dirty="0">
                <a:latin typeface="Georgia"/>
                <a:cs typeface="Georgia"/>
              </a:rPr>
              <a:t>Two</a:t>
            </a:r>
            <a:r>
              <a:rPr sz="2400" spc="-1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primary mechanisms</a:t>
            </a:r>
            <a:r>
              <a:rPr sz="2400" spc="-1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(The</a:t>
            </a:r>
            <a:r>
              <a:rPr sz="2400" spc="-1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1995</a:t>
            </a:r>
            <a:r>
              <a:rPr sz="2400" spc="5" dirty="0">
                <a:latin typeface="Georgia"/>
                <a:cs typeface="Georgia"/>
              </a:rPr>
              <a:t> </a:t>
            </a:r>
            <a:r>
              <a:rPr sz="2400" spc="-10" dirty="0">
                <a:latin typeface="Georgia"/>
                <a:cs typeface="Georgia"/>
              </a:rPr>
              <a:t>Reform)</a:t>
            </a:r>
            <a:endParaRPr sz="2400">
              <a:latin typeface="Georgia"/>
              <a:cs typeface="Georgia"/>
            </a:endParaRPr>
          </a:p>
          <a:p>
            <a:pPr marL="269875">
              <a:lnSpc>
                <a:spcPct val="100000"/>
              </a:lnSpc>
              <a:spcBef>
                <a:spcPts val="1055"/>
              </a:spcBef>
            </a:pPr>
            <a:r>
              <a:rPr sz="2400" dirty="0">
                <a:latin typeface="Arial"/>
                <a:cs typeface="Arial"/>
              </a:rPr>
              <a:t>»</a:t>
            </a:r>
            <a:r>
              <a:rPr sz="2400" spc="-400" dirty="0">
                <a:latin typeface="Arial"/>
                <a:cs typeface="Arial"/>
              </a:rPr>
              <a:t> </a:t>
            </a:r>
            <a:r>
              <a:rPr sz="2400" dirty="0">
                <a:latin typeface="Georgia"/>
                <a:cs typeface="Georgia"/>
              </a:rPr>
              <a:t>Periodic</a:t>
            </a:r>
            <a:r>
              <a:rPr sz="2400" spc="-3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bank</a:t>
            </a:r>
            <a:r>
              <a:rPr sz="2400" spc="-1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performance</a:t>
            </a:r>
            <a:r>
              <a:rPr sz="2400" spc="-1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evaluation</a:t>
            </a:r>
            <a:r>
              <a:rPr sz="2400" spc="-3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(direct</a:t>
            </a:r>
            <a:r>
              <a:rPr sz="2400" spc="-25" dirty="0">
                <a:latin typeface="Georgia"/>
                <a:cs typeface="Georgia"/>
              </a:rPr>
              <a:t> </a:t>
            </a:r>
            <a:r>
              <a:rPr sz="2400" spc="-10" dirty="0">
                <a:latin typeface="Georgia"/>
                <a:cs typeface="Georgia"/>
              </a:rPr>
              <a:t>mechanism)</a:t>
            </a:r>
            <a:endParaRPr sz="2400">
              <a:latin typeface="Georgia"/>
              <a:cs typeface="Georgia"/>
            </a:endParaRPr>
          </a:p>
          <a:p>
            <a:pPr marL="527050">
              <a:lnSpc>
                <a:spcPct val="100000"/>
              </a:lnSpc>
              <a:spcBef>
                <a:spcPts val="1055"/>
              </a:spcBef>
            </a:pPr>
            <a:r>
              <a:rPr sz="2400" dirty="0">
                <a:latin typeface="Arial"/>
                <a:cs typeface="Arial"/>
              </a:rPr>
              <a:t>»</a:t>
            </a:r>
            <a:r>
              <a:rPr sz="2400" dirty="0">
                <a:latin typeface="Georgia"/>
                <a:cs typeface="Georgia"/>
              </a:rPr>
              <a:t>Rating</a:t>
            </a:r>
            <a:r>
              <a:rPr sz="2400" spc="-4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assigned</a:t>
            </a:r>
            <a:r>
              <a:rPr sz="2400" spc="-2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based</a:t>
            </a:r>
            <a:r>
              <a:rPr sz="2400" spc="-1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on</a:t>
            </a:r>
            <a:r>
              <a:rPr sz="2400" spc="-2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Lending,</a:t>
            </a:r>
            <a:r>
              <a:rPr sz="2400" spc="-2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Investment,</a:t>
            </a:r>
            <a:r>
              <a:rPr sz="2400" spc="-2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Service</a:t>
            </a:r>
            <a:r>
              <a:rPr sz="2400" spc="-25" dirty="0">
                <a:latin typeface="Georgia"/>
                <a:cs typeface="Georgia"/>
              </a:rPr>
              <a:t> </a:t>
            </a:r>
            <a:r>
              <a:rPr sz="2400" spc="-10" dirty="0">
                <a:latin typeface="Georgia"/>
                <a:cs typeface="Georgia"/>
              </a:rPr>
              <a:t>tests</a:t>
            </a:r>
            <a:endParaRPr sz="2400">
              <a:latin typeface="Georgia"/>
              <a:cs typeface="Georgia"/>
            </a:endParaRPr>
          </a:p>
          <a:p>
            <a:pPr marL="527050">
              <a:lnSpc>
                <a:spcPct val="100000"/>
              </a:lnSpc>
              <a:spcBef>
                <a:spcPts val="1060"/>
              </a:spcBef>
            </a:pPr>
            <a:r>
              <a:rPr sz="2400" dirty="0">
                <a:latin typeface="Arial"/>
                <a:cs typeface="Arial"/>
              </a:rPr>
              <a:t>»</a:t>
            </a:r>
            <a:r>
              <a:rPr sz="2400" dirty="0">
                <a:latin typeface="Georgia"/>
                <a:cs typeface="Georgia"/>
              </a:rPr>
              <a:t>Dahl</a:t>
            </a:r>
            <a:r>
              <a:rPr sz="2400" spc="-2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et</a:t>
            </a:r>
            <a:r>
              <a:rPr sz="2400" spc="-1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al.</a:t>
            </a:r>
            <a:r>
              <a:rPr sz="2400" spc="-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(2000);</a:t>
            </a:r>
            <a:r>
              <a:rPr sz="2400" spc="-1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Agarwal</a:t>
            </a:r>
            <a:r>
              <a:rPr sz="2400" spc="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et</a:t>
            </a:r>
            <a:r>
              <a:rPr sz="2400" spc="-1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al.</a:t>
            </a:r>
            <a:r>
              <a:rPr sz="2400" spc="-5" dirty="0">
                <a:latin typeface="Georgia"/>
                <a:cs typeface="Georgia"/>
              </a:rPr>
              <a:t> </a:t>
            </a:r>
            <a:r>
              <a:rPr sz="2400" spc="-10" dirty="0">
                <a:latin typeface="Georgia"/>
                <a:cs typeface="Georgia"/>
              </a:rPr>
              <a:t>(2012)</a:t>
            </a:r>
            <a:endParaRPr sz="2400">
              <a:latin typeface="Georgia"/>
              <a:cs typeface="Georgia"/>
            </a:endParaRPr>
          </a:p>
          <a:p>
            <a:pPr marL="269875">
              <a:lnSpc>
                <a:spcPct val="100000"/>
              </a:lnSpc>
              <a:spcBef>
                <a:spcPts val="1055"/>
              </a:spcBef>
            </a:pPr>
            <a:r>
              <a:rPr sz="2400" dirty="0">
                <a:latin typeface="Arial"/>
                <a:cs typeface="Arial"/>
              </a:rPr>
              <a:t>»</a:t>
            </a:r>
            <a:r>
              <a:rPr sz="2400" spc="-400" dirty="0">
                <a:latin typeface="Arial"/>
                <a:cs typeface="Arial"/>
              </a:rPr>
              <a:t> </a:t>
            </a:r>
            <a:r>
              <a:rPr sz="2400" dirty="0">
                <a:latin typeface="Georgia"/>
                <a:cs typeface="Georgia"/>
              </a:rPr>
              <a:t>Disclosure</a:t>
            </a:r>
            <a:r>
              <a:rPr sz="2400" spc="-4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(indirect</a:t>
            </a:r>
            <a:r>
              <a:rPr sz="2400" spc="-35" dirty="0">
                <a:latin typeface="Georgia"/>
                <a:cs typeface="Georgia"/>
              </a:rPr>
              <a:t> </a:t>
            </a:r>
            <a:r>
              <a:rPr sz="2400" spc="-10" dirty="0">
                <a:latin typeface="Georgia"/>
                <a:cs typeface="Georgia"/>
              </a:rPr>
              <a:t>mechanism)</a:t>
            </a:r>
            <a:endParaRPr sz="2400">
              <a:latin typeface="Georgia"/>
              <a:cs typeface="Georgia"/>
            </a:endParaRPr>
          </a:p>
          <a:p>
            <a:pPr marL="696595" marR="5080" indent="-170180">
              <a:lnSpc>
                <a:spcPts val="2740"/>
              </a:lnSpc>
              <a:spcBef>
                <a:spcPts val="1265"/>
              </a:spcBef>
            </a:pPr>
            <a:r>
              <a:rPr sz="2400" dirty="0">
                <a:latin typeface="Arial"/>
                <a:cs typeface="Arial"/>
              </a:rPr>
              <a:t>»</a:t>
            </a:r>
            <a:r>
              <a:rPr sz="2400" dirty="0">
                <a:latin typeface="Georgia"/>
                <a:cs typeface="Georgia"/>
              </a:rPr>
              <a:t>Banks</a:t>
            </a:r>
            <a:r>
              <a:rPr sz="2400" spc="-2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are</a:t>
            </a:r>
            <a:r>
              <a:rPr sz="2400" spc="-1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required</a:t>
            </a:r>
            <a:r>
              <a:rPr sz="2400" spc="-2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to</a:t>
            </a:r>
            <a:r>
              <a:rPr sz="2400" spc="-2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disclose</a:t>
            </a:r>
            <a:r>
              <a:rPr sz="2400" spc="-2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the</a:t>
            </a:r>
            <a:r>
              <a:rPr sz="2400" spc="-1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number</a:t>
            </a:r>
            <a:r>
              <a:rPr sz="2400" spc="-1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and</a:t>
            </a:r>
            <a:r>
              <a:rPr sz="2400" spc="-2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amount</a:t>
            </a:r>
            <a:r>
              <a:rPr sz="2400" spc="-3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of</a:t>
            </a:r>
            <a:r>
              <a:rPr sz="2400" spc="-2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small</a:t>
            </a:r>
            <a:r>
              <a:rPr sz="2400" spc="-1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business</a:t>
            </a:r>
            <a:r>
              <a:rPr sz="2400" spc="-2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loans</a:t>
            </a:r>
            <a:r>
              <a:rPr sz="2400" spc="-15" dirty="0">
                <a:latin typeface="Georgia"/>
                <a:cs typeface="Georgia"/>
              </a:rPr>
              <a:t> </a:t>
            </a:r>
            <a:r>
              <a:rPr sz="2400" spc="-25" dirty="0">
                <a:latin typeface="Georgia"/>
                <a:cs typeface="Georgia"/>
              </a:rPr>
              <a:t>to </a:t>
            </a:r>
            <a:r>
              <a:rPr sz="2400" dirty="0">
                <a:latin typeface="Georgia"/>
                <a:cs typeface="Georgia"/>
              </a:rPr>
              <a:t>LMI</a:t>
            </a:r>
            <a:r>
              <a:rPr sz="2400" spc="-10" dirty="0">
                <a:latin typeface="Georgia"/>
                <a:cs typeface="Georgia"/>
              </a:rPr>
              <a:t> areas.</a:t>
            </a:r>
            <a:endParaRPr sz="2400">
              <a:latin typeface="Georgia"/>
              <a:cs typeface="Georgia"/>
            </a:endParaRPr>
          </a:p>
          <a:p>
            <a:pPr marL="696595" marR="917575" indent="-170180">
              <a:lnSpc>
                <a:spcPts val="2740"/>
              </a:lnSpc>
              <a:spcBef>
                <a:spcPts val="1190"/>
              </a:spcBef>
            </a:pPr>
            <a:r>
              <a:rPr sz="2400" dirty="0">
                <a:latin typeface="Arial"/>
                <a:cs typeface="Arial"/>
              </a:rPr>
              <a:t>»</a:t>
            </a:r>
            <a:r>
              <a:rPr sz="2400" dirty="0">
                <a:latin typeface="Georgia"/>
                <a:cs typeface="Georgia"/>
              </a:rPr>
              <a:t>Provide</a:t>
            </a:r>
            <a:r>
              <a:rPr sz="2400" spc="-3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the</a:t>
            </a:r>
            <a:r>
              <a:rPr sz="2400" spc="-1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public</a:t>
            </a:r>
            <a:r>
              <a:rPr sz="2400" spc="-2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(e.g.,</a:t>
            </a:r>
            <a:r>
              <a:rPr sz="2400" spc="-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community</a:t>
            </a:r>
            <a:r>
              <a:rPr sz="2400" spc="-3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organizations)</a:t>
            </a:r>
            <a:r>
              <a:rPr sz="2400" spc="-3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with</a:t>
            </a:r>
            <a:r>
              <a:rPr sz="2400" spc="-2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data</a:t>
            </a:r>
            <a:r>
              <a:rPr sz="2400" spc="-3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to</a:t>
            </a:r>
            <a:r>
              <a:rPr sz="2400" spc="-2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assess</a:t>
            </a:r>
            <a:r>
              <a:rPr sz="2400" spc="-10" dirty="0">
                <a:latin typeface="Georgia"/>
                <a:cs typeface="Georgia"/>
              </a:rPr>
              <a:t> </a:t>
            </a:r>
            <a:r>
              <a:rPr sz="2400" spc="-25" dirty="0">
                <a:latin typeface="Georgia"/>
                <a:cs typeface="Georgia"/>
              </a:rPr>
              <a:t>and </a:t>
            </a:r>
            <a:r>
              <a:rPr sz="2400" dirty="0">
                <a:latin typeface="Georgia"/>
                <a:cs typeface="Georgia"/>
              </a:rPr>
              <a:t>monitor</a:t>
            </a:r>
            <a:r>
              <a:rPr sz="2400" spc="-3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the</a:t>
            </a:r>
            <a:r>
              <a:rPr sz="2400" spc="-1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activities</a:t>
            </a:r>
            <a:r>
              <a:rPr sz="2400" spc="-3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of</a:t>
            </a:r>
            <a:r>
              <a:rPr sz="2400" spc="-2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lenders</a:t>
            </a:r>
            <a:r>
              <a:rPr sz="2400" spc="-1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in</a:t>
            </a:r>
            <a:r>
              <a:rPr sz="2400" spc="-3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their</a:t>
            </a:r>
            <a:r>
              <a:rPr sz="2400" spc="-1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neighborhoods (FRB</a:t>
            </a:r>
            <a:r>
              <a:rPr sz="2400" spc="-10" dirty="0">
                <a:latin typeface="Georgia"/>
                <a:cs typeface="Georgia"/>
              </a:rPr>
              <a:t> 2005)</a:t>
            </a:r>
            <a:endParaRPr sz="2400">
              <a:latin typeface="Georgia"/>
              <a:cs typeface="Georgia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spc="-25" dirty="0"/>
              <a:t>6</a:t>
            </a:fld>
            <a:endParaRPr spc="-25"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1823700" algn="l"/>
              </a:tabLst>
            </a:pPr>
            <a:r>
              <a:rPr dirty="0"/>
              <a:t>Community</a:t>
            </a:r>
            <a:r>
              <a:rPr spc="125" dirty="0"/>
              <a:t> </a:t>
            </a:r>
            <a:r>
              <a:rPr dirty="0"/>
              <a:t>Reinvestment</a:t>
            </a:r>
            <a:r>
              <a:rPr spc="125" dirty="0"/>
              <a:t> </a:t>
            </a:r>
            <a:r>
              <a:rPr spc="-25" dirty="0"/>
              <a:t>Act</a:t>
            </a:r>
            <a:r>
              <a:rPr dirty="0"/>
              <a:t>	</a:t>
            </a:r>
          </a:p>
        </p:txBody>
      </p:sp>
    </p:spTree>
  </p:cSld>
  <p:clrMapOvr>
    <a:masterClrMapping/>
  </p:clrMapOvr>
  <p:transition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1823700" algn="l"/>
              </a:tabLst>
            </a:pPr>
            <a:r>
              <a:rPr dirty="0"/>
              <a:t>Example</a:t>
            </a:r>
            <a:r>
              <a:rPr spc="70" dirty="0"/>
              <a:t> </a:t>
            </a:r>
            <a:r>
              <a:rPr dirty="0"/>
              <a:t>of</a:t>
            </a:r>
            <a:r>
              <a:rPr spc="80" dirty="0"/>
              <a:t> </a:t>
            </a:r>
            <a:r>
              <a:rPr dirty="0"/>
              <a:t>CRA</a:t>
            </a:r>
            <a:r>
              <a:rPr spc="80" dirty="0"/>
              <a:t> </a:t>
            </a:r>
            <a:r>
              <a:rPr dirty="0"/>
              <a:t>Geographic</a:t>
            </a:r>
            <a:r>
              <a:rPr spc="75" dirty="0"/>
              <a:t> </a:t>
            </a:r>
            <a:r>
              <a:rPr spc="-10" dirty="0"/>
              <a:t>Disclosure</a:t>
            </a:r>
            <a:r>
              <a:rPr dirty="0"/>
              <a:t>	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65020" y="846594"/>
            <a:ext cx="8058911" cy="5797282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spc="-25" dirty="0"/>
              <a:t>7</a:t>
            </a:fld>
            <a:endParaRPr spc="-25" dirty="0"/>
          </a:p>
        </p:txBody>
      </p:sp>
    </p:spTree>
  </p:cSld>
  <p:clrMapOvr>
    <a:masterClrMapping/>
  </p:clrMapOvr>
  <p:transition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76212" y="1870362"/>
            <a:ext cx="11748770" cy="1933575"/>
          </a:xfrm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239395" marR="5080" indent="-227329">
              <a:lnSpc>
                <a:spcPts val="2740"/>
              </a:lnSpc>
              <a:spcBef>
                <a:spcPts val="305"/>
              </a:spcBef>
            </a:pPr>
            <a:r>
              <a:rPr sz="2400" dirty="0">
                <a:latin typeface="Arial"/>
                <a:cs typeface="Arial"/>
              </a:rPr>
              <a:t>»</a:t>
            </a:r>
            <a:r>
              <a:rPr sz="2400" spc="-215" dirty="0">
                <a:latin typeface="Arial"/>
                <a:cs typeface="Arial"/>
              </a:rPr>
              <a:t> </a:t>
            </a:r>
            <a:r>
              <a:rPr sz="2400" dirty="0">
                <a:latin typeface="Georgia"/>
                <a:cs typeface="Georgia"/>
              </a:rPr>
              <a:t>The</a:t>
            </a:r>
            <a:r>
              <a:rPr sz="2400" spc="-2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reduction</a:t>
            </a:r>
            <a:r>
              <a:rPr sz="2400" spc="-3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in</a:t>
            </a:r>
            <a:r>
              <a:rPr sz="2400" spc="-2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disclosures</a:t>
            </a:r>
            <a:r>
              <a:rPr sz="2400" spc="-3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would</a:t>
            </a:r>
            <a:r>
              <a:rPr sz="2400" spc="-2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impact</a:t>
            </a:r>
            <a:r>
              <a:rPr sz="2400" spc="-3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banks’</a:t>
            </a:r>
            <a:r>
              <a:rPr sz="2400" spc="-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lending</a:t>
            </a:r>
            <a:r>
              <a:rPr sz="2400" spc="-2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behavior</a:t>
            </a:r>
            <a:r>
              <a:rPr sz="2400" spc="-1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and</a:t>
            </a:r>
            <a:r>
              <a:rPr sz="2400" spc="-2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local</a:t>
            </a:r>
            <a:r>
              <a:rPr sz="2400" spc="-10" dirty="0">
                <a:latin typeface="Georgia"/>
                <a:cs typeface="Georgia"/>
              </a:rPr>
              <a:t> business activities.</a:t>
            </a:r>
            <a:endParaRPr sz="2400">
              <a:latin typeface="Georgia"/>
              <a:cs typeface="Georgia"/>
            </a:endParaRPr>
          </a:p>
          <a:p>
            <a:pPr marL="239395" marR="697230" indent="-227329">
              <a:lnSpc>
                <a:spcPts val="2740"/>
              </a:lnSpc>
              <a:spcBef>
                <a:spcPts val="1195"/>
              </a:spcBef>
            </a:pPr>
            <a:r>
              <a:rPr sz="2400" dirty="0">
                <a:latin typeface="Arial"/>
                <a:cs typeface="Arial"/>
              </a:rPr>
              <a:t>»</a:t>
            </a:r>
            <a:r>
              <a:rPr sz="2400" spc="-215" dirty="0">
                <a:latin typeface="Arial"/>
                <a:cs typeface="Arial"/>
              </a:rPr>
              <a:t> </a:t>
            </a:r>
            <a:r>
              <a:rPr sz="2400" spc="-10" dirty="0">
                <a:latin typeface="Georgia"/>
                <a:cs typeface="Georgia"/>
              </a:rPr>
              <a:t>Non-</a:t>
            </a:r>
            <a:r>
              <a:rPr sz="2400" dirty="0">
                <a:latin typeface="Georgia"/>
                <a:cs typeface="Georgia"/>
              </a:rPr>
              <a:t>disclosers</a:t>
            </a:r>
            <a:r>
              <a:rPr sz="2400" spc="-3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likely face</a:t>
            </a:r>
            <a:r>
              <a:rPr sz="2400" spc="-3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less</a:t>
            </a:r>
            <a:r>
              <a:rPr sz="2400" spc="-1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public</a:t>
            </a:r>
            <a:r>
              <a:rPr sz="2400" spc="-2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shaming</a:t>
            </a:r>
            <a:r>
              <a:rPr sz="2400" spc="-2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/</a:t>
            </a:r>
            <a:r>
              <a:rPr sz="2400" spc="-2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reputational</a:t>
            </a:r>
            <a:r>
              <a:rPr sz="2400" spc="-2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costs</a:t>
            </a:r>
            <a:r>
              <a:rPr sz="2400" spc="-2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(e.g., </a:t>
            </a:r>
            <a:r>
              <a:rPr sz="2400" spc="-10" dirty="0">
                <a:latin typeface="Georgia"/>
                <a:cs typeface="Georgia"/>
              </a:rPr>
              <a:t>Fishbein </a:t>
            </a:r>
            <a:r>
              <a:rPr sz="2400" dirty="0">
                <a:latin typeface="Georgia"/>
                <a:cs typeface="Georgia"/>
              </a:rPr>
              <a:t>1992;</a:t>
            </a:r>
            <a:r>
              <a:rPr sz="2400" spc="-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Zinman</a:t>
            </a:r>
            <a:r>
              <a:rPr sz="2400" spc="-2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2002;</a:t>
            </a:r>
            <a:r>
              <a:rPr sz="2400" spc="-2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Apgar</a:t>
            </a:r>
            <a:r>
              <a:rPr sz="2400" spc="-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and</a:t>
            </a:r>
            <a:r>
              <a:rPr sz="2400" spc="-2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Duda</a:t>
            </a:r>
            <a:r>
              <a:rPr sz="2400" spc="-1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2003;</a:t>
            </a:r>
            <a:r>
              <a:rPr sz="2400" spc="-2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Miller</a:t>
            </a:r>
            <a:r>
              <a:rPr sz="2400" spc="-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2006;</a:t>
            </a:r>
            <a:r>
              <a:rPr sz="2400" spc="-1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Dyck</a:t>
            </a:r>
            <a:r>
              <a:rPr sz="2400" spc="-1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et</a:t>
            </a:r>
            <a:r>
              <a:rPr sz="2400" spc="-1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al.</a:t>
            </a:r>
            <a:r>
              <a:rPr sz="2400" spc="-5" dirty="0">
                <a:latin typeface="Georgia"/>
                <a:cs typeface="Georgia"/>
              </a:rPr>
              <a:t> </a:t>
            </a:r>
            <a:r>
              <a:rPr sz="2400" spc="-10" dirty="0">
                <a:latin typeface="Georgia"/>
                <a:cs typeface="Georgia"/>
              </a:rPr>
              <a:t>2008; </a:t>
            </a:r>
            <a:r>
              <a:rPr sz="2400" dirty="0">
                <a:latin typeface="Georgia"/>
                <a:cs typeface="Georgia"/>
              </a:rPr>
              <a:t>Christensen</a:t>
            </a:r>
            <a:r>
              <a:rPr sz="2400" spc="-2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et</a:t>
            </a:r>
            <a:r>
              <a:rPr sz="2400" spc="-1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al.</a:t>
            </a:r>
            <a:r>
              <a:rPr sz="2400" spc="-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2020;</a:t>
            </a:r>
            <a:r>
              <a:rPr sz="2400" spc="-1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Johnson</a:t>
            </a:r>
            <a:r>
              <a:rPr sz="2400" spc="-2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2020;</a:t>
            </a:r>
            <a:r>
              <a:rPr sz="2400" spc="-2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Dou</a:t>
            </a:r>
            <a:r>
              <a:rPr sz="2400" spc="-1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and</a:t>
            </a:r>
            <a:r>
              <a:rPr sz="2400" spc="-2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Zou</a:t>
            </a:r>
            <a:r>
              <a:rPr sz="2400" spc="-10" dirty="0">
                <a:latin typeface="Georgia"/>
                <a:cs typeface="Georgia"/>
              </a:rPr>
              <a:t> 2018)</a:t>
            </a:r>
            <a:endParaRPr sz="2400">
              <a:latin typeface="Georgia"/>
              <a:cs typeface="Georgia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spc="-25" dirty="0"/>
              <a:t>8</a:t>
            </a:fld>
            <a:endParaRPr spc="-25"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1823700" algn="l"/>
              </a:tabLst>
            </a:pPr>
            <a:r>
              <a:rPr spc="-10" dirty="0"/>
              <a:t>Predictions</a:t>
            </a:r>
            <a:r>
              <a:rPr dirty="0"/>
              <a:t>	</a:t>
            </a:r>
          </a:p>
        </p:txBody>
      </p:sp>
    </p:spTree>
  </p:cSld>
  <p:clrMapOvr>
    <a:masterClrMapping/>
  </p:clrMapOvr>
  <p:transition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76212" y="1070566"/>
            <a:ext cx="11624310" cy="4900930"/>
          </a:xfrm>
          <a:prstGeom prst="rect">
            <a:avLst/>
          </a:prstGeom>
        </p:spPr>
        <p:txBody>
          <a:bodyPr vert="horz" wrap="square" lIns="0" tIns="1479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65"/>
              </a:spcBef>
            </a:pPr>
            <a:r>
              <a:rPr sz="2200" dirty="0">
                <a:latin typeface="Arial"/>
                <a:cs typeface="Arial"/>
              </a:rPr>
              <a:t>»</a:t>
            </a:r>
            <a:r>
              <a:rPr sz="2200" spc="-70" dirty="0">
                <a:latin typeface="Arial"/>
                <a:cs typeface="Arial"/>
              </a:rPr>
              <a:t> </a:t>
            </a:r>
            <a:r>
              <a:rPr sz="2200" dirty="0">
                <a:latin typeface="Georgia"/>
                <a:cs typeface="Georgia"/>
              </a:rPr>
              <a:t>We</a:t>
            </a:r>
            <a:r>
              <a:rPr sz="2200" spc="-15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expect</a:t>
            </a:r>
            <a:r>
              <a:rPr sz="2200" spc="-15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our</a:t>
            </a:r>
            <a:r>
              <a:rPr sz="2200" spc="-20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results</a:t>
            </a:r>
            <a:r>
              <a:rPr sz="2200" spc="-25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to</a:t>
            </a:r>
            <a:r>
              <a:rPr sz="2200" spc="-20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be</a:t>
            </a:r>
            <a:r>
              <a:rPr sz="2200" spc="-10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stronger</a:t>
            </a:r>
            <a:r>
              <a:rPr sz="2200" spc="-20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according</a:t>
            </a:r>
            <a:r>
              <a:rPr sz="2200" spc="-15" dirty="0">
                <a:latin typeface="Georgia"/>
                <a:cs typeface="Georgia"/>
              </a:rPr>
              <a:t> </a:t>
            </a:r>
            <a:r>
              <a:rPr sz="2200" spc="-25" dirty="0">
                <a:latin typeface="Georgia"/>
                <a:cs typeface="Georgia"/>
              </a:rPr>
              <a:t>to:</a:t>
            </a:r>
            <a:endParaRPr sz="2200">
              <a:latin typeface="Georgia"/>
              <a:cs typeface="Georgia"/>
            </a:endParaRPr>
          </a:p>
          <a:p>
            <a:pPr marL="469900" indent="-457200">
              <a:lnSpc>
                <a:spcPct val="100000"/>
              </a:lnSpc>
              <a:spcBef>
                <a:spcPts val="1070"/>
              </a:spcBef>
              <a:buAutoNum type="arabicPeriod"/>
              <a:tabLst>
                <a:tab pos="469265" algn="l"/>
                <a:tab pos="469900" algn="l"/>
              </a:tabLst>
            </a:pPr>
            <a:r>
              <a:rPr sz="2200" b="1" dirty="0">
                <a:solidFill>
                  <a:srgbClr val="354BA0"/>
                </a:solidFill>
                <a:latin typeface="Georgia"/>
                <a:cs typeface="Georgia"/>
              </a:rPr>
              <a:t>Geographic</a:t>
            </a:r>
            <a:r>
              <a:rPr sz="2200" b="1" spc="-30" dirty="0">
                <a:solidFill>
                  <a:srgbClr val="354BA0"/>
                </a:solidFill>
                <a:latin typeface="Georgia"/>
                <a:cs typeface="Georgia"/>
              </a:rPr>
              <a:t> </a:t>
            </a:r>
            <a:r>
              <a:rPr sz="2200" b="1" dirty="0">
                <a:solidFill>
                  <a:srgbClr val="354BA0"/>
                </a:solidFill>
                <a:latin typeface="Georgia"/>
                <a:cs typeface="Georgia"/>
              </a:rPr>
              <a:t>disclosure</a:t>
            </a:r>
            <a:r>
              <a:rPr sz="2200" b="1" spc="-15" dirty="0">
                <a:solidFill>
                  <a:srgbClr val="354BA0"/>
                </a:solidFill>
                <a:latin typeface="Georgia"/>
                <a:cs typeface="Georgia"/>
              </a:rPr>
              <a:t> </a:t>
            </a:r>
            <a:r>
              <a:rPr sz="2200" b="1" spc="-10" dirty="0">
                <a:solidFill>
                  <a:srgbClr val="354BA0"/>
                </a:solidFill>
                <a:latin typeface="Georgia"/>
                <a:cs typeface="Georgia"/>
              </a:rPr>
              <a:t>intensity</a:t>
            </a:r>
            <a:endParaRPr sz="2200">
              <a:latin typeface="Georgia"/>
              <a:cs typeface="Georgia"/>
            </a:endParaRPr>
          </a:p>
          <a:p>
            <a:pPr marL="269875">
              <a:lnSpc>
                <a:spcPct val="100000"/>
              </a:lnSpc>
              <a:spcBef>
                <a:spcPts val="1065"/>
              </a:spcBef>
            </a:pPr>
            <a:r>
              <a:rPr sz="2200" dirty="0">
                <a:latin typeface="Arial"/>
                <a:cs typeface="Arial"/>
              </a:rPr>
              <a:t>»</a:t>
            </a:r>
            <a:r>
              <a:rPr sz="2200" spc="-235" dirty="0">
                <a:latin typeface="Arial"/>
                <a:cs typeface="Arial"/>
              </a:rPr>
              <a:t> </a:t>
            </a:r>
            <a:r>
              <a:rPr sz="2200" dirty="0">
                <a:latin typeface="Georgia"/>
                <a:cs typeface="Georgia"/>
              </a:rPr>
              <a:t>Zip</a:t>
            </a:r>
            <a:r>
              <a:rPr sz="2200" spc="-20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codes</a:t>
            </a:r>
            <a:r>
              <a:rPr sz="2200" spc="-20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with</a:t>
            </a:r>
            <a:r>
              <a:rPr sz="2200" spc="-20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a</a:t>
            </a:r>
            <a:r>
              <a:rPr sz="2200" spc="-15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large</a:t>
            </a:r>
            <a:r>
              <a:rPr sz="2200" spc="-10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reduction</a:t>
            </a:r>
            <a:r>
              <a:rPr sz="2200" spc="-20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in</a:t>
            </a:r>
            <a:r>
              <a:rPr sz="2200" spc="-15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disclosure</a:t>
            </a:r>
            <a:r>
              <a:rPr sz="2200" spc="-35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will</a:t>
            </a:r>
            <a:r>
              <a:rPr sz="2200" spc="-25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experience</a:t>
            </a:r>
            <a:r>
              <a:rPr sz="2200" spc="-10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a</a:t>
            </a:r>
            <a:r>
              <a:rPr sz="2200" spc="-15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greater</a:t>
            </a:r>
            <a:r>
              <a:rPr sz="2200" spc="-5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change</a:t>
            </a:r>
            <a:r>
              <a:rPr sz="2200" spc="-25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in</a:t>
            </a:r>
            <a:r>
              <a:rPr sz="2200" spc="-15" dirty="0">
                <a:latin typeface="Georgia"/>
                <a:cs typeface="Georgia"/>
              </a:rPr>
              <a:t> </a:t>
            </a:r>
            <a:r>
              <a:rPr sz="2200" spc="-10" dirty="0">
                <a:latin typeface="Georgia"/>
                <a:cs typeface="Georgia"/>
              </a:rPr>
              <a:t>outcomes</a:t>
            </a:r>
            <a:endParaRPr sz="2200">
              <a:latin typeface="Georgia"/>
              <a:cs typeface="Georgia"/>
            </a:endParaRPr>
          </a:p>
          <a:p>
            <a:pPr marL="491490" indent="-457834">
              <a:lnSpc>
                <a:spcPct val="100000"/>
              </a:lnSpc>
              <a:spcBef>
                <a:spcPts val="1070"/>
              </a:spcBef>
              <a:buAutoNum type="arabicPeriod" startAt="2"/>
              <a:tabLst>
                <a:tab pos="491490" algn="l"/>
                <a:tab pos="492125" algn="l"/>
              </a:tabLst>
            </a:pPr>
            <a:r>
              <a:rPr sz="2200" b="1" dirty="0">
                <a:solidFill>
                  <a:srgbClr val="354BA0"/>
                </a:solidFill>
                <a:latin typeface="Georgia"/>
                <a:cs typeface="Georgia"/>
              </a:rPr>
              <a:t>CRA</a:t>
            </a:r>
            <a:r>
              <a:rPr sz="2200" b="1" spc="-30" dirty="0">
                <a:solidFill>
                  <a:srgbClr val="354BA0"/>
                </a:solidFill>
                <a:latin typeface="Georgia"/>
                <a:cs typeface="Georgia"/>
              </a:rPr>
              <a:t> </a:t>
            </a:r>
            <a:r>
              <a:rPr sz="2200" b="1" dirty="0">
                <a:solidFill>
                  <a:srgbClr val="354BA0"/>
                </a:solidFill>
                <a:latin typeface="Georgia"/>
                <a:cs typeface="Georgia"/>
              </a:rPr>
              <a:t>target</a:t>
            </a:r>
            <a:r>
              <a:rPr sz="2200" b="1" spc="-5" dirty="0">
                <a:solidFill>
                  <a:srgbClr val="354BA0"/>
                </a:solidFill>
                <a:latin typeface="Georgia"/>
                <a:cs typeface="Georgia"/>
              </a:rPr>
              <a:t> </a:t>
            </a:r>
            <a:r>
              <a:rPr sz="2200" b="1" dirty="0">
                <a:solidFill>
                  <a:srgbClr val="354BA0"/>
                </a:solidFill>
                <a:latin typeface="Georgia"/>
                <a:cs typeface="Georgia"/>
              </a:rPr>
              <a:t>eligibility</a:t>
            </a:r>
            <a:r>
              <a:rPr sz="2200" b="1" spc="-15" dirty="0">
                <a:solidFill>
                  <a:srgbClr val="354BA0"/>
                </a:solidFill>
                <a:latin typeface="Georgia"/>
                <a:cs typeface="Georgia"/>
              </a:rPr>
              <a:t> </a:t>
            </a:r>
            <a:r>
              <a:rPr sz="2200" b="1" dirty="0">
                <a:solidFill>
                  <a:srgbClr val="354BA0"/>
                </a:solidFill>
                <a:latin typeface="Georgia"/>
                <a:cs typeface="Georgia"/>
              </a:rPr>
              <a:t>status</a:t>
            </a:r>
            <a:r>
              <a:rPr sz="2200" b="1" spc="-15" dirty="0">
                <a:solidFill>
                  <a:srgbClr val="354BA0"/>
                </a:solidFill>
                <a:latin typeface="Georgia"/>
                <a:cs typeface="Georgia"/>
              </a:rPr>
              <a:t> </a:t>
            </a:r>
            <a:r>
              <a:rPr sz="2200" b="1" dirty="0">
                <a:solidFill>
                  <a:srgbClr val="354BA0"/>
                </a:solidFill>
                <a:latin typeface="Georgia"/>
                <a:cs typeface="Georgia"/>
              </a:rPr>
              <a:t>(i.e.,</a:t>
            </a:r>
            <a:r>
              <a:rPr sz="2200" b="1" spc="10" dirty="0">
                <a:solidFill>
                  <a:srgbClr val="354BA0"/>
                </a:solidFill>
                <a:latin typeface="Georgia"/>
                <a:cs typeface="Georgia"/>
              </a:rPr>
              <a:t> </a:t>
            </a:r>
            <a:r>
              <a:rPr sz="2200" b="1" dirty="0">
                <a:solidFill>
                  <a:srgbClr val="354BA0"/>
                </a:solidFill>
                <a:latin typeface="Georgia"/>
                <a:cs typeface="Georgia"/>
              </a:rPr>
              <a:t>LMI</a:t>
            </a:r>
            <a:r>
              <a:rPr sz="2200" b="1" spc="-10" dirty="0">
                <a:solidFill>
                  <a:srgbClr val="354BA0"/>
                </a:solidFill>
                <a:latin typeface="Georgia"/>
                <a:cs typeface="Georgia"/>
              </a:rPr>
              <a:t> status)</a:t>
            </a:r>
            <a:endParaRPr sz="2200">
              <a:latin typeface="Georgia"/>
              <a:cs typeface="Georgia"/>
            </a:endParaRPr>
          </a:p>
          <a:p>
            <a:pPr marL="474980" marR="461645" indent="-205104">
              <a:lnSpc>
                <a:spcPts val="2510"/>
              </a:lnSpc>
              <a:spcBef>
                <a:spcPts val="1260"/>
              </a:spcBef>
            </a:pPr>
            <a:r>
              <a:rPr sz="2200" dirty="0">
                <a:latin typeface="Arial"/>
                <a:cs typeface="Arial"/>
              </a:rPr>
              <a:t>»</a:t>
            </a:r>
            <a:r>
              <a:rPr sz="2200" spc="-225" dirty="0">
                <a:latin typeface="Arial"/>
                <a:cs typeface="Arial"/>
              </a:rPr>
              <a:t> </a:t>
            </a:r>
            <a:r>
              <a:rPr sz="2200" dirty="0">
                <a:latin typeface="Georgia"/>
                <a:cs typeface="Georgia"/>
              </a:rPr>
              <a:t>CRA</a:t>
            </a:r>
            <a:r>
              <a:rPr sz="2200" spc="-40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target</a:t>
            </a:r>
            <a:r>
              <a:rPr sz="2200" spc="-5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eligibility</a:t>
            </a:r>
            <a:r>
              <a:rPr sz="2200" spc="-10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status</a:t>
            </a:r>
            <a:r>
              <a:rPr sz="2200" spc="-20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provides</a:t>
            </a:r>
            <a:r>
              <a:rPr sz="2200" spc="-25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strong</a:t>
            </a:r>
            <a:r>
              <a:rPr sz="2200" spc="-15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incentives</a:t>
            </a:r>
            <a:r>
              <a:rPr sz="2200" spc="-20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to</a:t>
            </a:r>
            <a:r>
              <a:rPr sz="2200" spc="-10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comply</a:t>
            </a:r>
            <a:r>
              <a:rPr sz="2200" spc="-20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with</a:t>
            </a:r>
            <a:r>
              <a:rPr sz="2200" spc="-20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the</a:t>
            </a:r>
            <a:r>
              <a:rPr sz="2200" spc="-25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goals</a:t>
            </a:r>
            <a:r>
              <a:rPr sz="2200" spc="-15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of</a:t>
            </a:r>
            <a:r>
              <a:rPr sz="2200" spc="-20" dirty="0">
                <a:latin typeface="Georgia"/>
                <a:cs typeface="Georgia"/>
              </a:rPr>
              <a:t> </a:t>
            </a:r>
            <a:r>
              <a:rPr sz="2200" spc="-25" dirty="0">
                <a:latin typeface="Georgia"/>
                <a:cs typeface="Georgia"/>
              </a:rPr>
              <a:t>CRA </a:t>
            </a:r>
            <a:r>
              <a:rPr sz="2200" dirty="0">
                <a:latin typeface="Georgia"/>
                <a:cs typeface="Georgia"/>
              </a:rPr>
              <a:t>((Agarwal</a:t>
            </a:r>
            <a:r>
              <a:rPr sz="2200" spc="-20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et</a:t>
            </a:r>
            <a:r>
              <a:rPr sz="2200" spc="-15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al.,</a:t>
            </a:r>
            <a:r>
              <a:rPr sz="2200" spc="-35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2012;</a:t>
            </a:r>
            <a:r>
              <a:rPr sz="2200" spc="-20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Ding</a:t>
            </a:r>
            <a:r>
              <a:rPr sz="2200" spc="-10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et</a:t>
            </a:r>
            <a:r>
              <a:rPr sz="2200" spc="-15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al.,</a:t>
            </a:r>
            <a:r>
              <a:rPr sz="2200" spc="-30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2018;</a:t>
            </a:r>
            <a:r>
              <a:rPr sz="2200" spc="-25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Saadi,</a:t>
            </a:r>
            <a:r>
              <a:rPr sz="2200" spc="-15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2020;</a:t>
            </a:r>
            <a:r>
              <a:rPr sz="2200" spc="-20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Begley</a:t>
            </a:r>
            <a:r>
              <a:rPr sz="2200" spc="-20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and</a:t>
            </a:r>
            <a:r>
              <a:rPr sz="2200" spc="-15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Purnanandam,</a:t>
            </a:r>
            <a:r>
              <a:rPr sz="2200" spc="-35" dirty="0">
                <a:latin typeface="Georgia"/>
                <a:cs typeface="Georgia"/>
              </a:rPr>
              <a:t> </a:t>
            </a:r>
            <a:r>
              <a:rPr sz="2200" spc="-10" dirty="0">
                <a:latin typeface="Georgia"/>
                <a:cs typeface="Georgia"/>
              </a:rPr>
              <a:t>2021)</a:t>
            </a:r>
            <a:endParaRPr sz="2200">
              <a:latin typeface="Georgia"/>
              <a:cs typeface="Georgia"/>
            </a:endParaRPr>
          </a:p>
          <a:p>
            <a:pPr marL="269875">
              <a:lnSpc>
                <a:spcPct val="100000"/>
              </a:lnSpc>
              <a:spcBef>
                <a:spcPts val="1005"/>
              </a:spcBef>
            </a:pPr>
            <a:r>
              <a:rPr sz="2200" dirty="0">
                <a:latin typeface="Arial"/>
                <a:cs typeface="Arial"/>
              </a:rPr>
              <a:t>»</a:t>
            </a:r>
            <a:r>
              <a:rPr sz="2200" spc="-235" dirty="0">
                <a:latin typeface="Arial"/>
                <a:cs typeface="Arial"/>
              </a:rPr>
              <a:t> </a:t>
            </a:r>
            <a:r>
              <a:rPr sz="2200" dirty="0">
                <a:latin typeface="Georgia"/>
                <a:cs typeface="Georgia"/>
              </a:rPr>
              <a:t>Any</a:t>
            </a:r>
            <a:r>
              <a:rPr sz="2200" spc="-25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CRA</a:t>
            </a:r>
            <a:r>
              <a:rPr sz="2200" spc="-30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policy</a:t>
            </a:r>
            <a:r>
              <a:rPr sz="2200" spc="-15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driven</a:t>
            </a:r>
            <a:r>
              <a:rPr sz="2200" spc="-20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effects</a:t>
            </a:r>
            <a:r>
              <a:rPr sz="2200" spc="-25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will</a:t>
            </a:r>
            <a:r>
              <a:rPr sz="2200" spc="-25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be</a:t>
            </a:r>
            <a:r>
              <a:rPr sz="2200" spc="-10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more</a:t>
            </a:r>
            <a:r>
              <a:rPr sz="2200" spc="-25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pronounced</a:t>
            </a:r>
            <a:r>
              <a:rPr sz="2200" spc="-20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in</a:t>
            </a:r>
            <a:r>
              <a:rPr sz="2200" spc="-20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CRA</a:t>
            </a:r>
            <a:r>
              <a:rPr sz="2200" spc="-30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target</a:t>
            </a:r>
            <a:r>
              <a:rPr sz="2200" spc="-5" dirty="0">
                <a:latin typeface="Georgia"/>
                <a:cs typeface="Georgia"/>
              </a:rPr>
              <a:t> </a:t>
            </a:r>
            <a:r>
              <a:rPr sz="2200" spc="-10" dirty="0">
                <a:latin typeface="Georgia"/>
                <a:cs typeface="Georgia"/>
              </a:rPr>
              <a:t>areas</a:t>
            </a:r>
            <a:endParaRPr sz="2200">
              <a:latin typeface="Georgia"/>
              <a:cs typeface="Georgia"/>
            </a:endParaRPr>
          </a:p>
          <a:p>
            <a:pPr marL="372745" indent="-339090">
              <a:lnSpc>
                <a:spcPct val="100000"/>
              </a:lnSpc>
              <a:spcBef>
                <a:spcPts val="1065"/>
              </a:spcBef>
              <a:buAutoNum type="arabicPeriod" startAt="3"/>
              <a:tabLst>
                <a:tab pos="373380" algn="l"/>
              </a:tabLst>
            </a:pPr>
            <a:r>
              <a:rPr sz="2200" b="1" dirty="0">
                <a:solidFill>
                  <a:srgbClr val="354BA0"/>
                </a:solidFill>
                <a:latin typeface="Georgia"/>
                <a:cs typeface="Georgia"/>
              </a:rPr>
              <a:t>Small</a:t>
            </a:r>
            <a:r>
              <a:rPr sz="2200" b="1" spc="-15" dirty="0">
                <a:solidFill>
                  <a:srgbClr val="354BA0"/>
                </a:solidFill>
                <a:latin typeface="Georgia"/>
                <a:cs typeface="Georgia"/>
              </a:rPr>
              <a:t> </a:t>
            </a:r>
            <a:r>
              <a:rPr sz="2200" b="1" dirty="0">
                <a:solidFill>
                  <a:srgbClr val="354BA0"/>
                </a:solidFill>
                <a:latin typeface="Georgia"/>
                <a:cs typeface="Georgia"/>
              </a:rPr>
              <a:t>business</a:t>
            </a:r>
            <a:r>
              <a:rPr sz="2200" b="1" spc="-35" dirty="0">
                <a:solidFill>
                  <a:srgbClr val="354BA0"/>
                </a:solidFill>
                <a:latin typeface="Georgia"/>
                <a:cs typeface="Georgia"/>
              </a:rPr>
              <a:t> </a:t>
            </a:r>
            <a:r>
              <a:rPr sz="2200" b="1" dirty="0">
                <a:solidFill>
                  <a:srgbClr val="354BA0"/>
                </a:solidFill>
                <a:latin typeface="Georgia"/>
                <a:cs typeface="Georgia"/>
              </a:rPr>
              <a:t>establishment</a:t>
            </a:r>
            <a:r>
              <a:rPr sz="2200" b="1" spc="-10" dirty="0">
                <a:solidFill>
                  <a:srgbClr val="354BA0"/>
                </a:solidFill>
                <a:latin typeface="Georgia"/>
                <a:cs typeface="Georgia"/>
              </a:rPr>
              <a:t> </a:t>
            </a:r>
            <a:r>
              <a:rPr sz="2200" b="1" spc="-20" dirty="0">
                <a:solidFill>
                  <a:srgbClr val="354BA0"/>
                </a:solidFill>
                <a:latin typeface="Georgia"/>
                <a:cs typeface="Georgia"/>
              </a:rPr>
              <a:t>size</a:t>
            </a:r>
            <a:endParaRPr sz="2200">
              <a:latin typeface="Georgia"/>
              <a:cs typeface="Georgia"/>
            </a:endParaRPr>
          </a:p>
          <a:p>
            <a:pPr marL="269875">
              <a:lnSpc>
                <a:spcPct val="100000"/>
              </a:lnSpc>
              <a:spcBef>
                <a:spcPts val="1070"/>
              </a:spcBef>
            </a:pPr>
            <a:r>
              <a:rPr sz="2200" dirty="0">
                <a:latin typeface="Arial"/>
                <a:cs typeface="Arial"/>
              </a:rPr>
              <a:t>»</a:t>
            </a:r>
            <a:r>
              <a:rPr sz="2200" spc="-225" dirty="0">
                <a:latin typeface="Arial"/>
                <a:cs typeface="Arial"/>
              </a:rPr>
              <a:t> </a:t>
            </a:r>
            <a:r>
              <a:rPr sz="2200" dirty="0">
                <a:latin typeface="Georgia"/>
                <a:cs typeface="Georgia"/>
              </a:rPr>
              <a:t>CRA</a:t>
            </a:r>
            <a:r>
              <a:rPr sz="2200" spc="-40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policies</a:t>
            </a:r>
            <a:r>
              <a:rPr sz="2200" spc="-20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apply</a:t>
            </a:r>
            <a:r>
              <a:rPr sz="2200" spc="-10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to</a:t>
            </a:r>
            <a:r>
              <a:rPr sz="2200" spc="-20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small</a:t>
            </a:r>
            <a:r>
              <a:rPr sz="2200" spc="-25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business</a:t>
            </a:r>
            <a:r>
              <a:rPr sz="2200" spc="-30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loans,</a:t>
            </a:r>
            <a:r>
              <a:rPr sz="2200" spc="-30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therefore</a:t>
            </a:r>
            <a:r>
              <a:rPr sz="2200" spc="-30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small</a:t>
            </a:r>
            <a:r>
              <a:rPr sz="2200" spc="-25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businesses</a:t>
            </a:r>
            <a:r>
              <a:rPr sz="2200" spc="-35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will</a:t>
            </a:r>
            <a:r>
              <a:rPr sz="2200" spc="-30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be</a:t>
            </a:r>
            <a:r>
              <a:rPr sz="2200" spc="-10" dirty="0">
                <a:latin typeface="Georgia"/>
                <a:cs typeface="Georgia"/>
              </a:rPr>
              <a:t> impacted.</a:t>
            </a:r>
            <a:endParaRPr sz="2200">
              <a:latin typeface="Georgia"/>
              <a:cs typeface="Georgia"/>
            </a:endParaRPr>
          </a:p>
          <a:p>
            <a:pPr marL="474980" marR="32384" indent="-205104">
              <a:lnSpc>
                <a:spcPts val="2510"/>
              </a:lnSpc>
              <a:spcBef>
                <a:spcPts val="1260"/>
              </a:spcBef>
            </a:pPr>
            <a:r>
              <a:rPr sz="2200" dirty="0">
                <a:latin typeface="Arial"/>
                <a:cs typeface="Arial"/>
              </a:rPr>
              <a:t>»</a:t>
            </a:r>
            <a:r>
              <a:rPr sz="2200" spc="-225" dirty="0">
                <a:latin typeface="Arial"/>
                <a:cs typeface="Arial"/>
              </a:rPr>
              <a:t> </a:t>
            </a:r>
            <a:r>
              <a:rPr sz="2200" dirty="0">
                <a:latin typeface="Georgia"/>
                <a:cs typeface="Georgia"/>
              </a:rPr>
              <a:t>Stronger</a:t>
            </a:r>
            <a:r>
              <a:rPr sz="2200" spc="-25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effects</a:t>
            </a:r>
            <a:r>
              <a:rPr sz="2200" spc="-20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would</a:t>
            </a:r>
            <a:r>
              <a:rPr sz="2200" spc="-25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be</a:t>
            </a:r>
            <a:r>
              <a:rPr sz="2200" spc="-25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observed</a:t>
            </a:r>
            <a:r>
              <a:rPr sz="2200" spc="-25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for</a:t>
            </a:r>
            <a:r>
              <a:rPr sz="2200" spc="-20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smaller</a:t>
            </a:r>
            <a:r>
              <a:rPr sz="2200" spc="-30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size</a:t>
            </a:r>
            <a:r>
              <a:rPr sz="2200" spc="-25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categories,</a:t>
            </a:r>
            <a:r>
              <a:rPr sz="2200" spc="-20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as</a:t>
            </a:r>
            <a:r>
              <a:rPr sz="2200" spc="-15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reliance</a:t>
            </a:r>
            <a:r>
              <a:rPr sz="2200" spc="-25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on</a:t>
            </a:r>
            <a:r>
              <a:rPr sz="2200" spc="-20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bank</a:t>
            </a:r>
            <a:r>
              <a:rPr sz="2200" spc="-25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credit</a:t>
            </a:r>
            <a:r>
              <a:rPr sz="2200" spc="-10" dirty="0">
                <a:latin typeface="Georgia"/>
                <a:cs typeface="Georgia"/>
              </a:rPr>
              <a:t> </a:t>
            </a:r>
            <a:r>
              <a:rPr sz="2200" spc="-25" dirty="0">
                <a:latin typeface="Georgia"/>
                <a:cs typeface="Georgia"/>
              </a:rPr>
              <a:t>is </a:t>
            </a:r>
            <a:r>
              <a:rPr sz="2200" dirty="0">
                <a:latin typeface="Georgia"/>
                <a:cs typeface="Georgia"/>
              </a:rPr>
              <a:t>higher</a:t>
            </a:r>
            <a:r>
              <a:rPr sz="2200" spc="-30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for</a:t>
            </a:r>
            <a:r>
              <a:rPr sz="2200" spc="-15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small</a:t>
            </a:r>
            <a:r>
              <a:rPr sz="2200" spc="-25" dirty="0">
                <a:latin typeface="Georgia"/>
                <a:cs typeface="Georgia"/>
              </a:rPr>
              <a:t> </a:t>
            </a:r>
            <a:r>
              <a:rPr sz="2200" spc="-10" dirty="0">
                <a:latin typeface="Georgia"/>
                <a:cs typeface="Georgia"/>
              </a:rPr>
              <a:t>firms.</a:t>
            </a:r>
            <a:endParaRPr sz="2200">
              <a:latin typeface="Georgia"/>
              <a:cs typeface="Georgia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spc="-25" dirty="0"/>
              <a:t>9</a:t>
            </a:fld>
            <a:endParaRPr spc="-25"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1823700" algn="l"/>
              </a:tabLst>
            </a:pPr>
            <a:r>
              <a:rPr spc="-10" dirty="0"/>
              <a:t>Predictions</a:t>
            </a:r>
            <a:r>
              <a:rPr dirty="0"/>
              <a:t>	</a:t>
            </a:r>
          </a:p>
        </p:txBody>
      </p:sp>
    </p:spTree>
  </p:cSld>
  <p:clrMapOvr>
    <a:masterClrMapping/>
  </p:clrMapOvr>
  <p:transition>
    <p:dissolv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950</Words>
  <Application>Microsoft Office PowerPoint</Application>
  <PresentationFormat>Widescreen</PresentationFormat>
  <Paragraphs>96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Georgia</vt:lpstr>
      <vt:lpstr>Office Theme</vt:lpstr>
      <vt:lpstr>The Social Externalities of Bank Disclosure Regulation: Evidence from the Community Reinvestment Act</vt:lpstr>
      <vt:lpstr>Motivation </vt:lpstr>
      <vt:lpstr>Research Question </vt:lpstr>
      <vt:lpstr>Summary of Paper </vt:lpstr>
      <vt:lpstr>Community Reinvestment Act </vt:lpstr>
      <vt:lpstr>Community Reinvestment Act </vt:lpstr>
      <vt:lpstr>Example of CRA Geographic Disclosure </vt:lpstr>
      <vt:lpstr>Predictions </vt:lpstr>
      <vt:lpstr>Predictions </vt:lpstr>
      <vt:lpstr>Sample </vt:lpstr>
      <vt:lpstr>Summary Statistics </vt:lpstr>
      <vt:lpstr>CRA Disclosure Exemption and Local Business Activity </vt:lpstr>
      <vt:lpstr>Which Zip Codes Are Affected by the 2005 CRA Reform? </vt:lpstr>
      <vt:lpstr>Labor Market Consequences </vt:lpstr>
      <vt:lpstr>Why Do We Find These Results? </vt:lpstr>
      <vt:lpstr>Other Community Activities by Non-Disclosing Banks </vt:lpstr>
      <vt:lpstr>Conclusion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Branding  PPT Update</dc:title>
  <dc:creator>O'Berg, Gary</dc:creator>
  <cp:lastModifiedBy>McDaniels, Amy M</cp:lastModifiedBy>
  <cp:revision>1</cp:revision>
  <dcterms:created xsi:type="dcterms:W3CDTF">2022-09-26T23:18:45Z</dcterms:created>
  <dcterms:modified xsi:type="dcterms:W3CDTF">2022-09-26T23:20:10Z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2022-09-22T00:00:00Z</vt:filetime>
  </property>
  <property fmtid="{D5CDD505-2E9C-101B-9397-08002B2CF9AE}" pid="3" name="Creator">
    <vt:lpwstr>Acrobat PDFMaker 21 for PowerPoint</vt:lpwstr>
  </property>
  <property fmtid="{D5CDD505-2E9C-101B-9397-08002B2CF9AE}" pid="4" name="LastSaved">
    <vt:filetime>2022-09-26T00:00:00Z</vt:filetime>
  </property>
  <property fmtid="{D5CDD505-2E9C-101B-9397-08002B2CF9AE}" pid="5" name="Producer">
    <vt:lpwstr>Adobe PDF Library 21.1.167</vt:lpwstr>
  </property>
  <property fmtid="{D5CDD505-2E9C-101B-9397-08002B2CF9AE}" pid="6" name="MSIP_Label_65269c60-0483-4c57-9e8c-3779d6900235_Enabled">
    <vt:lpwstr>true</vt:lpwstr>
  </property>
  <property fmtid="{D5CDD505-2E9C-101B-9397-08002B2CF9AE}" pid="7" name="MSIP_Label_65269c60-0483-4c57-9e8c-3779d6900235_SetDate">
    <vt:lpwstr>2022-09-26T23:19:58Z</vt:lpwstr>
  </property>
  <property fmtid="{D5CDD505-2E9C-101B-9397-08002B2CF9AE}" pid="8" name="MSIP_Label_65269c60-0483-4c57-9e8c-3779d6900235_Method">
    <vt:lpwstr>Privileged</vt:lpwstr>
  </property>
  <property fmtid="{D5CDD505-2E9C-101B-9397-08002B2CF9AE}" pid="9" name="MSIP_Label_65269c60-0483-4c57-9e8c-3779d6900235_Name">
    <vt:lpwstr>65269c60-0483-4c57-9e8c-3779d6900235</vt:lpwstr>
  </property>
  <property fmtid="{D5CDD505-2E9C-101B-9397-08002B2CF9AE}" pid="10" name="MSIP_Label_65269c60-0483-4c57-9e8c-3779d6900235_SiteId">
    <vt:lpwstr>b397c653-5b19-463f-b9fc-af658ded9128</vt:lpwstr>
  </property>
  <property fmtid="{D5CDD505-2E9C-101B-9397-08002B2CF9AE}" pid="11" name="MSIP_Label_65269c60-0483-4c57-9e8c-3779d6900235_ActionId">
    <vt:lpwstr>726ede85-4ecd-4129-9aeb-f9604a203382</vt:lpwstr>
  </property>
  <property fmtid="{D5CDD505-2E9C-101B-9397-08002B2CF9AE}" pid="12" name="MSIP_Label_65269c60-0483-4c57-9e8c-3779d6900235_ContentBits">
    <vt:lpwstr>0</vt:lpwstr>
  </property>
</Properties>
</file>