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2" r:id="rId6"/>
    <p:sldId id="269" r:id="rId7"/>
    <p:sldId id="261" r:id="rId8"/>
    <p:sldId id="268" r:id="rId9"/>
    <p:sldId id="267" r:id="rId10"/>
    <p:sldId id="264" r:id="rId11"/>
    <p:sldId id="266" r:id="rId12"/>
    <p:sldId id="263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2"/>
    <p:restoredTop sz="85423" autoAdjust="0"/>
  </p:normalViewPr>
  <p:slideViewPr>
    <p:cSldViewPr snapToGrid="0" snapToObjects="1">
      <p:cViewPr varScale="1">
        <p:scale>
          <a:sx n="62" d="100"/>
          <a:sy n="62" d="100"/>
        </p:scale>
        <p:origin x="4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B5CF9-9CB3-4EB0-AD51-A3AAFD92907D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5DC92-B0B0-4F32-AF4D-5B2659469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70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PPP applicants in bad shape: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p. 17: 	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distance-to-default:, fins that, between Dec 19, 2019 and March 20, 2020 PPP firms’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(default)  increased 6.6 times as much as non-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matched sample firms.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“these firms are unlikely to have access to lenders’ funds without placing large collateral, committing to strict covenants, and increasing the cost of borrowing.”</a:t>
            </a:r>
          </a:p>
          <a:p>
            <a:endParaRPr lang="en-US" dirty="0"/>
          </a:p>
          <a:p>
            <a:r>
              <a:rPr lang="en-US" dirty="0"/>
              <a:t>Quote from page 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5DC92-B0B0-4F32-AF4D-5B26594699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82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Manhattan, HQ at 450 Park Avenue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5DC92-B0B0-4F32-AF4D-5B26594699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30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concept: in lending and setting appropriate loan rates, each bank competes with other potential lenders and other potential loan offers.  </a:t>
            </a:r>
          </a:p>
          <a:p>
            <a:r>
              <a:rPr lang="en-US" dirty="0"/>
              <a:t>If one bank quotes the lowest rate (best terms), there is a chance that it under-appreciated some risk that other potential lenders recognized.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5DC92-B0B0-4F32-AF4D-5B26594699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58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plot for PDs, showing that banks actively recognize this element of the market for loans.</a:t>
            </a:r>
          </a:p>
          <a:p>
            <a:r>
              <a:rPr lang="en-US" dirty="0"/>
              <a:t>The “risk-adjusted” markups here are from a model that controls for observable firm characteristics, but not the internal info (PD, LGD)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5DC92-B0B0-4F32-AF4D-5B26594699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67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F31D7-0916-B09D-7B69-D1A630DAD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735F31-ED62-D6A8-DA9B-F6272A99E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43595-EFF7-0E88-CE42-0E35FEFED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882E-EE49-804C-AECB-E0081DE693BE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D7E28-E9D0-A7C0-D6E4-E1C2EFAE8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B4A7C-BDE2-EF31-AD83-F8365B82A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F51B-AB25-E747-AC50-4B3CD639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9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31FA1-FEC4-03A2-60EB-263F19CA3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4A3EA2-7B66-D750-B441-D50EB3FD26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78AEE-E1EA-DAF8-CA98-A1AEBCA9E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882E-EE49-804C-AECB-E0081DE693BE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8941B-B80F-5171-9AB1-3D2013769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11FCE-67EE-6D0C-10FB-5C9A05BD7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F51B-AB25-E747-AC50-4B3CD639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5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00B3DB-9D93-C545-6AF4-5E1BB18CB7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828522-7EE7-2F25-B9E7-69F1BAF85B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099AC-66D4-6226-7F7E-9AB2ECB77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882E-EE49-804C-AECB-E0081DE693BE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67B83-3D1F-2C84-39C7-EB87650A5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66993-104D-B57E-5757-D1CCBA8FA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F51B-AB25-E747-AC50-4B3CD639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22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6EC69-E345-922E-B8A5-30FE1B8FF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2FCC7-8162-44AE-4571-057DC9DD2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6E111-D617-A5C4-CD7F-02AF600DA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882E-EE49-804C-AECB-E0081DE693BE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3B431-0DD7-297F-FF43-8E9479CDA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E0E98-7B74-4D88-B3AF-1385489C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F51B-AB25-E747-AC50-4B3CD639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85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30739-ECF3-540A-AA6B-D29E289E6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39B0C-2D69-E99F-1E31-90B729868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AF4E7-0845-6707-7E15-57C63A851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882E-EE49-804C-AECB-E0081DE693BE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C5EE0-F659-E025-961A-079513B60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7F611-DB7D-94B0-B7B1-3A9F856F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F51B-AB25-E747-AC50-4B3CD639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73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2BDCD-6AEC-1837-8442-49092DD82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D7667-00A8-6CCD-9E0C-550DEFF7A0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D06575-3C4F-6249-64F5-A4CA8AD36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09BFB-699D-CC2D-10B1-B1F4C3C12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882E-EE49-804C-AECB-E0081DE693BE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99BA3-9E3D-D6CE-3FC2-16F87BA00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1BFEC2-82A7-2199-7604-6765C1420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F51B-AB25-E747-AC50-4B3CD639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0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11BEE-DA67-8F83-F418-5D12F2E86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6E1A3-69B2-E358-FC1A-C224829F9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7D0C1A-5CF3-7650-BB0C-E1FFEEDB3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FF83C6-2C72-ABA5-BCD3-B71ED17610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A5E392-FD86-4BB2-71CD-79D22FF8F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334243-3855-BDF1-319F-ADFBC43A5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882E-EE49-804C-AECB-E0081DE693BE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230808-EA99-7295-B57B-62D2DD899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2DE77B-77A1-B25A-53F3-6FB5607FE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F51B-AB25-E747-AC50-4B3CD639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53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509A2-39D6-3AB3-772F-AB044A395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50C9A1-1725-FF92-6686-01319E0A1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882E-EE49-804C-AECB-E0081DE693BE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AC12A5-7DC2-9705-B4E1-A8061ABF7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BDCADF-15AE-A8A7-7741-00901B240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F51B-AB25-E747-AC50-4B3CD639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05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150B4F-DDC1-3E29-5916-42DD9CCF9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882E-EE49-804C-AECB-E0081DE693BE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ADD2FC-D64A-4905-ACFF-C3BC1DB6E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C5E40-C7EC-7125-9E30-9F0C4DDEA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F51B-AB25-E747-AC50-4B3CD639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53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AD7F5-88E7-8F24-2EF1-732BF76C4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4765C-0B30-9551-0DBB-0A6F00F92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7F60D-C894-96E5-3574-BBBF94F87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8127C-D132-90CD-BBF9-0B4C45DD2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882E-EE49-804C-AECB-E0081DE693BE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395ABF-5461-3B9C-3DD8-BC66F6D3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6BA923-625A-2B0F-BC92-06ACFE802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F51B-AB25-E747-AC50-4B3CD639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33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F1A24-EDD1-EAD9-1402-E86D95FA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95A831-4315-1B41-33C9-3248A7E17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299133-284A-00B1-6A22-EF7F46E3F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BFFC01-CF86-4DE1-BB78-C6C5FE82B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882E-EE49-804C-AECB-E0081DE693BE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C5294-B698-BB70-6189-13D04545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49F38-406C-8BA6-9938-EFE93D118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F51B-AB25-E747-AC50-4B3CD639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82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1603EA-2589-59FD-321D-1805AC3E6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0B921-12C2-4197-EF12-19F7F9A6F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81141-AF8E-777D-AC0F-DEB3A8A1E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C882E-EE49-804C-AECB-E0081DE693BE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2D35D-3A34-D8AB-92AE-ABA5D3C8A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CA068-9534-115F-34D8-4DE845D12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5F51B-AB25-E747-AC50-4B3CD639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5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6B8B4-6283-570D-D09C-4B791B1B33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660" y="1214438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sz="4900" b="1" dirty="0"/>
              <a:t>Research Paper Session 1 </a:t>
            </a:r>
            <a:br>
              <a:rPr lang="en-US" b="1" dirty="0"/>
            </a:br>
            <a:r>
              <a:rPr lang="en-US" sz="4900" b="1" i="1" dirty="0"/>
              <a:t>Information and Bank Lending Terms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F70F06-0950-1A6C-7777-7DF5E5C450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Discussion by</a:t>
            </a:r>
          </a:p>
          <a:p>
            <a:r>
              <a:rPr lang="en-US" dirty="0"/>
              <a:t>Mark Flannery, University of Florida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8BD7B3-9C88-7B79-C0CB-6A1BE86CC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267"/>
            <a:ext cx="12192000" cy="1041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9A9663-BD08-D1F0-2FC6-EAF2146DF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24165"/>
            <a:ext cx="12192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61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8BD7B3-9C88-7B79-C0CB-6A1BE86CC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267"/>
            <a:ext cx="12192000" cy="1041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9A9663-BD08-D1F0-2FC6-EAF2146DF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24165"/>
            <a:ext cx="12192000" cy="939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791904-6782-4373-A9AF-42F5B96EFE1B}"/>
              </a:ext>
            </a:extLst>
          </p:cNvPr>
          <p:cNvSpPr txBox="1"/>
          <p:nvPr/>
        </p:nvSpPr>
        <p:spPr>
          <a:xfrm>
            <a:off x="685800" y="978133"/>
            <a:ext cx="11192608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/>
              <a:t>Bank Loan Markups and Adverse Selection</a:t>
            </a:r>
          </a:p>
          <a:p>
            <a:pPr algn="ctr"/>
            <a:endParaRPr lang="en-US" sz="1200" i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 smiled when I had read enough of this paper to see what it is about.  Great idea!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Franklin National Bank, failed in 1973.</a:t>
            </a:r>
          </a:p>
          <a:p>
            <a:pPr marL="1028700" lvl="1" indent="-5715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3600" dirty="0"/>
              <a:t>Had recently moved from Long Island into Manhattan</a:t>
            </a:r>
          </a:p>
          <a:p>
            <a:pPr marL="1028700" lvl="1" indent="-5715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3600" dirty="0"/>
              <a:t>Set about expanding their commercial loan portfolio</a:t>
            </a:r>
          </a:p>
          <a:p>
            <a:pPr marL="1028700" lvl="1" indent="-5715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3600" dirty="0"/>
              <a:t>WSJ story</a:t>
            </a:r>
          </a:p>
          <a:p>
            <a:pPr marL="1028700" lvl="1" indent="-5715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3600" dirty="0"/>
              <a:t>Groucho Marx</a:t>
            </a:r>
          </a:p>
        </p:txBody>
      </p:sp>
    </p:spTree>
    <p:extLst>
      <p:ext uri="{BB962C8B-B14F-4D97-AF65-F5344CB8AC3E}">
        <p14:creationId xmlns:p14="http://schemas.microsoft.com/office/powerpoint/2010/main" val="709094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8BD7B3-9C88-7B79-C0CB-6A1BE86CC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267"/>
            <a:ext cx="12192000" cy="1041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9A9663-BD08-D1F0-2FC6-EAF2146DF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24165"/>
            <a:ext cx="12192000" cy="939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9B0AC2-750F-4DD0-8F6E-02014465FDAB}"/>
              </a:ext>
            </a:extLst>
          </p:cNvPr>
          <p:cNvSpPr txBox="1"/>
          <p:nvPr/>
        </p:nvSpPr>
        <p:spPr>
          <a:xfrm>
            <a:off x="984739" y="1644161"/>
            <a:ext cx="107002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The Concept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More competitors should make any one lender expect a higher PD if their loan offer is accepted.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More competitors </a:t>
            </a:r>
            <a:r>
              <a:rPr lang="en-US" sz="2800" dirty="0">
                <a:sym typeface="Wingdings" panose="05000000000000000000" pitchFamily="2" charset="2"/>
              </a:rPr>
              <a:t> more opportunities for there to be negative information known to one of them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ym typeface="Wingdings" panose="05000000000000000000" pitchFamily="2" charset="2"/>
              </a:rPr>
              <a:t>That is, the more serious is the winner’s curse.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4936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8BD7B3-9C88-7B79-C0CB-6A1BE86CC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267"/>
            <a:ext cx="12192000" cy="1041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9A9663-BD08-D1F0-2FC6-EAF2146DF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24165"/>
            <a:ext cx="12192000" cy="939800"/>
          </a:xfrm>
          <a:prstGeom prst="rect">
            <a:avLst/>
          </a:prstGeom>
        </p:spPr>
      </p:pic>
      <p:pic>
        <p:nvPicPr>
          <p:cNvPr id="5" name="Picture 4" descr="Chart, line chart, box and whisker chart&#10;&#10;Description automatically generated">
            <a:extLst>
              <a:ext uri="{FF2B5EF4-FFF2-40B4-BE49-F238E27FC236}">
                <a16:creationId xmlns:a16="http://schemas.microsoft.com/office/drawing/2014/main" id="{E62B6539-29E1-43D6-8375-BFF5E9D9D12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127737" y="978133"/>
            <a:ext cx="7948247" cy="48335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F0B4FE-5315-4EE7-BFB3-D9B273307370}"/>
              </a:ext>
            </a:extLst>
          </p:cNvPr>
          <p:cNvSpPr txBox="1"/>
          <p:nvPr/>
        </p:nvSpPr>
        <p:spPr>
          <a:xfrm rot="16200000">
            <a:off x="1008159" y="2523394"/>
            <a:ext cx="1846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Loan rate markup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A8C896-6F77-4AEF-8342-F0D08F903229}"/>
              </a:ext>
            </a:extLst>
          </p:cNvPr>
          <p:cNvSpPr txBox="1"/>
          <p:nvPr/>
        </p:nvSpPr>
        <p:spPr>
          <a:xfrm>
            <a:off x="9970477" y="5161140"/>
            <a:ext cx="1556239" cy="369332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Risk-adjusted 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113580F-FFA7-4945-9171-BA20B5D82198}"/>
              </a:ext>
            </a:extLst>
          </p:cNvPr>
          <p:cNvSpPr/>
          <p:nvPr/>
        </p:nvSpPr>
        <p:spPr>
          <a:xfrm>
            <a:off x="8053754" y="4383245"/>
            <a:ext cx="2426677" cy="1393301"/>
          </a:xfrm>
          <a:custGeom>
            <a:avLst/>
            <a:gdLst>
              <a:gd name="connsiteX0" fmla="*/ 2426677 w 2426677"/>
              <a:gd name="connsiteY0" fmla="*/ 681124 h 1393301"/>
              <a:gd name="connsiteX1" fmla="*/ 685800 w 2426677"/>
              <a:gd name="connsiteY1" fmla="*/ 21701 h 1393301"/>
              <a:gd name="connsiteX2" fmla="*/ 0 w 2426677"/>
              <a:gd name="connsiteY2" fmla="*/ 1393301 h 1393301"/>
              <a:gd name="connsiteX3" fmla="*/ 0 w 2426677"/>
              <a:gd name="connsiteY3" fmla="*/ 1393301 h 1393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6677" h="1393301">
                <a:moveTo>
                  <a:pt x="2426677" y="681124"/>
                </a:moveTo>
                <a:cubicBezTo>
                  <a:pt x="1758461" y="292064"/>
                  <a:pt x="1090246" y="-96995"/>
                  <a:pt x="685800" y="21701"/>
                </a:cubicBezTo>
                <a:cubicBezTo>
                  <a:pt x="281354" y="140397"/>
                  <a:pt x="0" y="1393301"/>
                  <a:pt x="0" y="1393301"/>
                </a:cubicBezTo>
                <a:lnTo>
                  <a:pt x="0" y="1393301"/>
                </a:lnTo>
              </a:path>
            </a:pathLst>
          </a:cu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81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8BD7B3-9C88-7B79-C0CB-6A1BE86CC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267"/>
            <a:ext cx="12192000" cy="1041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9A9663-BD08-D1F0-2FC6-EAF2146DF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24165"/>
            <a:ext cx="12192000" cy="939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42768D-E606-48BB-9AFF-EAE1C70461E7}"/>
              </a:ext>
            </a:extLst>
          </p:cNvPr>
          <p:cNvSpPr txBox="1"/>
          <p:nvPr/>
        </p:nvSpPr>
        <p:spPr>
          <a:xfrm>
            <a:off x="378069" y="978133"/>
            <a:ext cx="1135966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 believe the story, at least in its broad outline.  Two estimation issues: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Contradictory estimates?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Tables 5 and 6 both explain Risk-Adjusted markups.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Estimated coefficient on “One Bank” is significantly positive in Table 5.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Same coefficient is significantly negative in Table 6, when include fixed effects.  WHY?</a:t>
            </a:r>
          </a:p>
          <a:p>
            <a:pPr lvl="1"/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Are markups computed from an inappropriate regression specification? Estimating markups from a regression of loan rate on firm and deal characteristics (Table 3).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/>
              <a:t>Fails to recognize an important constraint: that the loan rate will never be below the riskless rate.   (Implied spread must be positive.)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/>
              <a:t>Instead, estimate the Spread as depending on firm and deal characteristics.  Make a difference?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38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8BD7B3-9C88-7B79-C0CB-6A1BE86CC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267"/>
            <a:ext cx="12192000" cy="1041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9A9663-BD08-D1F0-2FC6-EAF2146DF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24165"/>
            <a:ext cx="12192000" cy="939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78783F-6586-4D85-8793-E0C67D961823}"/>
              </a:ext>
            </a:extLst>
          </p:cNvPr>
          <p:cNvSpPr/>
          <p:nvPr/>
        </p:nvSpPr>
        <p:spPr>
          <a:xfrm>
            <a:off x="465991" y="1142999"/>
            <a:ext cx="11623431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Some suggestions for further confirmation.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Compute the theoretical effect of random noise on the probability of offering the lowest loan rate in any given group size.  Compare to slope in Figure 2.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Cut the larger loans out of the sample, expecting to see more dramatic effects.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Think about MSAs as geographical unit, rather than counties.</a:t>
            </a:r>
          </a:p>
        </p:txBody>
      </p:sp>
    </p:spTree>
    <p:extLst>
      <p:ext uri="{BB962C8B-B14F-4D97-AF65-F5344CB8AC3E}">
        <p14:creationId xmlns:p14="http://schemas.microsoft.com/office/powerpoint/2010/main" val="1680076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8BD7B3-9C88-7B79-C0CB-6A1BE86CC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267"/>
            <a:ext cx="12192000" cy="1041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9A9663-BD08-D1F0-2FC6-EAF2146DF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24165"/>
            <a:ext cx="12192000" cy="939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311C13-4F0D-437B-ADD4-9B20DFBE50C3}"/>
              </a:ext>
            </a:extLst>
          </p:cNvPr>
          <p:cNvSpPr txBox="1"/>
          <p:nvPr/>
        </p:nvSpPr>
        <p:spPr>
          <a:xfrm>
            <a:off x="606669" y="1987062"/>
            <a:ext cx="110167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Three nice papers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Tell us some interesting things about information in bank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987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8BD7B3-9C88-7B79-C0CB-6A1BE86CC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267"/>
            <a:ext cx="12192000" cy="1041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9A9663-BD08-D1F0-2FC6-EAF2146DF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24165"/>
            <a:ext cx="12192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74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8BD7B3-9C88-7B79-C0CB-6A1BE86CC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267"/>
            <a:ext cx="12192000" cy="1041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9A9663-BD08-D1F0-2FC6-EAF2146DF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24165"/>
            <a:ext cx="12192000" cy="939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DF91D0-FA8D-4CC1-8827-52BFA098E345}"/>
              </a:ext>
            </a:extLst>
          </p:cNvPr>
          <p:cNvSpPr txBox="1"/>
          <p:nvPr/>
        </p:nvSpPr>
        <p:spPr>
          <a:xfrm>
            <a:off x="792480" y="1188991"/>
            <a:ext cx="10553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These three papers </a:t>
            </a:r>
          </a:p>
          <a:p>
            <a:endParaRPr lang="en-US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Look different in their topics and methods of analysis.</a:t>
            </a:r>
          </a:p>
          <a:p>
            <a:pPr lvl="1"/>
            <a:endParaRPr lang="en-US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But they all examine how information is used in bank lending.</a:t>
            </a:r>
          </a:p>
          <a:p>
            <a:pPr lvl="1"/>
            <a:endParaRPr lang="en-US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Obviously, crucial to academic and real-life bank operations.</a:t>
            </a:r>
          </a:p>
        </p:txBody>
      </p:sp>
    </p:spTree>
    <p:extLst>
      <p:ext uri="{BB962C8B-B14F-4D97-AF65-F5344CB8AC3E}">
        <p14:creationId xmlns:p14="http://schemas.microsoft.com/office/powerpoint/2010/main" val="3836640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8BD7B3-9C88-7B79-C0CB-6A1BE86CC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267"/>
            <a:ext cx="12192000" cy="1041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9A9663-BD08-D1F0-2FC6-EAF2146DF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24165"/>
            <a:ext cx="12192000" cy="939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AF6B5B-EA1A-4DB4-BDB2-24AC31835784}"/>
              </a:ext>
            </a:extLst>
          </p:cNvPr>
          <p:cNvSpPr txBox="1"/>
          <p:nvPr/>
        </p:nvSpPr>
        <p:spPr>
          <a:xfrm>
            <a:off x="777240" y="1127760"/>
            <a:ext cx="10530840" cy="5870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/>
              <a:t>Bank Monitoring with On-Site Inspections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Awesome data – as they say!</a:t>
            </a:r>
          </a:p>
          <a:p>
            <a:pPr marL="571500" indent="-5715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Academics frequently talk about monitoring, </a:t>
            </a:r>
          </a:p>
          <a:p>
            <a:pPr marL="1028700" lvl="1" indent="-571500"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en-US" sz="2800" dirty="0"/>
              <a:t>Without any data</a:t>
            </a:r>
          </a:p>
          <a:p>
            <a:pPr marL="1028700" lvl="1" indent="-571500"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en-US" sz="2800" dirty="0"/>
              <a:t>With varying conceptions of what it means</a:t>
            </a:r>
          </a:p>
          <a:p>
            <a:pPr marL="1028700" lvl="1" indent="-571500">
              <a:spcAft>
                <a:spcPts val="900"/>
              </a:spcAft>
              <a:buFont typeface="Courier New" panose="02070309020205020404" pitchFamily="49" charset="0"/>
              <a:buChar char="o"/>
            </a:pPr>
            <a:endParaRPr lang="en-US" sz="28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3133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8BD7B3-9C88-7B79-C0CB-6A1BE86CC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267"/>
            <a:ext cx="12192000" cy="1041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9A9663-BD08-D1F0-2FC6-EAF2146DF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24165"/>
            <a:ext cx="12192000" cy="939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51FA38-E38E-4167-A3B0-143CB8A05547}"/>
              </a:ext>
            </a:extLst>
          </p:cNvPr>
          <p:cNvSpPr txBox="1"/>
          <p:nvPr/>
        </p:nvSpPr>
        <p:spPr>
          <a:xfrm>
            <a:off x="807720" y="1222625"/>
            <a:ext cx="1037844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Lots of interesting connections between performance and monitoring.</a:t>
            </a:r>
          </a:p>
          <a:p>
            <a:pPr marL="1028700" lvl="1" indent="-5715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/>
              <a:t>More inspections for larger, longer, and riskier loans.  Table 3.</a:t>
            </a:r>
          </a:p>
          <a:p>
            <a:pPr marL="1028700" lvl="1" indent="-5715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/>
              <a:t>Past interactions reduce inspections – relationship information?</a:t>
            </a:r>
          </a:p>
          <a:p>
            <a:pPr marL="1028700" lvl="1" indent="-5715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/>
              <a:t>More inspections reduce defaults.</a:t>
            </a:r>
          </a:p>
          <a:p>
            <a:pPr marL="1028700" lvl="1" indent="-5715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/>
              <a:t>Language affects draws; proof of relevance of these inspections.</a:t>
            </a:r>
          </a:p>
          <a:p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179010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8BD7B3-9C88-7B79-C0CB-6A1BE86CC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267"/>
            <a:ext cx="12192000" cy="1041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9A9663-BD08-D1F0-2FC6-EAF2146DF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24165"/>
            <a:ext cx="12192000" cy="939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468D5A-1BEB-41CD-B47C-C93BB3376971}"/>
              </a:ext>
            </a:extLst>
          </p:cNvPr>
          <p:cNvSpPr txBox="1"/>
          <p:nvPr/>
        </p:nvSpPr>
        <p:spPr>
          <a:xfrm>
            <a:off x="525780" y="1167884"/>
            <a:ext cx="10180320" cy="9294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While I enjoyed seeing all these things documented – really, for the first time – I kept wondering how inspections decisions interact with other elements of the loan deal.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Stock analysts: who should a new entrant choose to follow?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Joint determination of rate, fees, amounts, collateral, and now inspections.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Difficult statistical problem, but with these data I suggest they try to tackle it.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How?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66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8BD7B3-9C88-7B79-C0CB-6A1BE86CC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267"/>
            <a:ext cx="12192000" cy="1041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9A9663-BD08-D1F0-2FC6-EAF2146DF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24165"/>
            <a:ext cx="12192000" cy="939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69E4AD-249A-4137-B196-46BE7A8C4C55}"/>
              </a:ext>
            </a:extLst>
          </p:cNvPr>
          <p:cNvSpPr txBox="1"/>
          <p:nvPr/>
        </p:nvSpPr>
        <p:spPr>
          <a:xfrm>
            <a:off x="655320" y="978133"/>
            <a:ext cx="106527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Estimate loan </a:t>
            </a:r>
            <a:r>
              <a:rPr lang="en-US" sz="2400" u="sng" dirty="0"/>
              <a:t>rate</a:t>
            </a:r>
            <a:r>
              <a:rPr lang="en-US" sz="2400" dirty="0"/>
              <a:t> regressions with inspection frequency as an explanatory variable.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/>
              <a:t>Already have an instrumental variable for inspections.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Show some more of the estimated coefficients on loan features, to help understand determinants of planned monitoring. 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/>
              <a:t>Table 3 includes some interesting risk measures, which are not reported in later tables.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/>
              <a:t>It would be good to see how (if) the coefficients on risk measures vary when we add information on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Past relationships (in Table 4)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Selected other borrower characteristics (Table 8), or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with borrower and contractor fixed effects (in Table 10)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9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8BD7B3-9C88-7B79-C0CB-6A1BE86CC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267"/>
            <a:ext cx="12192000" cy="1041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9A9663-BD08-D1F0-2FC6-EAF2146DF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24165"/>
            <a:ext cx="12192000" cy="939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66727D-4A55-44D5-923C-C4D591CE8F03}"/>
              </a:ext>
            </a:extLst>
          </p:cNvPr>
          <p:cNvSpPr txBox="1"/>
          <p:nvPr/>
        </p:nvSpPr>
        <p:spPr>
          <a:xfrm>
            <a:off x="1223010" y="888465"/>
            <a:ext cx="9745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/>
              <a:t>Non-Information Asymmetry Benefits of Relationship Lending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116FD2-0B1F-408B-9BEF-FA678B0B4717}"/>
              </a:ext>
            </a:extLst>
          </p:cNvPr>
          <p:cNvSpPr txBox="1"/>
          <p:nvPr/>
        </p:nvSpPr>
        <p:spPr>
          <a:xfrm>
            <a:off x="933450" y="2076021"/>
            <a:ext cx="103251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“Relationship lending” is a major subject of analysis in the banking literature.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Thought to provide banks with valuable  PRIVATE information.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This information asymmetry between past and potential new lenders affects competition for business.</a:t>
            </a:r>
          </a:p>
          <a:p>
            <a:pPr marL="800100" lvl="1" indent="-342900">
              <a:spcBef>
                <a:spcPts val="900"/>
              </a:spcBef>
              <a:buFont typeface="Courier New" panose="02070309020205020404" pitchFamily="49" charset="0"/>
              <a:buChar char="o"/>
            </a:pPr>
            <a:r>
              <a:rPr lang="en-US" sz="2400" dirty="0"/>
              <a:t>Often presented as generating </a:t>
            </a:r>
            <a:r>
              <a:rPr lang="en-US" sz="2400" dirty="0" err="1"/>
              <a:t>forebearance</a:t>
            </a:r>
            <a:r>
              <a:rPr lang="en-US" sz="2400" dirty="0"/>
              <a:t> if a firm encounters trouble in the future.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This paper uses Payroll Protection Plan loans to demonstrate the relevance of information asymmetry in bank-firm relationships.</a:t>
            </a:r>
          </a:p>
        </p:txBody>
      </p:sp>
    </p:spTree>
    <p:extLst>
      <p:ext uri="{BB962C8B-B14F-4D97-AF65-F5344CB8AC3E}">
        <p14:creationId xmlns:p14="http://schemas.microsoft.com/office/powerpoint/2010/main" val="198386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8BD7B3-9C88-7B79-C0CB-6A1BE86CC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267"/>
            <a:ext cx="12192000" cy="1041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9A9663-BD08-D1F0-2FC6-EAF2146DF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24165"/>
            <a:ext cx="12192000" cy="939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BE147D-DECE-43AD-A80B-85DDA59B2D56}"/>
              </a:ext>
            </a:extLst>
          </p:cNvPr>
          <p:cNvSpPr txBox="1"/>
          <p:nvPr/>
        </p:nvSpPr>
        <p:spPr>
          <a:xfrm>
            <a:off x="495300" y="1143000"/>
            <a:ext cx="11094720" cy="526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Conclusions: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Repeat borrowers are processed more rapidly.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The bank might even lie for a borrower who falls outside PPP guidelines.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/>
              <a:t>Past deposits do </a:t>
            </a:r>
            <a:r>
              <a:rPr lang="en-US" sz="2800" u="sng" dirty="0"/>
              <a:t>not</a:t>
            </a:r>
            <a:r>
              <a:rPr lang="en-US" sz="2800" dirty="0"/>
              <a:t> significantly affect processing speed.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BUT, what does this have to do with asymmetric information and the bank’s inclination to forebear in the future?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PPP loans fully guaranteed.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These firms were in pretty bad shape and deteriorating – AND the bank had loans outstanding to such firms.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20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8BD7B3-9C88-7B79-C0CB-6A1BE86CC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8203"/>
            <a:ext cx="12192000" cy="1041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9A9663-BD08-D1F0-2FC6-EAF2146DF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24165"/>
            <a:ext cx="12192000" cy="939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0FB913-085D-4C65-A54F-3E04DC996247}"/>
              </a:ext>
            </a:extLst>
          </p:cNvPr>
          <p:cNvSpPr txBox="1"/>
          <p:nvPr/>
        </p:nvSpPr>
        <p:spPr>
          <a:xfrm>
            <a:off x="512884" y="907407"/>
            <a:ext cx="111662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Rushing through PPP applications means that the government makes your existing loans safer!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“The evidence is consistent with the evergreening mechanism where banks keep unprofitable firms alive …”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 find the presented results interesting, but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dirty="0"/>
              <a:t>I don’t see the relevance of this conclusion to the information asymmetry motivation. 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dirty="0"/>
              <a:t>Exposition needs some more work. </a:t>
            </a:r>
          </a:p>
        </p:txBody>
      </p:sp>
    </p:spTree>
    <p:extLst>
      <p:ext uri="{BB962C8B-B14F-4D97-AF65-F5344CB8AC3E}">
        <p14:creationId xmlns:p14="http://schemas.microsoft.com/office/powerpoint/2010/main" val="1494383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1017</Words>
  <Application>Microsoft Office PowerPoint</Application>
  <PresentationFormat>Widescreen</PresentationFormat>
  <Paragraphs>118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Office Theme</vt:lpstr>
      <vt:lpstr>     Research Paper Session 1  Information and Bank Lending Terms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Flannery,Mark Jeffrey</cp:lastModifiedBy>
  <cp:revision>16</cp:revision>
  <dcterms:created xsi:type="dcterms:W3CDTF">2022-05-03T19:38:00Z</dcterms:created>
  <dcterms:modified xsi:type="dcterms:W3CDTF">2022-09-25T21:51:38Z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5269c60-0483-4c57-9e8c-3779d6900235_Enabled">
    <vt:lpwstr>true</vt:lpwstr>
  </property>
  <property fmtid="{D5CDD505-2E9C-101B-9397-08002B2CF9AE}" pid="3" name="MSIP_Label_65269c60-0483-4c57-9e8c-3779d6900235_SetDate">
    <vt:lpwstr>2022-05-03T19:43:22Z</vt:lpwstr>
  </property>
  <property fmtid="{D5CDD505-2E9C-101B-9397-08002B2CF9AE}" pid="4" name="MSIP_Label_65269c60-0483-4c57-9e8c-3779d6900235_Method">
    <vt:lpwstr>Privileged</vt:lpwstr>
  </property>
  <property fmtid="{D5CDD505-2E9C-101B-9397-08002B2CF9AE}" pid="5" name="MSIP_Label_65269c60-0483-4c57-9e8c-3779d6900235_Name">
    <vt:lpwstr>65269c60-0483-4c57-9e8c-3779d6900235</vt:lpwstr>
  </property>
  <property fmtid="{D5CDD505-2E9C-101B-9397-08002B2CF9AE}" pid="6" name="MSIP_Label_65269c60-0483-4c57-9e8c-3779d6900235_SiteId">
    <vt:lpwstr>b397c653-5b19-463f-b9fc-af658ded9128</vt:lpwstr>
  </property>
  <property fmtid="{D5CDD505-2E9C-101B-9397-08002B2CF9AE}" pid="7" name="MSIP_Label_65269c60-0483-4c57-9e8c-3779d6900235_ActionId">
    <vt:lpwstr>fb36f662-a21c-4e28-830f-5d2e78dbd29c</vt:lpwstr>
  </property>
  <property fmtid="{D5CDD505-2E9C-101B-9397-08002B2CF9AE}" pid="8" name="MSIP_Label_65269c60-0483-4c57-9e8c-3779d6900235_ContentBits">
    <vt:lpwstr>0</vt:lpwstr>
  </property>
</Properties>
</file>