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5765800" cy="3244850"/>
  <p:notesSz cx="5765800" cy="3244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3" d="100"/>
          <a:sy n="213" d="100"/>
        </p:scale>
        <p:origin x="858" y="1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300" y="59877"/>
            <a:ext cx="400939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8105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dirty="0"/>
              <a:t>‹#›</a:t>
            </a:fld>
            <a:r>
              <a:rPr spc="35" dirty="0"/>
              <a:t> </a:t>
            </a:r>
            <a:r>
              <a:rPr spc="150" dirty="0"/>
              <a:t>/</a:t>
            </a:r>
            <a:r>
              <a:rPr spc="35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8105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dirty="0"/>
              <a:t>‹#›</a:t>
            </a:fld>
            <a:r>
              <a:rPr spc="35" dirty="0"/>
              <a:t> </a:t>
            </a:r>
            <a:r>
              <a:rPr spc="150" dirty="0"/>
              <a:t>/</a:t>
            </a:r>
            <a:r>
              <a:rPr spc="35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8105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dirty="0"/>
              <a:t>‹#›</a:t>
            </a:fld>
            <a:r>
              <a:rPr spc="35" dirty="0"/>
              <a:t> </a:t>
            </a:r>
            <a:r>
              <a:rPr spc="150" dirty="0"/>
              <a:t>/</a:t>
            </a:r>
            <a:r>
              <a:rPr spc="35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8105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dirty="0"/>
              <a:t>‹#›</a:t>
            </a:fld>
            <a:r>
              <a:rPr spc="35" dirty="0"/>
              <a:t> </a:t>
            </a:r>
            <a:r>
              <a:rPr spc="150" dirty="0"/>
              <a:t>/</a:t>
            </a:r>
            <a:r>
              <a:rPr spc="35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8105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dirty="0"/>
              <a:t>‹#›</a:t>
            </a:fld>
            <a:r>
              <a:rPr spc="35" dirty="0"/>
              <a:t> </a:t>
            </a:r>
            <a:r>
              <a:rPr spc="150" dirty="0"/>
              <a:t>/</a:t>
            </a:r>
            <a:r>
              <a:rPr spc="35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12"/>
            <a:ext cx="5760085" cy="350520"/>
          </a:xfrm>
          <a:custGeom>
            <a:avLst/>
            <a:gdLst/>
            <a:ahLst/>
            <a:cxnLst/>
            <a:rect l="l" t="t" r="r" b="b"/>
            <a:pathLst>
              <a:path w="5760085" h="350520">
                <a:moveTo>
                  <a:pt x="5759996" y="0"/>
                </a:moveTo>
                <a:lnTo>
                  <a:pt x="0" y="0"/>
                </a:lnTo>
                <a:lnTo>
                  <a:pt x="0" y="350126"/>
                </a:lnTo>
                <a:lnTo>
                  <a:pt x="5759996" y="350126"/>
                </a:lnTo>
                <a:lnTo>
                  <a:pt x="57599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59877"/>
            <a:ext cx="477139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2932" y="838391"/>
            <a:ext cx="5231765" cy="1576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5013" y="3105948"/>
            <a:ext cx="1123950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12" y="3105948"/>
            <a:ext cx="743267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399243" y="3105948"/>
            <a:ext cx="306704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8105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dirty="0"/>
              <a:t>‹#›</a:t>
            </a:fld>
            <a:r>
              <a:rPr spc="35" dirty="0"/>
              <a:t> </a:t>
            </a:r>
            <a:r>
              <a:rPr spc="150" dirty="0"/>
              <a:t>/</a:t>
            </a:r>
            <a:r>
              <a:rPr spc="35" dirty="0"/>
              <a:t> </a:t>
            </a:r>
            <a:r>
              <a:rPr spc="-25" dirty="0"/>
              <a:t>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4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36.xml"/><Relationship Id="rId4" Type="http://schemas.openxmlformats.org/officeDocument/2006/relationships/slide" Target="slide2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" Target="slide16.xml"/><Relationship Id="rId7" Type="http://schemas.openxmlformats.org/officeDocument/2006/relationships/slide" Target="slide28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slide" Target="slide25.xml"/><Relationship Id="rId10" Type="http://schemas.openxmlformats.org/officeDocument/2006/relationships/slide" Target="slide1.xml"/><Relationship Id="rId4" Type="http://schemas.openxmlformats.org/officeDocument/2006/relationships/image" Target="../media/image16.png"/><Relationship Id="rId9" Type="http://schemas.openxmlformats.org/officeDocument/2006/relationships/slide" Target="slide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16.xml"/><Relationship Id="rId7" Type="http://schemas.openxmlformats.org/officeDocument/2006/relationships/slide" Target="slide28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slide" Target="slide25.xml"/><Relationship Id="rId4" Type="http://schemas.openxmlformats.org/officeDocument/2006/relationships/image" Target="../media/image19.png"/><Relationship Id="rId9" Type="http://schemas.openxmlformats.org/officeDocument/2006/relationships/slide" Target="slid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16.xml"/><Relationship Id="rId7" Type="http://schemas.openxmlformats.org/officeDocument/2006/relationships/slide" Target="slide28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slide" Target="slide25.xml"/><Relationship Id="rId4" Type="http://schemas.openxmlformats.org/officeDocument/2006/relationships/image" Target="../media/image16.png"/><Relationship Id="rId9" Type="http://schemas.openxmlformats.org/officeDocument/2006/relationships/slide" Target="slide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slide" Target="slide16.xml"/><Relationship Id="rId7" Type="http://schemas.openxmlformats.org/officeDocument/2006/relationships/slide" Target="slide28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slide" Target="slide25.xml"/><Relationship Id="rId10" Type="http://schemas.openxmlformats.org/officeDocument/2006/relationships/slide" Target="slide1.xml"/><Relationship Id="rId4" Type="http://schemas.openxmlformats.org/officeDocument/2006/relationships/image" Target="../media/image16.png"/><Relationship Id="rId9" Type="http://schemas.openxmlformats.org/officeDocument/2006/relationships/slide" Target="sl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.xml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slide" Target="slide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743" y="309625"/>
            <a:ext cx="5584825" cy="82550"/>
          </a:xfrm>
          <a:custGeom>
            <a:avLst/>
            <a:gdLst/>
            <a:ahLst/>
            <a:cxnLst/>
            <a:rect l="l" t="t" r="r" b="b"/>
            <a:pathLst>
              <a:path w="5584825" h="82550">
                <a:moveTo>
                  <a:pt x="5533779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5584580" y="82384"/>
                </a:lnTo>
                <a:lnTo>
                  <a:pt x="5584580" y="50800"/>
                </a:lnTo>
                <a:lnTo>
                  <a:pt x="5580571" y="31075"/>
                </a:lnTo>
                <a:lnTo>
                  <a:pt x="5569657" y="14922"/>
                </a:lnTo>
                <a:lnTo>
                  <a:pt x="5553504" y="4008"/>
                </a:lnTo>
                <a:lnTo>
                  <a:pt x="5533779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7743" y="354053"/>
            <a:ext cx="5635625" cy="591820"/>
            <a:chOff x="87743" y="354053"/>
            <a:chExt cx="5635625" cy="5918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8544" y="843965"/>
              <a:ext cx="101599" cy="1016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9344" y="831265"/>
              <a:ext cx="5533706" cy="1143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72323" y="360197"/>
              <a:ext cx="50727" cy="48376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7743" y="354053"/>
              <a:ext cx="5584825" cy="541020"/>
            </a:xfrm>
            <a:custGeom>
              <a:avLst/>
              <a:gdLst/>
              <a:ahLst/>
              <a:cxnLst/>
              <a:rect l="l" t="t" r="r" b="b"/>
              <a:pathLst>
                <a:path w="5584825" h="541019">
                  <a:moveTo>
                    <a:pt x="5584580" y="0"/>
                  </a:moveTo>
                  <a:lnTo>
                    <a:pt x="0" y="0"/>
                  </a:lnTo>
                  <a:lnTo>
                    <a:pt x="0" y="489912"/>
                  </a:lnTo>
                  <a:lnTo>
                    <a:pt x="4008" y="509636"/>
                  </a:lnTo>
                  <a:lnTo>
                    <a:pt x="14922" y="525789"/>
                  </a:lnTo>
                  <a:lnTo>
                    <a:pt x="31075" y="536704"/>
                  </a:lnTo>
                  <a:lnTo>
                    <a:pt x="50800" y="540712"/>
                  </a:lnTo>
                  <a:lnTo>
                    <a:pt x="5533779" y="540712"/>
                  </a:lnTo>
                  <a:lnTo>
                    <a:pt x="5553504" y="536704"/>
                  </a:lnTo>
                  <a:lnTo>
                    <a:pt x="5569657" y="525789"/>
                  </a:lnTo>
                  <a:lnTo>
                    <a:pt x="5580571" y="509636"/>
                  </a:lnTo>
                  <a:lnTo>
                    <a:pt x="5584580" y="489912"/>
                  </a:lnTo>
                  <a:lnTo>
                    <a:pt x="5584580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672323" y="398290"/>
              <a:ext cx="0" cy="464820"/>
            </a:xfrm>
            <a:custGeom>
              <a:avLst/>
              <a:gdLst/>
              <a:ahLst/>
              <a:cxnLst/>
              <a:rect l="l" t="t" r="r" b="b"/>
              <a:pathLst>
                <a:path h="464819">
                  <a:moveTo>
                    <a:pt x="0" y="46472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672323" y="38559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672323" y="37289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72323" y="36019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275448" y="306605"/>
            <a:ext cx="3208655" cy="50736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65"/>
              </a:spcBef>
            </a:pPr>
            <a:r>
              <a:rPr spc="55" dirty="0"/>
              <a:t>Bank</a:t>
            </a:r>
            <a:r>
              <a:rPr spc="100" dirty="0"/>
              <a:t> </a:t>
            </a:r>
            <a:r>
              <a:rPr dirty="0"/>
              <a:t>Loan</a:t>
            </a:r>
            <a:r>
              <a:rPr spc="100" dirty="0"/>
              <a:t> </a:t>
            </a:r>
            <a:r>
              <a:rPr dirty="0"/>
              <a:t>Markups</a:t>
            </a:r>
            <a:r>
              <a:rPr spc="100" dirty="0"/>
              <a:t> </a:t>
            </a:r>
            <a:r>
              <a:rPr dirty="0"/>
              <a:t>and</a:t>
            </a:r>
            <a:r>
              <a:rPr spc="100" dirty="0"/>
              <a:t> </a:t>
            </a:r>
            <a:r>
              <a:rPr spc="-10" dirty="0"/>
              <a:t>Adverse</a:t>
            </a:r>
            <a:r>
              <a:rPr spc="100" dirty="0"/>
              <a:t> </a:t>
            </a:r>
            <a:r>
              <a:rPr spc="-10" dirty="0"/>
              <a:t>Selection</a:t>
            </a: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100" spc="-30" dirty="0">
                <a:latin typeface="Tahoma"/>
                <a:cs typeface="Tahoma"/>
              </a:rPr>
              <a:t>Community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Bank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Research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Conference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57808" y="1125345"/>
            <a:ext cx="10655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dirty="0">
                <a:latin typeface="Tahoma"/>
                <a:cs typeface="Tahoma"/>
              </a:rPr>
              <a:t>Mehdi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Beyhaghi</a:t>
            </a:r>
            <a:r>
              <a:rPr sz="1200" spc="-15" baseline="27777" dirty="0">
                <a:latin typeface="Arial"/>
                <a:cs typeface="Arial"/>
              </a:rPr>
              <a:t>1</a:t>
            </a:r>
            <a:endParaRPr sz="1200" baseline="27777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60102" y="1125345"/>
            <a:ext cx="11360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0" dirty="0">
                <a:latin typeface="Tahoma"/>
                <a:cs typeface="Tahoma"/>
              </a:rPr>
              <a:t>Gregory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Weitzner</a:t>
            </a:r>
            <a:r>
              <a:rPr sz="1200" spc="-15" baseline="27777" dirty="0">
                <a:latin typeface="Arial"/>
                <a:cs typeface="Arial"/>
              </a:rPr>
              <a:t>3</a:t>
            </a:r>
            <a:endParaRPr sz="1200" baseline="27777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60587" y="1125345"/>
            <a:ext cx="1238885" cy="12865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90"/>
              </a:spcBef>
            </a:pPr>
            <a:r>
              <a:rPr sz="1100" spc="-60" dirty="0">
                <a:latin typeface="Tahoma"/>
                <a:cs typeface="Tahoma"/>
              </a:rPr>
              <a:t>Cesare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Fracassi</a:t>
            </a:r>
            <a:r>
              <a:rPr sz="1200" spc="-15" baseline="27777" dirty="0">
                <a:latin typeface="Arial"/>
                <a:cs typeface="Arial"/>
              </a:rPr>
              <a:t>2</a:t>
            </a:r>
            <a:endParaRPr sz="1200" baseline="27777">
              <a:latin typeface="Arial"/>
              <a:cs typeface="Arial"/>
            </a:endParaRPr>
          </a:p>
          <a:p>
            <a:pPr marL="272415" marR="264795" algn="ctr">
              <a:lnSpc>
                <a:spcPct val="186800"/>
              </a:lnSpc>
              <a:spcBef>
                <a:spcPts val="725"/>
              </a:spcBef>
            </a:pPr>
            <a:r>
              <a:rPr sz="900" baseline="27777" dirty="0">
                <a:latin typeface="Arial"/>
                <a:cs typeface="Arial"/>
              </a:rPr>
              <a:t>1</a:t>
            </a:r>
            <a:r>
              <a:rPr sz="800" dirty="0">
                <a:latin typeface="Arial"/>
                <a:cs typeface="Arial"/>
              </a:rPr>
              <a:t>Richmond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Fed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900" baseline="27777" dirty="0">
                <a:latin typeface="Arial"/>
                <a:cs typeface="Arial"/>
              </a:rPr>
              <a:t>2</a:t>
            </a:r>
            <a:r>
              <a:rPr sz="800" dirty="0">
                <a:latin typeface="Arial"/>
                <a:cs typeface="Arial"/>
              </a:rPr>
              <a:t>UT</a:t>
            </a:r>
            <a:r>
              <a:rPr sz="800" spc="17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Austin </a:t>
            </a:r>
            <a:r>
              <a:rPr sz="900" spc="-15" baseline="27777" dirty="0">
                <a:latin typeface="Arial"/>
                <a:cs typeface="Arial"/>
              </a:rPr>
              <a:t>3</a:t>
            </a:r>
            <a:r>
              <a:rPr sz="800" spc="-10" dirty="0">
                <a:latin typeface="Arial"/>
                <a:cs typeface="Arial"/>
              </a:rPr>
              <a:t>McGill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sz="1100" spc="-50" dirty="0">
                <a:latin typeface="Tahoma"/>
                <a:cs typeface="Tahoma"/>
              </a:rPr>
              <a:t>September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28,</a:t>
            </a:r>
            <a:r>
              <a:rPr sz="1100" spc="-20" dirty="0">
                <a:latin typeface="Tahoma"/>
                <a:cs typeface="Tahoma"/>
              </a:rPr>
              <a:t> 2022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5844" y="2645319"/>
            <a:ext cx="542607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i="1" dirty="0">
                <a:latin typeface="Arial"/>
                <a:cs typeface="Arial"/>
              </a:rPr>
              <a:t>The</a:t>
            </a:r>
            <a:r>
              <a:rPr sz="1100" i="1" spc="-35" dirty="0">
                <a:latin typeface="Arial"/>
                <a:cs typeface="Arial"/>
              </a:rPr>
              <a:t> </a:t>
            </a:r>
            <a:r>
              <a:rPr sz="1100" i="1" spc="-65" dirty="0">
                <a:latin typeface="Arial"/>
                <a:cs typeface="Arial"/>
              </a:rPr>
              <a:t>views</a:t>
            </a:r>
            <a:r>
              <a:rPr sz="1100" i="1" spc="-10" dirty="0">
                <a:latin typeface="Arial"/>
                <a:cs typeface="Arial"/>
              </a:rPr>
              <a:t> </a:t>
            </a:r>
            <a:r>
              <a:rPr sz="1100" i="1" spc="-90" dirty="0">
                <a:latin typeface="Arial"/>
                <a:cs typeface="Arial"/>
              </a:rPr>
              <a:t>expressed</a:t>
            </a:r>
            <a:r>
              <a:rPr sz="1100" i="1" spc="1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in</a:t>
            </a:r>
            <a:r>
              <a:rPr sz="1100" i="1" spc="-1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this</a:t>
            </a:r>
            <a:r>
              <a:rPr sz="1100" i="1" spc="-10" dirty="0">
                <a:latin typeface="Arial"/>
                <a:cs typeface="Arial"/>
              </a:rPr>
              <a:t> </a:t>
            </a:r>
            <a:r>
              <a:rPr sz="1100" i="1" spc="-50" dirty="0">
                <a:latin typeface="Arial"/>
                <a:cs typeface="Arial"/>
              </a:rPr>
              <a:t>presentation</a:t>
            </a:r>
            <a:r>
              <a:rPr sz="1100" i="1" spc="-10" dirty="0">
                <a:latin typeface="Arial"/>
                <a:cs typeface="Arial"/>
              </a:rPr>
              <a:t> </a:t>
            </a:r>
            <a:r>
              <a:rPr sz="1100" i="1" spc="-65" dirty="0">
                <a:latin typeface="Arial"/>
                <a:cs typeface="Arial"/>
              </a:rPr>
              <a:t>are</a:t>
            </a:r>
            <a:r>
              <a:rPr sz="1100" i="1" spc="-10" dirty="0">
                <a:latin typeface="Arial"/>
                <a:cs typeface="Arial"/>
              </a:rPr>
              <a:t> </a:t>
            </a:r>
            <a:r>
              <a:rPr sz="1100" i="1" spc="-50" dirty="0">
                <a:latin typeface="Arial"/>
                <a:cs typeface="Arial"/>
              </a:rPr>
              <a:t>those</a:t>
            </a:r>
            <a:r>
              <a:rPr sz="1100" i="1" spc="-1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of</a:t>
            </a:r>
            <a:r>
              <a:rPr sz="1100" i="1" spc="-1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the</a:t>
            </a:r>
            <a:r>
              <a:rPr sz="1100" i="1" spc="-10" dirty="0">
                <a:latin typeface="Arial"/>
                <a:cs typeface="Arial"/>
              </a:rPr>
              <a:t> </a:t>
            </a:r>
            <a:r>
              <a:rPr sz="1100" i="1" spc="-30" dirty="0">
                <a:latin typeface="Arial"/>
                <a:cs typeface="Arial"/>
              </a:rPr>
              <a:t>authors.</a:t>
            </a:r>
            <a:r>
              <a:rPr sz="1100" i="1" spc="90" dirty="0">
                <a:latin typeface="Arial"/>
                <a:cs typeface="Arial"/>
              </a:rPr>
              <a:t> </a:t>
            </a:r>
            <a:r>
              <a:rPr sz="1100" i="1" spc="-25" dirty="0">
                <a:latin typeface="Arial"/>
                <a:cs typeface="Arial"/>
              </a:rPr>
              <a:t>They</a:t>
            </a:r>
            <a:r>
              <a:rPr sz="1100" i="1" spc="-10" dirty="0">
                <a:latin typeface="Arial"/>
                <a:cs typeface="Arial"/>
              </a:rPr>
              <a:t> do </a:t>
            </a:r>
            <a:r>
              <a:rPr sz="1100" i="1" dirty="0">
                <a:latin typeface="Arial"/>
                <a:cs typeface="Arial"/>
              </a:rPr>
              <a:t>not</a:t>
            </a:r>
            <a:r>
              <a:rPr sz="1100" i="1" spc="-10" dirty="0">
                <a:latin typeface="Arial"/>
                <a:cs typeface="Arial"/>
              </a:rPr>
              <a:t> necessarily </a:t>
            </a:r>
            <a:r>
              <a:rPr sz="1100" i="1" spc="-70" dirty="0">
                <a:latin typeface="Arial"/>
                <a:cs typeface="Arial"/>
              </a:rPr>
              <a:t>represent</a:t>
            </a:r>
            <a:r>
              <a:rPr sz="1100" i="1" spc="-1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the</a:t>
            </a:r>
            <a:r>
              <a:rPr sz="1100" i="1" spc="-50" dirty="0">
                <a:latin typeface="Arial"/>
                <a:cs typeface="Arial"/>
              </a:rPr>
              <a:t> </a:t>
            </a:r>
            <a:r>
              <a:rPr sz="1100" i="1" spc="-65" dirty="0">
                <a:latin typeface="Arial"/>
                <a:cs typeface="Arial"/>
              </a:rPr>
              <a:t>views</a:t>
            </a:r>
            <a:r>
              <a:rPr sz="1100" i="1" dirty="0">
                <a:latin typeface="Arial"/>
                <a:cs typeface="Arial"/>
              </a:rPr>
              <a:t> of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the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spc="-55" dirty="0">
                <a:latin typeface="Arial"/>
                <a:cs typeface="Arial"/>
              </a:rPr>
              <a:t>Federal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spc="-95" dirty="0">
                <a:latin typeface="Arial"/>
                <a:cs typeface="Arial"/>
              </a:rPr>
              <a:t>Reserve</a:t>
            </a:r>
            <a:r>
              <a:rPr sz="1100" i="1" spc="20" dirty="0">
                <a:latin typeface="Arial"/>
                <a:cs typeface="Arial"/>
              </a:rPr>
              <a:t> </a:t>
            </a:r>
            <a:r>
              <a:rPr sz="1100" i="1" spc="-25" dirty="0">
                <a:latin typeface="Arial"/>
                <a:cs typeface="Arial"/>
              </a:rPr>
              <a:t>Bank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of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spc="-50" dirty="0">
                <a:latin typeface="Arial"/>
                <a:cs typeface="Arial"/>
              </a:rPr>
              <a:t>Richmond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or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the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spc="-55" dirty="0">
                <a:latin typeface="Arial"/>
                <a:cs typeface="Arial"/>
              </a:rPr>
              <a:t>Federal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spc="-95" dirty="0">
                <a:latin typeface="Arial"/>
                <a:cs typeface="Arial"/>
              </a:rPr>
              <a:t>Reserve</a:t>
            </a:r>
            <a:r>
              <a:rPr sz="1100" i="1" spc="20" dirty="0">
                <a:latin typeface="Arial"/>
                <a:cs typeface="Arial"/>
              </a:rPr>
              <a:t> </a:t>
            </a:r>
            <a:r>
              <a:rPr sz="1100" i="1" spc="-10" dirty="0">
                <a:latin typeface="Arial"/>
                <a:cs typeface="Arial"/>
              </a:rPr>
              <a:t>System.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8" name="object 18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83993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dirty="0"/>
              <a:t>1</a:t>
            </a:fld>
            <a:r>
              <a:rPr spc="35" dirty="0"/>
              <a:t> </a:t>
            </a:r>
            <a:r>
              <a:rPr spc="150" dirty="0"/>
              <a:t>/</a:t>
            </a:r>
            <a:r>
              <a:rPr spc="35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Key</a:t>
            </a:r>
            <a:r>
              <a:rPr spc="135" dirty="0"/>
              <a:t> </a:t>
            </a:r>
            <a:r>
              <a:rPr dirty="0"/>
              <a:t>Empirical</a:t>
            </a:r>
            <a:r>
              <a:rPr spc="135" dirty="0"/>
              <a:t> </a:t>
            </a:r>
            <a:r>
              <a:rPr dirty="0"/>
              <a:t>Problem:</a:t>
            </a:r>
            <a:r>
              <a:rPr spc="310" dirty="0"/>
              <a:t> </a:t>
            </a:r>
            <a:r>
              <a:rPr dirty="0"/>
              <a:t>Distinguishing</a:t>
            </a:r>
            <a:r>
              <a:rPr spc="135" dirty="0"/>
              <a:t> </a:t>
            </a:r>
            <a:r>
              <a:rPr dirty="0"/>
              <a:t>Market</a:t>
            </a:r>
            <a:r>
              <a:rPr spc="135" dirty="0"/>
              <a:t> </a:t>
            </a:r>
            <a:r>
              <a:rPr spc="-10" dirty="0"/>
              <a:t>Power</a:t>
            </a:r>
            <a:r>
              <a:rPr spc="145" dirty="0"/>
              <a:t> </a:t>
            </a:r>
            <a:r>
              <a:rPr dirty="0"/>
              <a:t>from</a:t>
            </a:r>
            <a:r>
              <a:rPr spc="135" dirty="0"/>
              <a:t> </a:t>
            </a:r>
            <a:r>
              <a:rPr spc="-20" dirty="0"/>
              <a:t>Risk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20889" y="887145"/>
          <a:ext cx="3518535" cy="1233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7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Loan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7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Loan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Bank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65" dirty="0">
                          <a:latin typeface="Tahoma"/>
                          <a:cs typeface="Tahoma"/>
                        </a:rPr>
                        <a:t>JP</a:t>
                      </a:r>
                      <a:r>
                        <a:rPr sz="1100" spc="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Morgan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90"/>
                        </a:lnSpc>
                      </a:pPr>
                      <a:r>
                        <a:rPr sz="1100" spc="65" dirty="0">
                          <a:latin typeface="Tahoma"/>
                          <a:cs typeface="Tahoma"/>
                        </a:rPr>
                        <a:t>JP</a:t>
                      </a:r>
                      <a:r>
                        <a:rPr sz="1100" spc="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Morgan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Quarter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2017Q1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2017Q1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Loan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characteristics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i="1" spc="-10" dirty="0">
                          <a:latin typeface="Garamond"/>
                          <a:cs typeface="Garamond"/>
                        </a:rPr>
                        <a:t>{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x,y,z,..</a:t>
                      </a:r>
                      <a:r>
                        <a:rPr sz="1100" i="1" spc="-10" dirty="0">
                          <a:latin typeface="Garamond"/>
                          <a:cs typeface="Garamond"/>
                        </a:rPr>
                        <a:t>}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i="1" spc="-10" dirty="0">
                          <a:latin typeface="Garamond"/>
                          <a:cs typeface="Garamond"/>
                        </a:rPr>
                        <a:t>{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x,y,z,..</a:t>
                      </a:r>
                      <a:r>
                        <a:rPr sz="1100" i="1" spc="-10" dirty="0">
                          <a:latin typeface="Garamond"/>
                          <a:cs typeface="Garamond"/>
                        </a:rPr>
                        <a:t>}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Location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St.</a:t>
                      </a:r>
                      <a:r>
                        <a:rPr sz="1100" spc="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Louis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County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Franklin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County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25" dirty="0">
                          <a:latin typeface="Tahoma"/>
                          <a:cs typeface="Tahoma"/>
                        </a:rPr>
                        <a:t>Number</a:t>
                      </a:r>
                      <a:r>
                        <a:rPr sz="11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of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Banks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5" dirty="0">
                          <a:latin typeface="Tahoma"/>
                          <a:cs typeface="Tahoma"/>
                        </a:rPr>
                        <a:t>10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6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60" dirty="0">
                          <a:latin typeface="Tahoma"/>
                          <a:cs typeface="Tahoma"/>
                        </a:rPr>
                        <a:t>Interest</a:t>
                      </a:r>
                      <a:r>
                        <a:rPr sz="1100" spc="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Rate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4.0%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4.5%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2398433"/>
            <a:ext cx="65265" cy="6526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02932" y="2314980"/>
            <a:ext cx="45605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90" dirty="0">
                <a:latin typeface="Tahoma"/>
                <a:cs typeface="Tahoma"/>
              </a:rPr>
              <a:t>Is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65" dirty="0">
                <a:latin typeface="Tahoma"/>
                <a:cs typeface="Tahoma"/>
              </a:rPr>
              <a:t>JP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Morgan</a:t>
            </a:r>
            <a:r>
              <a:rPr sz="1100" spc="-40" dirty="0">
                <a:latin typeface="Tahoma"/>
                <a:cs typeface="Tahoma"/>
              </a:rPr>
              <a:t> charging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40" dirty="0">
                <a:latin typeface="Tahoma"/>
                <a:cs typeface="Tahoma"/>
              </a:rPr>
              <a:t> higher </a:t>
            </a:r>
            <a:r>
              <a:rPr sz="1100" spc="-45" dirty="0">
                <a:latin typeface="Tahoma"/>
                <a:cs typeface="Tahoma"/>
              </a:rPr>
              <a:t>markup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on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Loan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2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or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is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Loan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2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simply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riskier?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7" name="object 7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0" dirty="0"/>
              <a:t>Our</a:t>
            </a:r>
            <a:r>
              <a:rPr spc="-45" dirty="0"/>
              <a:t> </a:t>
            </a:r>
            <a:r>
              <a:rPr dirty="0"/>
              <a:t>Proposed</a:t>
            </a:r>
            <a:r>
              <a:rPr spc="-40" dirty="0"/>
              <a:t> </a:t>
            </a:r>
            <a:r>
              <a:rPr spc="-10" dirty="0"/>
              <a:t>Solution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65657" y="675512"/>
          <a:ext cx="3629025" cy="1586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7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Loan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7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Loan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Bank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65" dirty="0">
                          <a:latin typeface="Tahoma"/>
                          <a:cs typeface="Tahoma"/>
                        </a:rPr>
                        <a:t>JP</a:t>
                      </a:r>
                      <a:r>
                        <a:rPr sz="1100" spc="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Morgan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90"/>
                        </a:lnSpc>
                      </a:pPr>
                      <a:r>
                        <a:rPr sz="1100" spc="65" dirty="0">
                          <a:latin typeface="Tahoma"/>
                          <a:cs typeface="Tahoma"/>
                        </a:rPr>
                        <a:t>JP</a:t>
                      </a:r>
                      <a:r>
                        <a:rPr sz="1100" spc="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Morgan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Quarter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2017Q1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2017Q1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Loan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characteristics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i="1" spc="-10" dirty="0">
                          <a:latin typeface="Garamond"/>
                          <a:cs typeface="Garamond"/>
                        </a:rPr>
                        <a:t>{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x,y,z,..</a:t>
                      </a:r>
                      <a:r>
                        <a:rPr sz="1100" i="1" spc="-10" dirty="0">
                          <a:latin typeface="Garamond"/>
                          <a:cs typeface="Garamond"/>
                        </a:rPr>
                        <a:t>}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i="1" spc="-10" dirty="0">
                          <a:latin typeface="Garamond"/>
                          <a:cs typeface="Garamond"/>
                        </a:rPr>
                        <a:t>{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x,y,z,..</a:t>
                      </a:r>
                      <a:r>
                        <a:rPr sz="1100" i="1" spc="-10" dirty="0">
                          <a:latin typeface="Garamond"/>
                          <a:cs typeface="Garamond"/>
                        </a:rPr>
                        <a:t>}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Probability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of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Default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2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1.0%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2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1.0%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Tahoma"/>
                          <a:cs typeface="Tahoma"/>
                        </a:rPr>
                        <a:t>Loss</a:t>
                      </a:r>
                      <a:r>
                        <a:rPr sz="11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Given</a:t>
                      </a:r>
                      <a:r>
                        <a:rPr sz="11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Default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2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30.0%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2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30.0%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Location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St.</a:t>
                      </a:r>
                      <a:r>
                        <a:rPr sz="1100" spc="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Louis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County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Franklin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County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25" dirty="0">
                          <a:latin typeface="Tahoma"/>
                          <a:cs typeface="Tahoma"/>
                        </a:rPr>
                        <a:t>Number</a:t>
                      </a:r>
                      <a:r>
                        <a:rPr sz="11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of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Banks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5" dirty="0">
                          <a:latin typeface="Tahoma"/>
                          <a:cs typeface="Tahoma"/>
                        </a:rPr>
                        <a:t>10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6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60" dirty="0">
                          <a:latin typeface="Tahoma"/>
                          <a:cs typeface="Tahoma"/>
                        </a:rPr>
                        <a:t>Interest</a:t>
                      </a:r>
                      <a:r>
                        <a:rPr sz="1100" spc="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Rate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4.0%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4.5%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2541079"/>
            <a:ext cx="65265" cy="6526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2730893"/>
            <a:ext cx="52590" cy="5259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02932" y="2432544"/>
            <a:ext cx="4914900" cy="39179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20" dirty="0">
                <a:latin typeface="Tahoma"/>
                <a:cs typeface="Tahoma"/>
              </a:rPr>
              <a:t>Control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for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the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risk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the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loan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dirty="0">
                <a:latin typeface="Tahoma"/>
                <a:cs typeface="Tahoma"/>
              </a:rPr>
              <a:t>Can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reasonably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argue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the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0.5%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difference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interest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rates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because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Loan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2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riskier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8" name="object 8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90"/>
              </a:spcBef>
            </a:pPr>
            <a:r>
              <a:rPr dirty="0"/>
              <a:t>6</a:t>
            </a:r>
            <a:r>
              <a:rPr spc="35" dirty="0"/>
              <a:t> </a:t>
            </a:r>
            <a:r>
              <a:rPr spc="150" dirty="0"/>
              <a:t>/</a:t>
            </a:r>
            <a:r>
              <a:rPr spc="35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Findings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672" y="937739"/>
            <a:ext cx="114214" cy="11421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51917" y="924806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156881"/>
            <a:ext cx="52590" cy="525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0865" y="1308709"/>
            <a:ext cx="52590" cy="5259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02932" y="858558"/>
            <a:ext cx="5126990" cy="54356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20" dirty="0">
                <a:latin typeface="Tahoma"/>
                <a:cs typeface="Tahoma"/>
              </a:rPr>
              <a:t>Estimate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loan-</a:t>
            </a:r>
            <a:r>
              <a:rPr sz="1100" spc="-30" dirty="0">
                <a:latin typeface="Tahoma"/>
                <a:cs typeface="Tahoma"/>
              </a:rPr>
              <a:t>level </a:t>
            </a:r>
            <a:r>
              <a:rPr sz="1100" spc="-45" dirty="0">
                <a:latin typeface="Tahoma"/>
                <a:cs typeface="Tahoma"/>
              </a:rPr>
              <a:t>markup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controlling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for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banks’</a:t>
            </a:r>
            <a:r>
              <a:rPr sz="1100" spc="-35" dirty="0">
                <a:latin typeface="Tahoma"/>
                <a:cs typeface="Tahoma"/>
              </a:rPr>
              <a:t> private </a:t>
            </a:r>
            <a:r>
              <a:rPr sz="1100" spc="-20" dirty="0">
                <a:latin typeface="Tahoma"/>
                <a:cs typeface="Tahoma"/>
              </a:rPr>
              <a:t>risk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assessments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10" dirty="0">
                <a:latin typeface="Tahoma"/>
                <a:cs typeface="Tahoma"/>
              </a:rPr>
              <a:t>Markup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measure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unrelated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future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performance</a:t>
            </a:r>
            <a:endParaRPr sz="10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r>
              <a:rPr sz="1000" spc="-30" dirty="0">
                <a:latin typeface="Tahoma"/>
                <a:cs typeface="Tahoma"/>
              </a:rPr>
              <a:t>Measure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strongly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related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future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performance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if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90" dirty="0">
                <a:latin typeface="Tahoma"/>
                <a:cs typeface="Tahoma"/>
              </a:rPr>
              <a:t>we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control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for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the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risk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the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9" name="object 9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3993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Findings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672" y="937739"/>
            <a:ext cx="114214" cy="11421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51917" y="924806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156881"/>
            <a:ext cx="52590" cy="525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0865" y="1308709"/>
            <a:ext cx="52590" cy="5259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02932" y="858558"/>
            <a:ext cx="5126990" cy="54356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20" dirty="0">
                <a:latin typeface="Tahoma"/>
                <a:cs typeface="Tahoma"/>
              </a:rPr>
              <a:t>Estimate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loan-</a:t>
            </a:r>
            <a:r>
              <a:rPr sz="1100" spc="-30" dirty="0">
                <a:latin typeface="Tahoma"/>
                <a:cs typeface="Tahoma"/>
              </a:rPr>
              <a:t>level </a:t>
            </a:r>
            <a:r>
              <a:rPr sz="1100" spc="-45" dirty="0">
                <a:latin typeface="Tahoma"/>
                <a:cs typeface="Tahoma"/>
              </a:rPr>
              <a:t>markup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controlling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for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banks’</a:t>
            </a:r>
            <a:r>
              <a:rPr sz="1100" spc="-35" dirty="0">
                <a:latin typeface="Tahoma"/>
                <a:cs typeface="Tahoma"/>
              </a:rPr>
              <a:t> private </a:t>
            </a:r>
            <a:r>
              <a:rPr sz="1100" spc="-20" dirty="0">
                <a:latin typeface="Tahoma"/>
                <a:cs typeface="Tahoma"/>
              </a:rPr>
              <a:t>risk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assessments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10" dirty="0">
                <a:latin typeface="Tahoma"/>
                <a:cs typeface="Tahoma"/>
              </a:rPr>
              <a:t>Markup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measure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unrelated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future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performance</a:t>
            </a:r>
            <a:endParaRPr sz="10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r>
              <a:rPr sz="1000" spc="-30" dirty="0">
                <a:latin typeface="Tahoma"/>
                <a:cs typeface="Tahoma"/>
              </a:rPr>
              <a:t>Measure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strongly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related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future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performance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if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90" dirty="0">
                <a:latin typeface="Tahoma"/>
                <a:cs typeface="Tahoma"/>
              </a:rPr>
              <a:t>we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control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for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the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risk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the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672" y="1603270"/>
            <a:ext cx="114214" cy="11421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51917" y="1590337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2932" y="1549144"/>
            <a:ext cx="26955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25" dirty="0">
                <a:latin typeface="Gill Sans MT"/>
                <a:cs typeface="Gill Sans MT"/>
              </a:rPr>
              <a:t>Higher</a:t>
            </a:r>
            <a:r>
              <a:rPr sz="1100" b="1" spc="5" dirty="0">
                <a:latin typeface="Gill Sans MT"/>
                <a:cs typeface="Gill Sans MT"/>
              </a:rPr>
              <a:t> </a:t>
            </a:r>
            <a:r>
              <a:rPr sz="1100" b="1" spc="-40" dirty="0">
                <a:latin typeface="Gill Sans MT"/>
                <a:cs typeface="Gill Sans MT"/>
              </a:rPr>
              <a:t>markups</a:t>
            </a:r>
            <a:r>
              <a:rPr sz="1100" b="1" spc="-15" dirty="0">
                <a:latin typeface="Gill Sans MT"/>
                <a:cs typeface="Gill Sans MT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regions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with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b="1" spc="-70" dirty="0">
                <a:latin typeface="Gill Sans MT"/>
                <a:cs typeface="Gill Sans MT"/>
              </a:rPr>
              <a:t>more</a:t>
            </a:r>
            <a:r>
              <a:rPr sz="1100" b="1" spc="20" dirty="0">
                <a:latin typeface="Gill Sans MT"/>
                <a:cs typeface="Gill Sans MT"/>
              </a:rPr>
              <a:t> </a:t>
            </a:r>
            <a:r>
              <a:rPr sz="1100" b="1" spc="-10" dirty="0">
                <a:latin typeface="Gill Sans MT"/>
                <a:cs typeface="Gill Sans MT"/>
              </a:rPr>
              <a:t>banks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2" name="object 12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3993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Findings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672" y="937739"/>
            <a:ext cx="114214" cy="11421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51917" y="924806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156881"/>
            <a:ext cx="52590" cy="525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0865" y="1308709"/>
            <a:ext cx="52590" cy="5259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02932" y="858558"/>
            <a:ext cx="5126990" cy="54356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20" dirty="0">
                <a:latin typeface="Tahoma"/>
                <a:cs typeface="Tahoma"/>
              </a:rPr>
              <a:t>Estimate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loan-</a:t>
            </a:r>
            <a:r>
              <a:rPr sz="1100" spc="-30" dirty="0">
                <a:latin typeface="Tahoma"/>
                <a:cs typeface="Tahoma"/>
              </a:rPr>
              <a:t>level </a:t>
            </a:r>
            <a:r>
              <a:rPr sz="1100" spc="-45" dirty="0">
                <a:latin typeface="Tahoma"/>
                <a:cs typeface="Tahoma"/>
              </a:rPr>
              <a:t>markup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controlling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for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banks’</a:t>
            </a:r>
            <a:r>
              <a:rPr sz="1100" spc="-35" dirty="0">
                <a:latin typeface="Tahoma"/>
                <a:cs typeface="Tahoma"/>
              </a:rPr>
              <a:t> private </a:t>
            </a:r>
            <a:r>
              <a:rPr sz="1100" spc="-20" dirty="0">
                <a:latin typeface="Tahoma"/>
                <a:cs typeface="Tahoma"/>
              </a:rPr>
              <a:t>risk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assessments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10" dirty="0">
                <a:latin typeface="Tahoma"/>
                <a:cs typeface="Tahoma"/>
              </a:rPr>
              <a:t>Markup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measure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unrelated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future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performance</a:t>
            </a:r>
            <a:endParaRPr sz="10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r>
              <a:rPr sz="1000" spc="-30" dirty="0">
                <a:latin typeface="Tahoma"/>
                <a:cs typeface="Tahoma"/>
              </a:rPr>
              <a:t>Measure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strongly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related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future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performance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if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90" dirty="0">
                <a:latin typeface="Tahoma"/>
                <a:cs typeface="Tahoma"/>
              </a:rPr>
              <a:t>we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control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for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the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risk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the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672" y="1603270"/>
            <a:ext cx="114214" cy="11421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51917" y="1590337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672" y="1919576"/>
            <a:ext cx="114214" cy="11421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251917" y="1906643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60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2138718"/>
            <a:ext cx="52590" cy="52590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2290546"/>
            <a:ext cx="52590" cy="52590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402932" y="1549144"/>
            <a:ext cx="4844415" cy="8350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25" dirty="0">
                <a:latin typeface="Gill Sans MT"/>
                <a:cs typeface="Gill Sans MT"/>
              </a:rPr>
              <a:t>Higher</a:t>
            </a:r>
            <a:r>
              <a:rPr sz="1100" b="1" spc="5" dirty="0">
                <a:latin typeface="Gill Sans MT"/>
                <a:cs typeface="Gill Sans MT"/>
              </a:rPr>
              <a:t> </a:t>
            </a:r>
            <a:r>
              <a:rPr sz="1100" b="1" spc="-40" dirty="0">
                <a:latin typeface="Gill Sans MT"/>
                <a:cs typeface="Gill Sans MT"/>
              </a:rPr>
              <a:t>markups</a:t>
            </a:r>
            <a:r>
              <a:rPr sz="1100" b="1" spc="-15" dirty="0">
                <a:latin typeface="Gill Sans MT"/>
                <a:cs typeface="Gill Sans MT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regions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with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b="1" spc="-70" dirty="0">
                <a:latin typeface="Gill Sans MT"/>
                <a:cs typeface="Gill Sans MT"/>
              </a:rPr>
              <a:t>more</a:t>
            </a:r>
            <a:r>
              <a:rPr sz="1100" b="1" spc="20" dirty="0">
                <a:latin typeface="Gill Sans MT"/>
                <a:cs typeface="Gill Sans MT"/>
              </a:rPr>
              <a:t> </a:t>
            </a:r>
            <a:r>
              <a:rPr sz="1100" b="1" spc="-10" dirty="0">
                <a:latin typeface="Gill Sans MT"/>
                <a:cs typeface="Gill Sans MT"/>
              </a:rPr>
              <a:t>banks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1100" spc="-40" dirty="0">
                <a:latin typeface="Tahoma"/>
                <a:cs typeface="Tahoma"/>
              </a:rPr>
              <a:t>Evidence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Gill Sans MT"/>
                <a:cs typeface="Gill Sans MT"/>
              </a:rPr>
              <a:t>adverse</a:t>
            </a:r>
            <a:r>
              <a:rPr sz="1100" b="1" spc="20" dirty="0">
                <a:latin typeface="Gill Sans MT"/>
                <a:cs typeface="Gill Sans MT"/>
              </a:rPr>
              <a:t> </a:t>
            </a:r>
            <a:r>
              <a:rPr sz="1100" b="1" spc="-10" dirty="0">
                <a:latin typeface="Gill Sans MT"/>
                <a:cs typeface="Gill Sans MT"/>
              </a:rPr>
              <a:t>selection</a:t>
            </a:r>
            <a:r>
              <a:rPr sz="1100" spc="-10" dirty="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20" dirty="0">
                <a:latin typeface="Tahoma"/>
                <a:cs typeface="Tahoma"/>
              </a:rPr>
              <a:t>Markups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higher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for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firms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that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stay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with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their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existing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banks</a:t>
            </a:r>
            <a:endParaRPr sz="10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r>
              <a:rPr sz="1000" spc="-20" dirty="0">
                <a:latin typeface="Tahoma"/>
                <a:cs typeface="Tahoma"/>
              </a:rPr>
              <a:t>Markups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drop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following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25" dirty="0">
                <a:latin typeface="Tahoma"/>
                <a:cs typeface="Tahoma"/>
              </a:rPr>
              <a:t> shock </a:t>
            </a:r>
            <a:r>
              <a:rPr sz="1000" dirty="0">
                <a:latin typeface="Tahoma"/>
                <a:cs typeface="Tahoma"/>
              </a:rPr>
              <a:t>that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reduces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asymmetric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information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local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markets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6" name="object 16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83993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Roadmap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844" y="889900"/>
            <a:ext cx="2388235" cy="15386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1610" indent="-169545">
              <a:lnSpc>
                <a:spcPct val="100000"/>
              </a:lnSpc>
              <a:spcBef>
                <a:spcPts val="90"/>
              </a:spcBef>
              <a:buAutoNum type="arabicPeriod"/>
              <a:tabLst>
                <a:tab pos="182245" algn="l"/>
              </a:tabLst>
            </a:pPr>
            <a:r>
              <a:rPr sz="1100" spc="-30" dirty="0">
                <a:solidFill>
                  <a:srgbClr val="3333B2"/>
                </a:solidFill>
                <a:latin typeface="Tahoma"/>
                <a:cs typeface="Tahoma"/>
                <a:hlinkClick r:id="rId2" action="ppaction://hlinksldjump"/>
              </a:rPr>
              <a:t>Methodology</a:t>
            </a:r>
            <a:r>
              <a:rPr sz="1100" spc="-20" dirty="0">
                <a:solidFill>
                  <a:srgbClr val="3333B2"/>
                </a:solidFill>
                <a:latin typeface="Tahoma"/>
                <a:cs typeface="Tahoma"/>
                <a:hlinkClick r:id="rId2" action="ppaction://hlinksldjump"/>
              </a:rPr>
              <a:t> </a:t>
            </a:r>
            <a:r>
              <a:rPr sz="1100" spc="-40" dirty="0">
                <a:solidFill>
                  <a:srgbClr val="3333B2"/>
                </a:solidFill>
                <a:latin typeface="Tahoma"/>
                <a:cs typeface="Tahoma"/>
                <a:hlinkClick r:id="rId2" action="ppaction://hlinksldjump"/>
              </a:rPr>
              <a:t>and</a:t>
            </a:r>
            <a:r>
              <a:rPr sz="1100" spc="-10" dirty="0">
                <a:solidFill>
                  <a:srgbClr val="3333B2"/>
                </a:solidFill>
                <a:latin typeface="Tahoma"/>
                <a:cs typeface="Tahoma"/>
                <a:hlinkClick r:id="rId2" action="ppaction://hlinksldjump"/>
              </a:rPr>
              <a:t> </a:t>
            </a:r>
            <a:r>
              <a:rPr sz="1100" spc="-20" dirty="0">
                <a:solidFill>
                  <a:srgbClr val="3333B2"/>
                </a:solidFill>
                <a:latin typeface="Tahoma"/>
                <a:cs typeface="Tahoma"/>
                <a:hlinkClick r:id="rId2" action="ppaction://hlinksldjump"/>
              </a:rPr>
              <a:t>Data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333B2"/>
              </a:buClr>
              <a:buFont typeface="Tahoma"/>
              <a:buAutoNum type="arabicPeriod"/>
            </a:pPr>
            <a:endParaRPr sz="1800">
              <a:latin typeface="Tahoma"/>
              <a:cs typeface="Tahoma"/>
            </a:endParaRPr>
          </a:p>
          <a:p>
            <a:pPr marL="181610" indent="-169545">
              <a:lnSpc>
                <a:spcPct val="100000"/>
              </a:lnSpc>
              <a:buAutoNum type="arabicPeriod"/>
              <a:tabLst>
                <a:tab pos="182245" algn="l"/>
              </a:tabLst>
            </a:pPr>
            <a:r>
              <a:rPr sz="1100" spc="-50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Interest</a:t>
            </a:r>
            <a:r>
              <a:rPr sz="1100" spc="-40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 </a:t>
            </a:r>
            <a:r>
              <a:rPr sz="1100" spc="-10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Rate</a:t>
            </a:r>
            <a:r>
              <a:rPr sz="1100" spc="-55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 </a:t>
            </a:r>
            <a:r>
              <a:rPr sz="1100" spc="-30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Decomposition:</a:t>
            </a:r>
            <a:r>
              <a:rPr sz="1100" spc="55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 </a:t>
            </a:r>
            <a:r>
              <a:rPr sz="1100" spc="-10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Markup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333B2"/>
              </a:buClr>
              <a:buFont typeface="Tahoma"/>
              <a:buAutoNum type="arabicPeriod"/>
            </a:pPr>
            <a:endParaRPr sz="1800">
              <a:latin typeface="Tahoma"/>
              <a:cs typeface="Tahoma"/>
            </a:endParaRPr>
          </a:p>
          <a:p>
            <a:pPr marL="181610" indent="-16954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82245" algn="l"/>
              </a:tabLst>
            </a:pPr>
            <a:r>
              <a:rPr sz="1100" spc="-25" dirty="0">
                <a:solidFill>
                  <a:srgbClr val="3333B2"/>
                </a:solidFill>
                <a:latin typeface="Tahoma"/>
                <a:cs typeface="Tahoma"/>
                <a:hlinkClick r:id="rId4" action="ppaction://hlinksldjump"/>
              </a:rPr>
              <a:t>Markups</a:t>
            </a:r>
            <a:r>
              <a:rPr sz="1100" spc="-45" dirty="0">
                <a:solidFill>
                  <a:srgbClr val="3333B2"/>
                </a:solidFill>
                <a:latin typeface="Tahoma"/>
                <a:cs typeface="Tahoma"/>
                <a:hlinkClick r:id="rId4" action="ppaction://hlinksldjump"/>
              </a:rPr>
              <a:t> </a:t>
            </a:r>
            <a:r>
              <a:rPr sz="1100" spc="-40" dirty="0">
                <a:solidFill>
                  <a:srgbClr val="3333B2"/>
                </a:solidFill>
                <a:latin typeface="Tahoma"/>
                <a:cs typeface="Tahoma"/>
                <a:hlinkClick r:id="rId4" action="ppaction://hlinksldjump"/>
              </a:rPr>
              <a:t>and</a:t>
            </a:r>
            <a:r>
              <a:rPr sz="1100" spc="-45" dirty="0">
                <a:solidFill>
                  <a:srgbClr val="3333B2"/>
                </a:solidFill>
                <a:latin typeface="Tahoma"/>
                <a:cs typeface="Tahoma"/>
                <a:hlinkClick r:id="rId4" action="ppaction://hlinksldjump"/>
              </a:rPr>
              <a:t> </a:t>
            </a:r>
            <a:r>
              <a:rPr sz="1100" spc="-10" dirty="0">
                <a:solidFill>
                  <a:srgbClr val="3333B2"/>
                </a:solidFill>
                <a:latin typeface="Tahoma"/>
                <a:cs typeface="Tahoma"/>
                <a:hlinkClick r:id="rId4" action="ppaction://hlinksldjump"/>
              </a:rPr>
              <a:t>Market</a:t>
            </a:r>
            <a:r>
              <a:rPr sz="1100" spc="-40" dirty="0">
                <a:solidFill>
                  <a:srgbClr val="3333B2"/>
                </a:solidFill>
                <a:latin typeface="Tahoma"/>
                <a:cs typeface="Tahoma"/>
                <a:hlinkClick r:id="rId4" action="ppaction://hlinksldjump"/>
              </a:rPr>
              <a:t> </a:t>
            </a:r>
            <a:r>
              <a:rPr sz="1100" spc="-10" dirty="0">
                <a:solidFill>
                  <a:srgbClr val="3333B2"/>
                </a:solidFill>
                <a:latin typeface="Tahoma"/>
                <a:cs typeface="Tahoma"/>
                <a:hlinkClick r:id="rId4" action="ppaction://hlinksldjump"/>
              </a:rPr>
              <a:t>Concentration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333B2"/>
              </a:buClr>
              <a:buFont typeface="Tahoma"/>
              <a:buAutoNum type="arabicPeriod"/>
            </a:pPr>
            <a:endParaRPr sz="1800">
              <a:latin typeface="Tahoma"/>
              <a:cs typeface="Tahoma"/>
            </a:endParaRPr>
          </a:p>
          <a:p>
            <a:pPr marL="181610" indent="-169545">
              <a:lnSpc>
                <a:spcPct val="100000"/>
              </a:lnSpc>
              <a:buAutoNum type="arabicPeriod"/>
              <a:tabLst>
                <a:tab pos="182245" algn="l"/>
              </a:tabLst>
            </a:pPr>
            <a:r>
              <a:rPr sz="1100" spc="-10" dirty="0">
                <a:solidFill>
                  <a:srgbClr val="3333B2"/>
                </a:solidFill>
                <a:latin typeface="Tahoma"/>
                <a:cs typeface="Tahoma"/>
                <a:hlinkClick r:id="rId5" action="ppaction://hlinksldjump"/>
              </a:rPr>
              <a:t>Channel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5" name="object 5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Roadmap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80" y="917994"/>
            <a:ext cx="160096" cy="16009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9743" y="889900"/>
            <a:ext cx="1530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baseline="6944" dirty="0">
                <a:solidFill>
                  <a:srgbClr val="EAEAF7"/>
                </a:solidFill>
                <a:latin typeface="Arial"/>
                <a:cs typeface="Arial"/>
              </a:rPr>
              <a:t>1</a:t>
            </a:r>
            <a:r>
              <a:rPr sz="1200" spc="284" baseline="6944" dirty="0">
                <a:solidFill>
                  <a:srgbClr val="EAEAF7"/>
                </a:solidFill>
                <a:latin typeface="Arial"/>
                <a:cs typeface="Arial"/>
              </a:rPr>
              <a:t>  </a:t>
            </a:r>
            <a:r>
              <a:rPr sz="1100" spc="-30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Methodology</a:t>
            </a:r>
            <a:r>
              <a:rPr sz="1100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 </a:t>
            </a:r>
            <a:r>
              <a:rPr sz="1100" spc="-40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and</a:t>
            </a:r>
            <a:r>
              <a:rPr sz="1100" spc="-5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 </a:t>
            </a:r>
            <a:r>
              <a:rPr sz="1100" spc="-20" dirty="0">
                <a:solidFill>
                  <a:srgbClr val="3333B2"/>
                </a:solidFill>
                <a:latin typeface="Tahoma"/>
                <a:cs typeface="Tahoma"/>
                <a:hlinkClick r:id="rId3" action="ppaction://hlinksldjump"/>
              </a:rPr>
              <a:t>Data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9280" y="1366862"/>
            <a:ext cx="160096" cy="16009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29743" y="1366201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5" dirty="0">
                <a:solidFill>
                  <a:srgbClr val="FAFAFD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5186" y="1338769"/>
            <a:ext cx="22186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6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Interest</a:t>
            </a:r>
            <a:r>
              <a:rPr sz="1100" spc="-25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1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Rate</a:t>
            </a:r>
            <a:r>
              <a:rPr sz="1100" spc="-25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3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Decomposition:</a:t>
            </a:r>
            <a:r>
              <a:rPr sz="1100" spc="85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1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Markup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9280" y="1815731"/>
            <a:ext cx="160096" cy="16009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29743" y="1815070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5" dirty="0">
                <a:solidFill>
                  <a:srgbClr val="FAFAFD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5186" y="1787637"/>
            <a:ext cx="208851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Markups</a:t>
            </a:r>
            <a:r>
              <a:rPr sz="1100" spc="-50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3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and</a:t>
            </a:r>
            <a:r>
              <a:rPr sz="1100" spc="-50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10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Market</a:t>
            </a:r>
            <a:r>
              <a:rPr sz="1100" spc="-4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1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Concentration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9280" y="2264600"/>
            <a:ext cx="160096" cy="160096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129743" y="2236506"/>
            <a:ext cx="6559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baseline="6944" dirty="0">
                <a:solidFill>
                  <a:srgbClr val="FAFAFD"/>
                </a:solidFill>
                <a:latin typeface="Arial"/>
                <a:cs typeface="Arial"/>
              </a:rPr>
              <a:t>4</a:t>
            </a:r>
            <a:r>
              <a:rPr sz="1200" spc="307" baseline="6944" dirty="0">
                <a:solidFill>
                  <a:srgbClr val="FAFAFD"/>
                </a:solidFill>
                <a:latin typeface="Arial"/>
                <a:cs typeface="Arial"/>
              </a:rPr>
              <a:t>  </a:t>
            </a:r>
            <a:r>
              <a:rPr sz="1100" spc="-35" dirty="0">
                <a:solidFill>
                  <a:srgbClr val="D6D6EF"/>
                </a:solidFill>
                <a:latin typeface="Tahoma"/>
                <a:cs typeface="Tahoma"/>
                <a:hlinkClick r:id="rId9" action="ppaction://hlinksldjump"/>
              </a:rPr>
              <a:t>Channel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4" name="object 14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3993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10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10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10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10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10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Methodology:</a:t>
            </a:r>
            <a:r>
              <a:rPr spc="80" dirty="0"/>
              <a:t>  </a:t>
            </a:r>
            <a:r>
              <a:rPr dirty="0"/>
              <a:t>Estimating</a:t>
            </a:r>
            <a:r>
              <a:rPr spc="325" dirty="0"/>
              <a:t> </a:t>
            </a:r>
            <a:r>
              <a:rPr spc="-10" dirty="0"/>
              <a:t>Markup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61653" y="1172653"/>
            <a:ext cx="59245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Arial"/>
                <a:cs typeface="Arial"/>
              </a:rPr>
              <a:t>Risk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of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Loan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6765" y="925917"/>
            <a:ext cx="24568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60" dirty="0">
                <a:latin typeface="Tahoma"/>
                <a:cs typeface="Tahoma"/>
              </a:rPr>
              <a:t>Interest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Rate </a:t>
            </a:r>
            <a:r>
              <a:rPr sz="1100" dirty="0">
                <a:latin typeface="Tahoma"/>
                <a:cs typeface="Tahoma"/>
              </a:rPr>
              <a:t>=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Marginal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Cost</a:t>
            </a:r>
            <a:r>
              <a:rPr sz="1100" spc="-15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+</a:t>
            </a:r>
            <a:r>
              <a:rPr sz="1100" spc="114" dirty="0">
                <a:latin typeface="Tahoma"/>
                <a:cs typeface="Tahoma"/>
              </a:rPr>
              <a:t>  </a:t>
            </a:r>
            <a:r>
              <a:rPr sz="1100" spc="-10" dirty="0">
                <a:latin typeface="Tahoma"/>
                <a:cs typeface="Tahoma"/>
              </a:rPr>
              <a:t>Markup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39060" y="1018011"/>
            <a:ext cx="15240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1315" algn="l"/>
                <a:tab pos="767715" algn="l"/>
                <a:tab pos="1068705" algn="l"/>
              </a:tabLst>
            </a:pPr>
            <a:r>
              <a:rPr sz="1000" spc="125" dirty="0">
                <a:latin typeface="Arial"/>
                <a:cs typeface="Arial"/>
              </a:rPr>
              <a:t>|</a:t>
            </a:r>
            <a:r>
              <a:rPr sz="10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spc="-25" dirty="0">
                <a:latin typeface="Arial"/>
                <a:cs typeface="Arial"/>
              </a:rPr>
              <a:t>{z</a:t>
            </a:r>
            <a:r>
              <a:rPr sz="10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spc="60" dirty="0">
                <a:latin typeface="Arial"/>
                <a:cs typeface="Arial"/>
              </a:rPr>
              <a:t>}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185" dirty="0">
                <a:latin typeface="Arial"/>
                <a:cs typeface="Arial"/>
              </a:rPr>
              <a:t>|</a:t>
            </a:r>
            <a:r>
              <a:rPr sz="1000" u="heavy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000" dirty="0">
                <a:latin typeface="Arial"/>
                <a:cs typeface="Arial"/>
              </a:rPr>
              <a:t>{z</a:t>
            </a:r>
            <a:r>
              <a:rPr sz="1000" u="heavy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000" spc="60" dirty="0"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05034" y="1172653"/>
            <a:ext cx="64833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Arial"/>
                <a:cs typeface="Arial"/>
              </a:rPr>
              <a:t>Market</a:t>
            </a:r>
            <a:r>
              <a:rPr sz="800" spc="8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Power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8" name="object 8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3993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Methodology:</a:t>
            </a:r>
            <a:r>
              <a:rPr spc="80" dirty="0"/>
              <a:t>  </a:t>
            </a:r>
            <a:r>
              <a:rPr dirty="0"/>
              <a:t>Estimating</a:t>
            </a:r>
            <a:r>
              <a:rPr spc="325" dirty="0"/>
              <a:t> </a:t>
            </a:r>
            <a:r>
              <a:rPr spc="-10" dirty="0"/>
              <a:t>Markup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6765" y="925917"/>
            <a:ext cx="24568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60" dirty="0">
                <a:latin typeface="Tahoma"/>
                <a:cs typeface="Tahoma"/>
              </a:rPr>
              <a:t>Interest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Rate </a:t>
            </a:r>
            <a:r>
              <a:rPr sz="1100" dirty="0">
                <a:latin typeface="Tahoma"/>
                <a:cs typeface="Tahoma"/>
              </a:rPr>
              <a:t>=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Marginal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Cost</a:t>
            </a:r>
            <a:r>
              <a:rPr sz="1100" spc="-15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+</a:t>
            </a:r>
            <a:r>
              <a:rPr sz="1100" spc="114" dirty="0">
                <a:latin typeface="Tahoma"/>
                <a:cs typeface="Tahoma"/>
              </a:rPr>
              <a:t>  </a:t>
            </a:r>
            <a:r>
              <a:rPr sz="1100" spc="-10" dirty="0">
                <a:latin typeface="Tahoma"/>
                <a:cs typeface="Tahoma"/>
              </a:rPr>
              <a:t>Markup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39060" y="1018011"/>
            <a:ext cx="15240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1315" algn="l"/>
                <a:tab pos="767715" algn="l"/>
                <a:tab pos="1068705" algn="l"/>
              </a:tabLst>
            </a:pPr>
            <a:r>
              <a:rPr sz="1000" spc="125" dirty="0">
                <a:latin typeface="Arial"/>
                <a:cs typeface="Arial"/>
              </a:rPr>
              <a:t>|</a:t>
            </a:r>
            <a:r>
              <a:rPr sz="10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spc="-25" dirty="0">
                <a:latin typeface="Arial"/>
                <a:cs typeface="Arial"/>
              </a:rPr>
              <a:t>{z</a:t>
            </a:r>
            <a:r>
              <a:rPr sz="10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spc="60" dirty="0">
                <a:latin typeface="Arial"/>
                <a:cs typeface="Arial"/>
              </a:rPr>
              <a:t>}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185" dirty="0">
                <a:latin typeface="Arial"/>
                <a:cs typeface="Arial"/>
              </a:rPr>
              <a:t>|</a:t>
            </a:r>
            <a:r>
              <a:rPr sz="1000" u="heavy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000" dirty="0">
                <a:latin typeface="Arial"/>
                <a:cs typeface="Arial"/>
              </a:rPr>
              <a:t>{z</a:t>
            </a:r>
            <a:r>
              <a:rPr sz="1000" u="heavy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000" spc="60" dirty="0"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672" y="1543719"/>
            <a:ext cx="114214" cy="11421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51917" y="1530786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762861"/>
            <a:ext cx="52590" cy="5259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02932" y="1172653"/>
            <a:ext cx="5161280" cy="683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71395">
              <a:lnSpc>
                <a:spcPct val="100000"/>
              </a:lnSpc>
              <a:spcBef>
                <a:spcPts val="95"/>
              </a:spcBef>
              <a:tabLst>
                <a:tab pos="3114675" algn="l"/>
              </a:tabLst>
            </a:pPr>
            <a:r>
              <a:rPr sz="800" dirty="0">
                <a:latin typeface="Arial"/>
                <a:cs typeface="Arial"/>
              </a:rPr>
              <a:t>Risk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of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Loan</a:t>
            </a:r>
            <a:r>
              <a:rPr sz="800" dirty="0">
                <a:latin typeface="Arial"/>
                <a:cs typeface="Arial"/>
              </a:rPr>
              <a:t>	Market</a:t>
            </a:r>
            <a:r>
              <a:rPr sz="800" spc="8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Power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Tahoma"/>
                <a:cs typeface="Tahoma"/>
              </a:rPr>
              <a:t>We</a:t>
            </a:r>
            <a:r>
              <a:rPr sz="1100" spc="-35" dirty="0">
                <a:latin typeface="Tahoma"/>
                <a:cs typeface="Tahoma"/>
              </a:rPr>
              <a:t> estimate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marginal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cost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using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predictive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regression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with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loan </a:t>
            </a:r>
            <a:r>
              <a:rPr sz="1100" spc="-30" dirty="0">
                <a:latin typeface="Tahoma"/>
                <a:cs typeface="Tahoma"/>
              </a:rPr>
              <a:t>controls, </a:t>
            </a:r>
            <a:r>
              <a:rPr sz="1100" spc="55" dirty="0">
                <a:latin typeface="Tahoma"/>
                <a:cs typeface="Tahoma"/>
              </a:rPr>
              <a:t>PD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spc="-25" dirty="0">
                <a:latin typeface="Tahoma"/>
                <a:cs typeface="Tahoma"/>
              </a:rPr>
              <a:t> LGD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dirty="0">
                <a:latin typeface="Tahoma"/>
                <a:cs typeface="Tahoma"/>
              </a:rPr>
              <a:t>We</a:t>
            </a:r>
            <a:r>
              <a:rPr sz="1000" spc="-8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also create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baseline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measure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where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90" dirty="0">
                <a:latin typeface="Tahoma"/>
                <a:cs typeface="Tahoma"/>
              </a:rPr>
              <a:t>we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control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for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55" dirty="0">
                <a:latin typeface="Tahoma"/>
                <a:cs typeface="Tahoma"/>
              </a:rPr>
              <a:t>PD</a:t>
            </a:r>
            <a:r>
              <a:rPr sz="1000" spc="-25" dirty="0">
                <a:latin typeface="Tahoma"/>
                <a:cs typeface="Tahoma"/>
              </a:rPr>
              <a:t> and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LGD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672" y="2057409"/>
            <a:ext cx="114214" cy="114214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251917" y="2044489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672" y="2407866"/>
            <a:ext cx="114214" cy="114214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51917" y="2394932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60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2648432"/>
            <a:ext cx="52590" cy="52590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377532" y="2003296"/>
            <a:ext cx="5002530" cy="738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dirty="0">
                <a:latin typeface="Tahoma"/>
                <a:cs typeface="Tahoma"/>
              </a:rPr>
              <a:t>We</a:t>
            </a:r>
            <a:r>
              <a:rPr sz="1100" spc="-9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then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define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the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markup</a:t>
            </a:r>
            <a:r>
              <a:rPr sz="1100" spc="-30" dirty="0">
                <a:latin typeface="Tahoma"/>
                <a:cs typeface="Tahoma"/>
              </a:rPr>
              <a:t> as </a:t>
            </a:r>
            <a:r>
              <a:rPr sz="1100" i="1" spc="-345" dirty="0">
                <a:latin typeface="Arial"/>
                <a:cs typeface="Arial"/>
              </a:rPr>
              <a:t>M</a:t>
            </a:r>
            <a:r>
              <a:rPr sz="1650" spc="-517" baseline="12626" dirty="0">
                <a:latin typeface="Arial"/>
                <a:cs typeface="Arial"/>
              </a:rPr>
              <a:t>-</a:t>
            </a:r>
            <a:r>
              <a:rPr sz="1100" i="1" spc="-35" dirty="0">
                <a:latin typeface="Arial"/>
                <a:cs typeface="Arial"/>
              </a:rPr>
              <a:t>arkup</a:t>
            </a:r>
            <a:r>
              <a:rPr sz="1100" i="1" dirty="0">
                <a:latin typeface="Arial"/>
                <a:cs typeface="Arial"/>
              </a:rPr>
              <a:t> </a:t>
            </a:r>
            <a:r>
              <a:rPr sz="1100" dirty="0">
                <a:latin typeface="Tahoma"/>
                <a:cs typeface="Tahoma"/>
              </a:rPr>
              <a:t>=</a:t>
            </a:r>
            <a:r>
              <a:rPr sz="1100" spc="-85" dirty="0">
                <a:latin typeface="Tahoma"/>
                <a:cs typeface="Tahoma"/>
              </a:rPr>
              <a:t> </a:t>
            </a:r>
            <a:r>
              <a:rPr sz="1100" i="1" spc="-25" dirty="0">
                <a:latin typeface="Arial"/>
                <a:cs typeface="Arial"/>
              </a:rPr>
              <a:t>Interest</a:t>
            </a:r>
            <a:r>
              <a:rPr sz="1100" i="1" spc="85" dirty="0">
                <a:latin typeface="Arial"/>
                <a:cs typeface="Arial"/>
              </a:rPr>
              <a:t> </a:t>
            </a:r>
            <a:r>
              <a:rPr sz="1100" i="1" spc="-60" dirty="0">
                <a:latin typeface="Arial"/>
                <a:cs typeface="Arial"/>
              </a:rPr>
              <a:t>Rate</a:t>
            </a:r>
            <a:r>
              <a:rPr sz="1100" i="1" spc="-20" dirty="0">
                <a:latin typeface="Arial"/>
                <a:cs typeface="Arial"/>
              </a:rPr>
              <a:t> </a:t>
            </a:r>
            <a:r>
              <a:rPr sz="1100" i="1" spc="-60" dirty="0">
                <a:latin typeface="Verdana"/>
                <a:cs typeface="Verdana"/>
              </a:rPr>
              <a:t>−</a:t>
            </a:r>
            <a:r>
              <a:rPr sz="1100" i="1" spc="-145" dirty="0">
                <a:latin typeface="Verdana"/>
                <a:cs typeface="Verdana"/>
              </a:rPr>
              <a:t> </a:t>
            </a:r>
            <a:r>
              <a:rPr sz="1100" i="1" spc="-105" dirty="0">
                <a:latin typeface="Arial"/>
                <a:cs typeface="Arial"/>
              </a:rPr>
              <a:t>Inte</a:t>
            </a:r>
            <a:r>
              <a:rPr sz="1650" spc="-157" baseline="12626" dirty="0">
                <a:latin typeface="Arial"/>
                <a:cs typeface="Arial"/>
              </a:rPr>
              <a:t>-</a:t>
            </a:r>
            <a:r>
              <a:rPr sz="1100" i="1" spc="-10" dirty="0">
                <a:latin typeface="Arial"/>
                <a:cs typeface="Arial"/>
              </a:rPr>
              <a:t>rest</a:t>
            </a:r>
            <a:r>
              <a:rPr sz="1100" i="1" spc="85" dirty="0">
                <a:latin typeface="Arial"/>
                <a:cs typeface="Arial"/>
              </a:rPr>
              <a:t> </a:t>
            </a:r>
            <a:r>
              <a:rPr sz="1100" i="1" spc="-20" dirty="0">
                <a:latin typeface="Arial"/>
                <a:cs typeface="Arial"/>
              </a:rPr>
              <a:t>Rate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sz="1100" spc="-35" dirty="0">
                <a:latin typeface="Tahoma"/>
                <a:cs typeface="Tahoma"/>
              </a:rPr>
              <a:t>If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i="1" spc="-345" dirty="0">
                <a:latin typeface="Arial"/>
                <a:cs typeface="Arial"/>
              </a:rPr>
              <a:t>M</a:t>
            </a:r>
            <a:r>
              <a:rPr sz="1650" spc="-517" baseline="12626" dirty="0">
                <a:latin typeface="Arial"/>
                <a:cs typeface="Arial"/>
              </a:rPr>
              <a:t>-</a:t>
            </a:r>
            <a:r>
              <a:rPr sz="1100" i="1" spc="-30" dirty="0">
                <a:latin typeface="Arial"/>
                <a:cs typeface="Arial"/>
              </a:rPr>
              <a:t>arkup</a:t>
            </a:r>
            <a:r>
              <a:rPr sz="1100" i="1" spc="45" dirty="0">
                <a:latin typeface="Arial"/>
                <a:cs typeface="Arial"/>
              </a:rPr>
              <a:t> </a:t>
            </a:r>
            <a:r>
              <a:rPr sz="1100" dirty="0">
                <a:latin typeface="Tahoma"/>
                <a:cs typeface="Tahoma"/>
              </a:rPr>
              <a:t>is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measuring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market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power,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it</a:t>
            </a:r>
            <a:r>
              <a:rPr sz="1100" spc="-40" dirty="0">
                <a:latin typeface="Tahoma"/>
                <a:cs typeface="Tahoma"/>
              </a:rPr>
              <a:t> should </a:t>
            </a:r>
            <a:r>
              <a:rPr sz="1100" dirty="0">
                <a:latin typeface="Tahoma"/>
                <a:cs typeface="Tahoma"/>
              </a:rPr>
              <a:t>not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be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related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the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risk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the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loan</a:t>
            </a:r>
            <a:endParaRPr sz="1100">
              <a:latin typeface="Tahoma"/>
              <a:cs typeface="Tahoma"/>
            </a:endParaRPr>
          </a:p>
          <a:p>
            <a:pPr marL="314960">
              <a:lnSpc>
                <a:spcPct val="100000"/>
              </a:lnSpc>
              <a:spcBef>
                <a:spcPts val="345"/>
              </a:spcBef>
            </a:pPr>
            <a:r>
              <a:rPr sz="1000" dirty="0">
                <a:latin typeface="Tahoma"/>
                <a:cs typeface="Tahoma"/>
              </a:rPr>
              <a:t>We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directly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test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this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by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regressing</a:t>
            </a:r>
            <a:r>
              <a:rPr sz="1000" spc="-25" dirty="0">
                <a:latin typeface="Tahoma"/>
                <a:cs typeface="Tahoma"/>
              </a:rPr>
              <a:t> future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performance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i="1" spc="-320" dirty="0">
                <a:latin typeface="Arial"/>
                <a:cs typeface="Arial"/>
              </a:rPr>
              <a:t>M</a:t>
            </a:r>
            <a:r>
              <a:rPr sz="1500" spc="-480" baseline="13888" dirty="0">
                <a:latin typeface="Arial"/>
                <a:cs typeface="Arial"/>
              </a:rPr>
              <a:t>-</a:t>
            </a:r>
            <a:r>
              <a:rPr sz="1000" i="1" spc="-10" dirty="0">
                <a:latin typeface="Arial"/>
                <a:cs typeface="Arial"/>
              </a:rPr>
              <a:t>arkup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6" name="object 16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83993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0" dirty="0"/>
              <a:t>Data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608241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798055"/>
            <a:ext cx="52590" cy="5259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949883"/>
            <a:ext cx="52590" cy="525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101712"/>
            <a:ext cx="52590" cy="5259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02932" y="499706"/>
            <a:ext cx="4904740" cy="104394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40" dirty="0">
                <a:latin typeface="Tahoma"/>
                <a:cs typeface="Tahoma"/>
              </a:rPr>
              <a:t>Federal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Reserve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Y-</a:t>
            </a:r>
            <a:r>
              <a:rPr sz="1100" dirty="0">
                <a:latin typeface="Tahoma"/>
                <a:cs typeface="Tahoma"/>
              </a:rPr>
              <a:t>14Q</a:t>
            </a:r>
            <a:r>
              <a:rPr sz="1100" spc="-20" dirty="0">
                <a:latin typeface="Tahoma"/>
                <a:cs typeface="Tahoma"/>
              </a:rPr>
              <a:t> data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on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corporate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loans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over</a:t>
            </a:r>
            <a:r>
              <a:rPr sz="1100" spc="-20" dirty="0">
                <a:latin typeface="Tahoma"/>
                <a:cs typeface="Tahoma"/>
              </a:rPr>
              <a:t> $1mm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dirty="0">
                <a:latin typeface="Tahoma"/>
                <a:cs typeface="Tahoma"/>
              </a:rPr>
              <a:t>Data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used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5" dirty="0">
                <a:latin typeface="Tahoma"/>
                <a:cs typeface="Tahoma"/>
              </a:rPr>
              <a:t> monitor </a:t>
            </a:r>
            <a:r>
              <a:rPr sz="1000" spc="-35" dirty="0">
                <a:latin typeface="Tahoma"/>
                <a:cs typeface="Tahoma"/>
              </a:rPr>
              <a:t>banks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 </a:t>
            </a:r>
            <a:r>
              <a:rPr sz="1000" spc="-35" dirty="0">
                <a:latin typeface="Tahoma"/>
                <a:cs typeface="Tahoma"/>
              </a:rPr>
              <a:t>perform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stress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tests</a:t>
            </a:r>
            <a:endParaRPr sz="1000">
              <a:latin typeface="Tahoma"/>
              <a:cs typeface="Tahoma"/>
            </a:endParaRPr>
          </a:p>
          <a:p>
            <a:pPr marL="289560" marR="1119505">
              <a:lnSpc>
                <a:spcPts val="1200"/>
              </a:lnSpc>
              <a:spcBef>
                <a:spcPts val="40"/>
              </a:spcBef>
            </a:pPr>
            <a:r>
              <a:rPr sz="1000" spc="-20" dirty="0">
                <a:latin typeface="Tahoma"/>
                <a:cs typeface="Tahoma"/>
              </a:rPr>
              <a:t>Detailed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characteristics,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performance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firm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financials </a:t>
            </a:r>
            <a:r>
              <a:rPr sz="1000" spc="-40" dirty="0">
                <a:latin typeface="Tahoma"/>
                <a:cs typeface="Tahoma"/>
              </a:rPr>
              <a:t>Internal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bank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risk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assessments</a:t>
            </a:r>
            <a:r>
              <a:rPr sz="1000" dirty="0">
                <a:latin typeface="Tahoma"/>
                <a:cs typeface="Tahoma"/>
              </a:rPr>
              <a:t> (PD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LGD)</a:t>
            </a:r>
            <a:endParaRPr sz="1000">
              <a:latin typeface="Tahoma"/>
              <a:cs typeface="Tahoma"/>
            </a:endParaRPr>
          </a:p>
          <a:p>
            <a:pPr marL="289560" marR="5080">
              <a:lnSpc>
                <a:spcPct val="101499"/>
              </a:lnSpc>
              <a:spcBef>
                <a:spcPts val="509"/>
              </a:spcBef>
            </a:pPr>
            <a:r>
              <a:rPr sz="900" i="1" dirty="0">
                <a:latin typeface="Arial"/>
                <a:cs typeface="Arial"/>
              </a:rPr>
              <a:t>“Internal </a:t>
            </a:r>
            <a:r>
              <a:rPr sz="900" i="1" spc="-30" dirty="0">
                <a:latin typeface="Arial"/>
                <a:cs typeface="Arial"/>
              </a:rPr>
              <a:t>estimates</a:t>
            </a:r>
            <a:r>
              <a:rPr sz="900" i="1" dirty="0">
                <a:latin typeface="Arial"/>
                <a:cs typeface="Arial"/>
              </a:rPr>
              <a:t> of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PD </a:t>
            </a:r>
            <a:r>
              <a:rPr sz="900" i="1" spc="-10" dirty="0">
                <a:latin typeface="Arial"/>
                <a:cs typeface="Arial"/>
              </a:rPr>
              <a:t>and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LGD must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-20" dirty="0">
                <a:latin typeface="Arial"/>
                <a:cs typeface="Arial"/>
              </a:rPr>
              <a:t>incorporate</a:t>
            </a:r>
            <a:r>
              <a:rPr sz="900" i="1" dirty="0">
                <a:latin typeface="Arial"/>
                <a:cs typeface="Arial"/>
              </a:rPr>
              <a:t> all </a:t>
            </a:r>
            <a:r>
              <a:rPr sz="900" i="1" spc="-10" dirty="0">
                <a:latin typeface="Arial"/>
                <a:cs typeface="Arial"/>
              </a:rPr>
              <a:t>relevant,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material </a:t>
            </a:r>
            <a:r>
              <a:rPr sz="900" i="1" spc="-10" dirty="0">
                <a:latin typeface="Arial"/>
                <a:cs typeface="Arial"/>
              </a:rPr>
              <a:t>and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-30" dirty="0">
                <a:latin typeface="Arial"/>
                <a:cs typeface="Arial"/>
              </a:rPr>
              <a:t>available</a:t>
            </a:r>
            <a:r>
              <a:rPr sz="900" i="1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data, </a:t>
            </a:r>
            <a:r>
              <a:rPr sz="900" i="1" dirty="0">
                <a:latin typeface="Arial"/>
                <a:cs typeface="Arial"/>
              </a:rPr>
              <a:t>information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and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methods.</a:t>
            </a:r>
            <a:r>
              <a:rPr sz="900" i="1" spc="6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A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bank </a:t>
            </a:r>
            <a:r>
              <a:rPr sz="900" i="1" spc="-20" dirty="0">
                <a:latin typeface="Arial"/>
                <a:cs typeface="Arial"/>
              </a:rPr>
              <a:t>may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utilize</a:t>
            </a:r>
            <a:r>
              <a:rPr sz="900" i="1" spc="-1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internal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data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and </a:t>
            </a:r>
            <a:r>
              <a:rPr sz="900" i="1" dirty="0">
                <a:latin typeface="Arial"/>
                <a:cs typeface="Arial"/>
              </a:rPr>
              <a:t>data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from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25" dirty="0">
                <a:latin typeface="Arial"/>
                <a:cs typeface="Arial"/>
              </a:rPr>
              <a:t>external</a:t>
            </a:r>
            <a:r>
              <a:rPr sz="900" i="1" spc="-10" dirty="0">
                <a:latin typeface="Arial"/>
                <a:cs typeface="Arial"/>
              </a:rPr>
              <a:t> sources.”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9" name="object 9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59877"/>
            <a:ext cx="35159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Motivation:</a:t>
            </a:r>
            <a:r>
              <a:rPr sz="1400" spc="33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Fernholz</a:t>
            </a:r>
            <a:r>
              <a:rPr sz="1400" spc="16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and</a:t>
            </a:r>
            <a:r>
              <a:rPr sz="1400" spc="15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Koch</a:t>
            </a:r>
            <a:r>
              <a:rPr sz="1400" spc="15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(2016)</a:t>
            </a:r>
            <a:r>
              <a:rPr sz="1400" spc="15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-</a:t>
            </a:r>
            <a:r>
              <a:rPr sz="1400" spc="15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Gill Sans MT"/>
                <a:cs typeface="Gill Sans MT"/>
              </a:rPr>
              <a:t>BHCs</a:t>
            </a:r>
            <a:endParaRPr sz="1400">
              <a:latin typeface="Gill Sans MT"/>
              <a:cs typeface="Gill Sans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8187" y="605205"/>
            <a:ext cx="3715207" cy="242672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5" name="object 5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dirty="0"/>
              <a:t>2</a:t>
            </a:fld>
            <a:r>
              <a:rPr spc="35" dirty="0"/>
              <a:t> </a:t>
            </a:r>
            <a:r>
              <a:rPr spc="150" dirty="0"/>
              <a:t>/</a:t>
            </a:r>
            <a:r>
              <a:rPr spc="35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0" dirty="0"/>
              <a:t>Data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608241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798055"/>
            <a:ext cx="52590" cy="5259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949883"/>
            <a:ext cx="52590" cy="525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101712"/>
            <a:ext cx="52590" cy="5259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841868"/>
            <a:ext cx="65265" cy="6526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2031682"/>
            <a:ext cx="52590" cy="5259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2183510"/>
            <a:ext cx="52590" cy="5259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02932" y="499706"/>
            <a:ext cx="4904740" cy="1777364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40" dirty="0">
                <a:latin typeface="Tahoma"/>
                <a:cs typeface="Tahoma"/>
              </a:rPr>
              <a:t>Federal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Reserve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Y-</a:t>
            </a:r>
            <a:r>
              <a:rPr sz="1100" dirty="0">
                <a:latin typeface="Tahoma"/>
                <a:cs typeface="Tahoma"/>
              </a:rPr>
              <a:t>14Q</a:t>
            </a:r>
            <a:r>
              <a:rPr sz="1100" spc="-20" dirty="0">
                <a:latin typeface="Tahoma"/>
                <a:cs typeface="Tahoma"/>
              </a:rPr>
              <a:t> data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on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corporate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loans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over</a:t>
            </a:r>
            <a:r>
              <a:rPr sz="1100" spc="-20" dirty="0">
                <a:latin typeface="Tahoma"/>
                <a:cs typeface="Tahoma"/>
              </a:rPr>
              <a:t> $1mm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dirty="0">
                <a:latin typeface="Tahoma"/>
                <a:cs typeface="Tahoma"/>
              </a:rPr>
              <a:t>Data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used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5" dirty="0">
                <a:latin typeface="Tahoma"/>
                <a:cs typeface="Tahoma"/>
              </a:rPr>
              <a:t> monitor </a:t>
            </a:r>
            <a:r>
              <a:rPr sz="1000" spc="-35" dirty="0">
                <a:latin typeface="Tahoma"/>
                <a:cs typeface="Tahoma"/>
              </a:rPr>
              <a:t>banks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 </a:t>
            </a:r>
            <a:r>
              <a:rPr sz="1000" spc="-35" dirty="0">
                <a:latin typeface="Tahoma"/>
                <a:cs typeface="Tahoma"/>
              </a:rPr>
              <a:t>perform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stress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tests</a:t>
            </a:r>
            <a:endParaRPr sz="1000">
              <a:latin typeface="Tahoma"/>
              <a:cs typeface="Tahoma"/>
            </a:endParaRPr>
          </a:p>
          <a:p>
            <a:pPr marL="289560" marR="1119505">
              <a:lnSpc>
                <a:spcPts val="1200"/>
              </a:lnSpc>
              <a:spcBef>
                <a:spcPts val="40"/>
              </a:spcBef>
            </a:pPr>
            <a:r>
              <a:rPr sz="1000" spc="-20" dirty="0">
                <a:latin typeface="Tahoma"/>
                <a:cs typeface="Tahoma"/>
              </a:rPr>
              <a:t>Detailed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characteristics,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performance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firm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financials </a:t>
            </a:r>
            <a:r>
              <a:rPr sz="1000" spc="-40" dirty="0">
                <a:latin typeface="Tahoma"/>
                <a:cs typeface="Tahoma"/>
              </a:rPr>
              <a:t>Internal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bank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risk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assessments</a:t>
            </a:r>
            <a:r>
              <a:rPr sz="1000" dirty="0">
                <a:latin typeface="Tahoma"/>
                <a:cs typeface="Tahoma"/>
              </a:rPr>
              <a:t> (PD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LGD)</a:t>
            </a:r>
            <a:endParaRPr sz="1000">
              <a:latin typeface="Tahoma"/>
              <a:cs typeface="Tahoma"/>
            </a:endParaRPr>
          </a:p>
          <a:p>
            <a:pPr marL="289560" marR="5080">
              <a:lnSpc>
                <a:spcPct val="101499"/>
              </a:lnSpc>
              <a:spcBef>
                <a:spcPts val="509"/>
              </a:spcBef>
            </a:pPr>
            <a:r>
              <a:rPr sz="900" i="1" dirty="0">
                <a:latin typeface="Arial"/>
                <a:cs typeface="Arial"/>
              </a:rPr>
              <a:t>“Internal </a:t>
            </a:r>
            <a:r>
              <a:rPr sz="900" i="1" spc="-30" dirty="0">
                <a:latin typeface="Arial"/>
                <a:cs typeface="Arial"/>
              </a:rPr>
              <a:t>estimates</a:t>
            </a:r>
            <a:r>
              <a:rPr sz="900" i="1" dirty="0">
                <a:latin typeface="Arial"/>
                <a:cs typeface="Arial"/>
              </a:rPr>
              <a:t> of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PD </a:t>
            </a:r>
            <a:r>
              <a:rPr sz="900" i="1" spc="-10" dirty="0">
                <a:latin typeface="Arial"/>
                <a:cs typeface="Arial"/>
              </a:rPr>
              <a:t>and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LGD must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-20" dirty="0">
                <a:latin typeface="Arial"/>
                <a:cs typeface="Arial"/>
              </a:rPr>
              <a:t>incorporate</a:t>
            </a:r>
            <a:r>
              <a:rPr sz="900" i="1" dirty="0">
                <a:latin typeface="Arial"/>
                <a:cs typeface="Arial"/>
              </a:rPr>
              <a:t> all </a:t>
            </a:r>
            <a:r>
              <a:rPr sz="900" i="1" spc="-10" dirty="0">
                <a:latin typeface="Arial"/>
                <a:cs typeface="Arial"/>
              </a:rPr>
              <a:t>relevant,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material </a:t>
            </a:r>
            <a:r>
              <a:rPr sz="900" i="1" spc="-10" dirty="0">
                <a:latin typeface="Arial"/>
                <a:cs typeface="Arial"/>
              </a:rPr>
              <a:t>and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-30" dirty="0">
                <a:latin typeface="Arial"/>
                <a:cs typeface="Arial"/>
              </a:rPr>
              <a:t>available</a:t>
            </a:r>
            <a:r>
              <a:rPr sz="900" i="1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data, </a:t>
            </a:r>
            <a:r>
              <a:rPr sz="900" i="1" dirty="0">
                <a:latin typeface="Arial"/>
                <a:cs typeface="Arial"/>
              </a:rPr>
              <a:t>information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and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methods.</a:t>
            </a:r>
            <a:r>
              <a:rPr sz="900" i="1" spc="6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A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bank </a:t>
            </a:r>
            <a:r>
              <a:rPr sz="900" i="1" spc="-20" dirty="0">
                <a:latin typeface="Arial"/>
                <a:cs typeface="Arial"/>
              </a:rPr>
              <a:t>may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utilize</a:t>
            </a:r>
            <a:r>
              <a:rPr sz="900" i="1" spc="-1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internal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data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and </a:t>
            </a:r>
            <a:r>
              <a:rPr sz="900" i="1" dirty="0">
                <a:latin typeface="Arial"/>
                <a:cs typeface="Arial"/>
              </a:rPr>
              <a:t>data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from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25" dirty="0">
                <a:latin typeface="Arial"/>
                <a:cs typeface="Arial"/>
              </a:rPr>
              <a:t>external</a:t>
            </a:r>
            <a:r>
              <a:rPr sz="900" i="1" spc="-10" dirty="0">
                <a:latin typeface="Arial"/>
                <a:cs typeface="Arial"/>
              </a:rPr>
              <a:t> sources.”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Tahoma"/>
                <a:cs typeface="Tahoma"/>
              </a:rPr>
              <a:t>U.S.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BHCs</a:t>
            </a:r>
            <a:r>
              <a:rPr sz="1100" spc="-10" dirty="0">
                <a:latin typeface="Tahoma"/>
                <a:cs typeface="Tahoma"/>
              </a:rPr>
              <a:t> with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over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$50bn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assets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65" dirty="0">
                <a:latin typeface="Tahoma"/>
                <a:cs typeface="Tahoma"/>
              </a:rPr>
              <a:t>85.9%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U.S.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banking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sector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assets</a:t>
            </a:r>
            <a:endParaRPr sz="10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r>
              <a:rPr sz="1000" spc="-65" dirty="0">
                <a:latin typeface="Tahoma"/>
                <a:cs typeface="Tahoma"/>
              </a:rPr>
              <a:t>70.0%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commercial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industrial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volume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2" name="object 12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0" dirty="0"/>
              <a:t>Data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608241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798055"/>
            <a:ext cx="52590" cy="5259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949883"/>
            <a:ext cx="52590" cy="525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101712"/>
            <a:ext cx="52590" cy="5259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841868"/>
            <a:ext cx="65265" cy="6526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2031682"/>
            <a:ext cx="52590" cy="5259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2183510"/>
            <a:ext cx="52590" cy="5259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2487142"/>
            <a:ext cx="65265" cy="6526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2676956"/>
            <a:ext cx="52590" cy="5259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2828785"/>
            <a:ext cx="52590" cy="52590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402932" y="499706"/>
            <a:ext cx="4904740" cy="242252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40" dirty="0">
                <a:latin typeface="Tahoma"/>
                <a:cs typeface="Tahoma"/>
              </a:rPr>
              <a:t>Federal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Reserve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Y-</a:t>
            </a:r>
            <a:r>
              <a:rPr sz="1100" dirty="0">
                <a:latin typeface="Tahoma"/>
                <a:cs typeface="Tahoma"/>
              </a:rPr>
              <a:t>14Q</a:t>
            </a:r>
            <a:r>
              <a:rPr sz="1100" spc="-20" dirty="0">
                <a:latin typeface="Tahoma"/>
                <a:cs typeface="Tahoma"/>
              </a:rPr>
              <a:t> data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on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corporate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loans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over</a:t>
            </a:r>
            <a:r>
              <a:rPr sz="1100" spc="-20" dirty="0">
                <a:latin typeface="Tahoma"/>
                <a:cs typeface="Tahoma"/>
              </a:rPr>
              <a:t> $1mm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dirty="0">
                <a:latin typeface="Tahoma"/>
                <a:cs typeface="Tahoma"/>
              </a:rPr>
              <a:t>Data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used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5" dirty="0">
                <a:latin typeface="Tahoma"/>
                <a:cs typeface="Tahoma"/>
              </a:rPr>
              <a:t> monitor </a:t>
            </a:r>
            <a:r>
              <a:rPr sz="1000" spc="-35" dirty="0">
                <a:latin typeface="Tahoma"/>
                <a:cs typeface="Tahoma"/>
              </a:rPr>
              <a:t>banks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 </a:t>
            </a:r>
            <a:r>
              <a:rPr sz="1000" spc="-35" dirty="0">
                <a:latin typeface="Tahoma"/>
                <a:cs typeface="Tahoma"/>
              </a:rPr>
              <a:t>perform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stress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tests</a:t>
            </a:r>
            <a:endParaRPr sz="1000">
              <a:latin typeface="Tahoma"/>
              <a:cs typeface="Tahoma"/>
            </a:endParaRPr>
          </a:p>
          <a:p>
            <a:pPr marL="289560" marR="1119505">
              <a:lnSpc>
                <a:spcPts val="1200"/>
              </a:lnSpc>
              <a:spcBef>
                <a:spcPts val="40"/>
              </a:spcBef>
            </a:pPr>
            <a:r>
              <a:rPr sz="1000" spc="-20" dirty="0">
                <a:latin typeface="Tahoma"/>
                <a:cs typeface="Tahoma"/>
              </a:rPr>
              <a:t>Detailed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characteristics,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performance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firm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financials </a:t>
            </a:r>
            <a:r>
              <a:rPr sz="1000" spc="-40" dirty="0">
                <a:latin typeface="Tahoma"/>
                <a:cs typeface="Tahoma"/>
              </a:rPr>
              <a:t>Internal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bank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risk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assessments</a:t>
            </a:r>
            <a:r>
              <a:rPr sz="1000" dirty="0">
                <a:latin typeface="Tahoma"/>
                <a:cs typeface="Tahoma"/>
              </a:rPr>
              <a:t> (PD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LGD)</a:t>
            </a:r>
            <a:endParaRPr sz="1000">
              <a:latin typeface="Tahoma"/>
              <a:cs typeface="Tahoma"/>
            </a:endParaRPr>
          </a:p>
          <a:p>
            <a:pPr marL="289560" marR="5080">
              <a:lnSpc>
                <a:spcPct val="101499"/>
              </a:lnSpc>
              <a:spcBef>
                <a:spcPts val="509"/>
              </a:spcBef>
            </a:pPr>
            <a:r>
              <a:rPr sz="900" i="1" dirty="0">
                <a:latin typeface="Arial"/>
                <a:cs typeface="Arial"/>
              </a:rPr>
              <a:t>“Internal </a:t>
            </a:r>
            <a:r>
              <a:rPr sz="900" i="1" spc="-30" dirty="0">
                <a:latin typeface="Arial"/>
                <a:cs typeface="Arial"/>
              </a:rPr>
              <a:t>estimates</a:t>
            </a:r>
            <a:r>
              <a:rPr sz="900" i="1" dirty="0">
                <a:latin typeface="Arial"/>
                <a:cs typeface="Arial"/>
              </a:rPr>
              <a:t> of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PD </a:t>
            </a:r>
            <a:r>
              <a:rPr sz="900" i="1" spc="-10" dirty="0">
                <a:latin typeface="Arial"/>
                <a:cs typeface="Arial"/>
              </a:rPr>
              <a:t>and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LGD must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-20" dirty="0">
                <a:latin typeface="Arial"/>
                <a:cs typeface="Arial"/>
              </a:rPr>
              <a:t>incorporate</a:t>
            </a:r>
            <a:r>
              <a:rPr sz="900" i="1" dirty="0">
                <a:latin typeface="Arial"/>
                <a:cs typeface="Arial"/>
              </a:rPr>
              <a:t> all </a:t>
            </a:r>
            <a:r>
              <a:rPr sz="900" i="1" spc="-10" dirty="0">
                <a:latin typeface="Arial"/>
                <a:cs typeface="Arial"/>
              </a:rPr>
              <a:t>relevant,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material </a:t>
            </a:r>
            <a:r>
              <a:rPr sz="900" i="1" spc="-10" dirty="0">
                <a:latin typeface="Arial"/>
                <a:cs typeface="Arial"/>
              </a:rPr>
              <a:t>and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-30" dirty="0">
                <a:latin typeface="Arial"/>
                <a:cs typeface="Arial"/>
              </a:rPr>
              <a:t>available</a:t>
            </a:r>
            <a:r>
              <a:rPr sz="900" i="1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data, </a:t>
            </a:r>
            <a:r>
              <a:rPr sz="900" i="1" dirty="0">
                <a:latin typeface="Arial"/>
                <a:cs typeface="Arial"/>
              </a:rPr>
              <a:t>information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and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methods.</a:t>
            </a:r>
            <a:r>
              <a:rPr sz="900" i="1" spc="6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A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bank </a:t>
            </a:r>
            <a:r>
              <a:rPr sz="900" i="1" spc="-20" dirty="0">
                <a:latin typeface="Arial"/>
                <a:cs typeface="Arial"/>
              </a:rPr>
              <a:t>may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utilize</a:t>
            </a:r>
            <a:r>
              <a:rPr sz="900" i="1" spc="-1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internal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data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10" dirty="0">
                <a:latin typeface="Arial"/>
                <a:cs typeface="Arial"/>
              </a:rPr>
              <a:t>and </a:t>
            </a:r>
            <a:r>
              <a:rPr sz="900" i="1" dirty="0">
                <a:latin typeface="Arial"/>
                <a:cs typeface="Arial"/>
              </a:rPr>
              <a:t>data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from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25" dirty="0">
                <a:latin typeface="Arial"/>
                <a:cs typeface="Arial"/>
              </a:rPr>
              <a:t>external</a:t>
            </a:r>
            <a:r>
              <a:rPr sz="900" i="1" spc="-10" dirty="0">
                <a:latin typeface="Arial"/>
                <a:cs typeface="Arial"/>
              </a:rPr>
              <a:t> sources.”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Tahoma"/>
                <a:cs typeface="Tahoma"/>
              </a:rPr>
              <a:t>U.S.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BHCs</a:t>
            </a:r>
            <a:r>
              <a:rPr sz="1100" spc="-10" dirty="0">
                <a:latin typeface="Tahoma"/>
                <a:cs typeface="Tahoma"/>
              </a:rPr>
              <a:t> with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over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$50bn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assets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65" dirty="0">
                <a:latin typeface="Tahoma"/>
                <a:cs typeface="Tahoma"/>
              </a:rPr>
              <a:t>85.9%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U.S.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banking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sector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assets</a:t>
            </a:r>
            <a:endParaRPr sz="10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r>
              <a:rPr sz="1000" spc="-65" dirty="0">
                <a:latin typeface="Tahoma"/>
                <a:cs typeface="Tahoma"/>
              </a:rPr>
              <a:t>70.0%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commercial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industrial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loan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volume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1100" spc="-30" dirty="0">
                <a:latin typeface="Tahoma"/>
                <a:cs typeface="Tahoma"/>
              </a:rPr>
              <a:t>Quarterly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sample:</a:t>
            </a:r>
            <a:r>
              <a:rPr sz="1100" spc="7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2014Q4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-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2020Q3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20" dirty="0">
                <a:latin typeface="Tahoma"/>
                <a:cs typeface="Tahoma"/>
              </a:rPr>
              <a:t>Restrict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sample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new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loans</a:t>
            </a:r>
            <a:endParaRPr sz="100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r>
              <a:rPr sz="1000" spc="-45" dirty="0">
                <a:latin typeface="Tahoma"/>
                <a:cs typeface="Tahoma"/>
              </a:rPr>
              <a:t>Remove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publicly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traded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firms</a:t>
            </a:r>
            <a:r>
              <a:rPr sz="1000" spc="-25" dirty="0">
                <a:latin typeface="Tahoma"/>
                <a:cs typeface="Tahoma"/>
              </a:rPr>
              <a:t> and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syndicated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loans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5" name="object 15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59877"/>
            <a:ext cx="14579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Summary</a:t>
            </a:r>
            <a:r>
              <a:rPr sz="1400" spc="254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Gill Sans MT"/>
                <a:cs typeface="Gill Sans MT"/>
              </a:rPr>
              <a:t>Statistics</a:t>
            </a:r>
            <a:endParaRPr sz="1400">
              <a:latin typeface="Gill Sans MT"/>
              <a:cs typeface="Gill Sans M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29277" y="549936"/>
          <a:ext cx="3502025" cy="2321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9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6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6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1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700" b="1" dirty="0">
                          <a:latin typeface="Gill Sans MT"/>
                          <a:cs typeface="Gill Sans MT"/>
                        </a:rPr>
                        <a:t>Loan </a:t>
                      </a:r>
                      <a:r>
                        <a:rPr sz="700" b="1" spc="-10" dirty="0">
                          <a:latin typeface="Gill Sans MT"/>
                          <a:cs typeface="Gill Sans MT"/>
                        </a:rPr>
                        <a:t>Characteristics</a:t>
                      </a:r>
                      <a:endParaRPr sz="700">
                        <a:latin typeface="Gill Sans MT"/>
                        <a:cs typeface="Gill Sans MT"/>
                      </a:endParaRPr>
                    </a:p>
                  </a:txBody>
                  <a:tcPr marL="0" marR="0" marT="508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Mean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25" dirty="0">
                          <a:latin typeface="Arial"/>
                          <a:cs typeface="Arial"/>
                        </a:rPr>
                        <a:t>SD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25" dirty="0">
                          <a:latin typeface="Arial"/>
                          <a:cs typeface="Arial"/>
                        </a:rPr>
                        <a:t>10%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Median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spc="-25" dirty="0">
                          <a:latin typeface="Arial"/>
                          <a:cs typeface="Arial"/>
                        </a:rPr>
                        <a:t>90%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Amount</a:t>
                      </a:r>
                      <a:r>
                        <a:rPr sz="7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(million</a:t>
                      </a:r>
                      <a:r>
                        <a:rPr sz="7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20" dirty="0">
                          <a:latin typeface="Arial"/>
                          <a:cs typeface="Arial"/>
                        </a:rPr>
                        <a:t>USD)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6.97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14.15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1.04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2.54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15.75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28,033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Interest</a:t>
                      </a:r>
                      <a:r>
                        <a:rPr sz="7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Rate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25" dirty="0">
                          <a:latin typeface="Arial"/>
                          <a:cs typeface="Arial"/>
                        </a:rPr>
                        <a:t>(%)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3.66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1.17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2.16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3.63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5.25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28,033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Probability</a:t>
                      </a:r>
                      <a:r>
                        <a:rPr sz="70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7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Default</a:t>
                      </a:r>
                      <a:r>
                        <a:rPr sz="7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25" dirty="0">
                          <a:latin typeface="Arial"/>
                          <a:cs typeface="Arial"/>
                        </a:rPr>
                        <a:t>(%)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1.38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93980"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1.74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0.21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0.90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2.83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28,033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5" dirty="0">
                          <a:latin typeface="Arial"/>
                          <a:cs typeface="Arial"/>
                        </a:rPr>
                        <a:t>Loss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Given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Default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25" dirty="0">
                          <a:latin typeface="Arial"/>
                          <a:cs typeface="Arial"/>
                        </a:rPr>
                        <a:t>(%)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35.28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14.88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15.00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36.00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50.50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28,033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Maturity</a:t>
                      </a:r>
                      <a:r>
                        <a:rPr sz="700" spc="2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(months)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41.32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31.50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10.00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36.00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84.00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28,033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Non-</a:t>
                      </a:r>
                      <a:r>
                        <a:rPr sz="700" spc="-20" dirty="0">
                          <a:latin typeface="Arial"/>
                          <a:cs typeface="Arial"/>
                        </a:rPr>
                        <a:t>Performance</a:t>
                      </a:r>
                      <a:r>
                        <a:rPr sz="7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25" dirty="0">
                          <a:latin typeface="Arial"/>
                          <a:cs typeface="Arial"/>
                        </a:rPr>
                        <a:t>(%)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2.01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14.03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28,033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5" dirty="0">
                          <a:latin typeface="Arial"/>
                          <a:cs typeface="Arial"/>
                        </a:rPr>
                        <a:t>Realized</a:t>
                      </a:r>
                      <a:r>
                        <a:rPr sz="7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Default</a:t>
                      </a:r>
                      <a:r>
                        <a:rPr sz="7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25" dirty="0">
                          <a:latin typeface="Arial"/>
                          <a:cs typeface="Arial"/>
                        </a:rPr>
                        <a:t>(%)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0.81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8.96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28,033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47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700" b="1" spc="-10" dirty="0">
                          <a:latin typeface="Gill Sans MT"/>
                          <a:cs typeface="Gill Sans MT"/>
                        </a:rPr>
                        <a:t>Firm</a:t>
                      </a:r>
                      <a:r>
                        <a:rPr sz="700" b="1" spc="5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700" b="1" spc="-10" dirty="0">
                          <a:latin typeface="Gill Sans MT"/>
                          <a:cs typeface="Gill Sans MT"/>
                        </a:rPr>
                        <a:t>Characteristics</a:t>
                      </a:r>
                      <a:endParaRPr sz="700">
                        <a:latin typeface="Gill Sans MT"/>
                        <a:cs typeface="Gill Sans MT"/>
                      </a:endParaRPr>
                    </a:p>
                  </a:txBody>
                  <a:tcPr marL="0" marR="0" marT="5969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25" dirty="0">
                          <a:latin typeface="Arial"/>
                          <a:cs typeface="Arial"/>
                        </a:rPr>
                        <a:t>Assets</a:t>
                      </a:r>
                      <a:r>
                        <a:rPr sz="7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(million</a:t>
                      </a:r>
                      <a:r>
                        <a:rPr sz="7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20" dirty="0">
                          <a:latin typeface="Arial"/>
                          <a:cs typeface="Arial"/>
                        </a:rPr>
                        <a:t>USD)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109.66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410.70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2.71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20.06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175.80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28,033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Leverage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93980"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0.26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0.30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0.69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27,507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Profitability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0.14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93980"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0.26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-0.01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5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28,033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Tangibility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0.91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0.17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0.67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1.00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1.00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27,963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47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700" b="1" spc="-10" dirty="0">
                          <a:latin typeface="Gill Sans MT"/>
                          <a:cs typeface="Gill Sans MT"/>
                        </a:rPr>
                        <a:t>Geographic</a:t>
                      </a:r>
                      <a:r>
                        <a:rPr sz="700" b="1" spc="10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700" b="1" spc="-10" dirty="0">
                          <a:latin typeface="Gill Sans MT"/>
                          <a:cs typeface="Gill Sans MT"/>
                        </a:rPr>
                        <a:t>Characteristics</a:t>
                      </a:r>
                      <a:endParaRPr sz="700">
                        <a:latin typeface="Gill Sans MT"/>
                        <a:cs typeface="Gill Sans MT"/>
                      </a:endParaRPr>
                    </a:p>
                  </a:txBody>
                  <a:tcPr marL="0" marR="0" marT="5969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marL="60325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Number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7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Banks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10.88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5.48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3.00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11.00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18.00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35"/>
                        </a:lnSpc>
                        <a:spcBef>
                          <a:spcPts val="18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28,033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953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One</a:t>
                      </a:r>
                      <a:r>
                        <a:rPr sz="7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20" dirty="0">
                          <a:latin typeface="Arial"/>
                          <a:cs typeface="Arial"/>
                        </a:rPr>
                        <a:t>Bank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0.17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20" dirty="0">
                          <a:latin typeface="Arial"/>
                          <a:cs typeface="Arial"/>
                        </a:rPr>
                        <a:t>0.00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28,033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5" name="object 5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Average</a:t>
            </a:r>
            <a:r>
              <a:rPr spc="95" dirty="0"/>
              <a:t> </a:t>
            </a:r>
            <a:r>
              <a:rPr dirty="0"/>
              <a:t>Default</a:t>
            </a:r>
            <a:r>
              <a:rPr spc="100" dirty="0"/>
              <a:t> </a:t>
            </a:r>
            <a:r>
              <a:rPr dirty="0"/>
              <a:t>Rates</a:t>
            </a:r>
            <a:r>
              <a:rPr spc="100" dirty="0"/>
              <a:t> </a:t>
            </a:r>
            <a:r>
              <a:rPr spc="-10" dirty="0"/>
              <a:t>Across</a:t>
            </a:r>
            <a:r>
              <a:rPr spc="95" dirty="0"/>
              <a:t> </a:t>
            </a:r>
            <a:r>
              <a:rPr dirty="0"/>
              <a:t>Interest</a:t>
            </a:r>
            <a:r>
              <a:rPr spc="100" dirty="0"/>
              <a:t> </a:t>
            </a:r>
            <a:r>
              <a:rPr dirty="0"/>
              <a:t>Rate</a:t>
            </a:r>
            <a:r>
              <a:rPr spc="100" dirty="0"/>
              <a:t> </a:t>
            </a:r>
            <a:r>
              <a:rPr spc="-20" dirty="0"/>
              <a:t>Bins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75387" y="565502"/>
            <a:ext cx="3242310" cy="2331085"/>
            <a:chOff x="1375387" y="565502"/>
            <a:chExt cx="3242310" cy="2331085"/>
          </a:xfrm>
        </p:grpSpPr>
        <p:sp>
          <p:nvSpPr>
            <p:cNvPr id="4" name="object 4"/>
            <p:cNvSpPr/>
            <p:nvPr/>
          </p:nvSpPr>
          <p:spPr>
            <a:xfrm>
              <a:off x="1412323" y="2890538"/>
              <a:ext cx="3204845" cy="0"/>
            </a:xfrm>
            <a:custGeom>
              <a:avLst/>
              <a:gdLst/>
              <a:ahLst/>
              <a:cxnLst/>
              <a:rect l="l" t="t" r="r" b="b"/>
              <a:pathLst>
                <a:path w="3204845">
                  <a:moveTo>
                    <a:pt x="0" y="0"/>
                  </a:moveTo>
                  <a:lnTo>
                    <a:pt x="791762" y="0"/>
                  </a:lnTo>
                </a:path>
                <a:path w="3204845">
                  <a:moveTo>
                    <a:pt x="1165345" y="0"/>
                  </a:moveTo>
                  <a:lnTo>
                    <a:pt x="1415658" y="0"/>
                  </a:lnTo>
                </a:path>
                <a:path w="3204845">
                  <a:moveTo>
                    <a:pt x="1789241" y="0"/>
                  </a:moveTo>
                  <a:lnTo>
                    <a:pt x="2039554" y="0"/>
                  </a:lnTo>
                </a:path>
                <a:path w="3204845">
                  <a:moveTo>
                    <a:pt x="2413137" y="0"/>
                  </a:moveTo>
                  <a:lnTo>
                    <a:pt x="2663451" y="0"/>
                  </a:lnTo>
                </a:path>
                <a:path w="3204845">
                  <a:moveTo>
                    <a:pt x="3037033" y="0"/>
                  </a:moveTo>
                  <a:lnTo>
                    <a:pt x="3204786" y="0"/>
                  </a:lnTo>
                </a:path>
              </a:pathLst>
            </a:custGeom>
            <a:ln w="3991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12323" y="2894530"/>
              <a:ext cx="3204845" cy="0"/>
            </a:xfrm>
            <a:custGeom>
              <a:avLst/>
              <a:gdLst/>
              <a:ahLst/>
              <a:cxnLst/>
              <a:rect l="l" t="t" r="r" b="b"/>
              <a:pathLst>
                <a:path w="3204845">
                  <a:moveTo>
                    <a:pt x="0" y="0"/>
                  </a:moveTo>
                  <a:lnTo>
                    <a:pt x="3204786" y="0"/>
                  </a:lnTo>
                </a:path>
              </a:pathLst>
            </a:custGeom>
            <a:ln w="3991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12323" y="2147884"/>
              <a:ext cx="791845" cy="0"/>
            </a:xfrm>
            <a:custGeom>
              <a:avLst/>
              <a:gdLst/>
              <a:ahLst/>
              <a:cxnLst/>
              <a:rect l="l" t="t" r="r" b="b"/>
              <a:pathLst>
                <a:path w="791844">
                  <a:moveTo>
                    <a:pt x="0" y="0"/>
                  </a:moveTo>
                  <a:lnTo>
                    <a:pt x="167866" y="0"/>
                  </a:lnTo>
                </a:path>
                <a:path w="791844">
                  <a:moveTo>
                    <a:pt x="541449" y="0"/>
                  </a:moveTo>
                  <a:lnTo>
                    <a:pt x="791762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80189" y="2016038"/>
              <a:ext cx="374015" cy="876935"/>
            </a:xfrm>
            <a:custGeom>
              <a:avLst/>
              <a:gdLst/>
              <a:ahLst/>
              <a:cxnLst/>
              <a:rect l="l" t="t" r="r" b="b"/>
              <a:pathLst>
                <a:path w="374014" h="876935">
                  <a:moveTo>
                    <a:pt x="373582" y="0"/>
                  </a:moveTo>
                  <a:lnTo>
                    <a:pt x="0" y="0"/>
                  </a:lnTo>
                  <a:lnTo>
                    <a:pt x="0" y="876496"/>
                  </a:lnTo>
                  <a:lnTo>
                    <a:pt x="373582" y="876496"/>
                  </a:lnTo>
                  <a:lnTo>
                    <a:pt x="373582" y="0"/>
                  </a:lnTo>
                  <a:close/>
                </a:path>
              </a:pathLst>
            </a:custGeom>
            <a:solidFill>
              <a:srgbClr val="1946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82850" y="2018699"/>
              <a:ext cx="368300" cy="871219"/>
            </a:xfrm>
            <a:custGeom>
              <a:avLst/>
              <a:gdLst/>
              <a:ahLst/>
              <a:cxnLst/>
              <a:rect l="l" t="t" r="r" b="b"/>
              <a:pathLst>
                <a:path w="368300" h="871219">
                  <a:moveTo>
                    <a:pt x="0" y="871173"/>
                  </a:moveTo>
                  <a:lnTo>
                    <a:pt x="368260" y="871173"/>
                  </a:lnTo>
                  <a:lnTo>
                    <a:pt x="368260" y="0"/>
                  </a:lnTo>
                  <a:lnTo>
                    <a:pt x="0" y="0"/>
                  </a:lnTo>
                  <a:lnTo>
                    <a:pt x="0" y="871173"/>
                  </a:lnTo>
                  <a:close/>
                </a:path>
              </a:pathLst>
            </a:custGeom>
            <a:ln w="5322">
              <a:solidFill>
                <a:srgbClr val="194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577668" y="2147884"/>
              <a:ext cx="250825" cy="0"/>
            </a:xfrm>
            <a:custGeom>
              <a:avLst/>
              <a:gdLst/>
              <a:ahLst/>
              <a:cxnLst/>
              <a:rect l="l" t="t" r="r" b="b"/>
              <a:pathLst>
                <a:path w="250825">
                  <a:moveTo>
                    <a:pt x="0" y="0"/>
                  </a:moveTo>
                  <a:lnTo>
                    <a:pt x="250313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04085" y="2071155"/>
              <a:ext cx="374015" cy="821690"/>
            </a:xfrm>
            <a:custGeom>
              <a:avLst/>
              <a:gdLst/>
              <a:ahLst/>
              <a:cxnLst/>
              <a:rect l="l" t="t" r="r" b="b"/>
              <a:pathLst>
                <a:path w="374014" h="821689">
                  <a:moveTo>
                    <a:pt x="373582" y="0"/>
                  </a:moveTo>
                  <a:lnTo>
                    <a:pt x="0" y="0"/>
                  </a:lnTo>
                  <a:lnTo>
                    <a:pt x="0" y="821379"/>
                  </a:lnTo>
                  <a:lnTo>
                    <a:pt x="373582" y="821379"/>
                  </a:lnTo>
                  <a:lnTo>
                    <a:pt x="373582" y="0"/>
                  </a:lnTo>
                  <a:close/>
                </a:path>
              </a:pathLst>
            </a:custGeom>
            <a:solidFill>
              <a:srgbClr val="1946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206746" y="2073816"/>
              <a:ext cx="368300" cy="816610"/>
            </a:xfrm>
            <a:custGeom>
              <a:avLst/>
              <a:gdLst/>
              <a:ahLst/>
              <a:cxnLst/>
              <a:rect l="l" t="t" r="r" b="b"/>
              <a:pathLst>
                <a:path w="368300" h="816610">
                  <a:moveTo>
                    <a:pt x="0" y="816057"/>
                  </a:moveTo>
                  <a:lnTo>
                    <a:pt x="368260" y="816057"/>
                  </a:lnTo>
                  <a:lnTo>
                    <a:pt x="368260" y="0"/>
                  </a:lnTo>
                  <a:lnTo>
                    <a:pt x="0" y="0"/>
                  </a:lnTo>
                  <a:lnTo>
                    <a:pt x="0" y="816057"/>
                  </a:lnTo>
                  <a:close/>
                </a:path>
              </a:pathLst>
            </a:custGeom>
            <a:ln w="5322">
              <a:solidFill>
                <a:srgbClr val="194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01564" y="2147884"/>
              <a:ext cx="250825" cy="0"/>
            </a:xfrm>
            <a:custGeom>
              <a:avLst/>
              <a:gdLst/>
              <a:ahLst/>
              <a:cxnLst/>
              <a:rect l="l" t="t" r="r" b="b"/>
              <a:pathLst>
                <a:path w="250825">
                  <a:moveTo>
                    <a:pt x="0" y="0"/>
                  </a:moveTo>
                  <a:lnTo>
                    <a:pt x="250313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27981" y="1748343"/>
              <a:ext cx="374015" cy="1144270"/>
            </a:xfrm>
            <a:custGeom>
              <a:avLst/>
              <a:gdLst/>
              <a:ahLst/>
              <a:cxnLst/>
              <a:rect l="l" t="t" r="r" b="b"/>
              <a:pathLst>
                <a:path w="374014" h="1144270">
                  <a:moveTo>
                    <a:pt x="373582" y="0"/>
                  </a:moveTo>
                  <a:lnTo>
                    <a:pt x="0" y="0"/>
                  </a:lnTo>
                  <a:lnTo>
                    <a:pt x="0" y="1144190"/>
                  </a:lnTo>
                  <a:lnTo>
                    <a:pt x="373582" y="1144190"/>
                  </a:lnTo>
                  <a:lnTo>
                    <a:pt x="373582" y="0"/>
                  </a:lnTo>
                  <a:close/>
                </a:path>
              </a:pathLst>
            </a:custGeom>
            <a:solidFill>
              <a:srgbClr val="1946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30643" y="1751004"/>
              <a:ext cx="368300" cy="1139190"/>
            </a:xfrm>
            <a:custGeom>
              <a:avLst/>
              <a:gdLst/>
              <a:ahLst/>
              <a:cxnLst/>
              <a:rect l="l" t="t" r="r" b="b"/>
              <a:pathLst>
                <a:path w="368300" h="1139189">
                  <a:moveTo>
                    <a:pt x="0" y="1138868"/>
                  </a:moveTo>
                  <a:lnTo>
                    <a:pt x="368260" y="1138868"/>
                  </a:lnTo>
                  <a:lnTo>
                    <a:pt x="368260" y="0"/>
                  </a:lnTo>
                  <a:lnTo>
                    <a:pt x="0" y="0"/>
                  </a:lnTo>
                  <a:lnTo>
                    <a:pt x="0" y="1138868"/>
                  </a:lnTo>
                  <a:close/>
                </a:path>
              </a:pathLst>
            </a:custGeom>
            <a:ln w="5322">
              <a:solidFill>
                <a:srgbClr val="194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25461" y="2147884"/>
              <a:ext cx="250825" cy="0"/>
            </a:xfrm>
            <a:custGeom>
              <a:avLst/>
              <a:gdLst/>
              <a:ahLst/>
              <a:cxnLst/>
              <a:rect l="l" t="t" r="r" b="b"/>
              <a:pathLst>
                <a:path w="250825">
                  <a:moveTo>
                    <a:pt x="0" y="0"/>
                  </a:moveTo>
                  <a:lnTo>
                    <a:pt x="250313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451878" y="1590768"/>
              <a:ext cx="374015" cy="1302385"/>
            </a:xfrm>
            <a:custGeom>
              <a:avLst/>
              <a:gdLst/>
              <a:ahLst/>
              <a:cxnLst/>
              <a:rect l="l" t="t" r="r" b="b"/>
              <a:pathLst>
                <a:path w="374014" h="1302385">
                  <a:moveTo>
                    <a:pt x="373582" y="0"/>
                  </a:moveTo>
                  <a:lnTo>
                    <a:pt x="0" y="0"/>
                  </a:lnTo>
                  <a:lnTo>
                    <a:pt x="0" y="1301765"/>
                  </a:lnTo>
                  <a:lnTo>
                    <a:pt x="373582" y="1301765"/>
                  </a:lnTo>
                  <a:lnTo>
                    <a:pt x="373582" y="0"/>
                  </a:lnTo>
                  <a:close/>
                </a:path>
              </a:pathLst>
            </a:custGeom>
            <a:solidFill>
              <a:srgbClr val="1946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54539" y="1593430"/>
              <a:ext cx="368300" cy="1296670"/>
            </a:xfrm>
            <a:custGeom>
              <a:avLst/>
              <a:gdLst/>
              <a:ahLst/>
              <a:cxnLst/>
              <a:rect l="l" t="t" r="r" b="b"/>
              <a:pathLst>
                <a:path w="368300" h="1296670">
                  <a:moveTo>
                    <a:pt x="0" y="1296443"/>
                  </a:moveTo>
                  <a:lnTo>
                    <a:pt x="368260" y="1296443"/>
                  </a:lnTo>
                  <a:lnTo>
                    <a:pt x="368260" y="0"/>
                  </a:lnTo>
                  <a:lnTo>
                    <a:pt x="0" y="0"/>
                  </a:lnTo>
                  <a:lnTo>
                    <a:pt x="0" y="1296443"/>
                  </a:lnTo>
                  <a:close/>
                </a:path>
              </a:pathLst>
            </a:custGeom>
            <a:ln w="5322">
              <a:solidFill>
                <a:srgbClr val="194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449357" y="2147884"/>
              <a:ext cx="168275" cy="0"/>
            </a:xfrm>
            <a:custGeom>
              <a:avLst/>
              <a:gdLst/>
              <a:ahLst/>
              <a:cxnLst/>
              <a:rect l="l" t="t" r="r" b="b"/>
              <a:pathLst>
                <a:path w="168275">
                  <a:moveTo>
                    <a:pt x="0" y="0"/>
                  </a:moveTo>
                  <a:lnTo>
                    <a:pt x="167752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412323" y="1403234"/>
              <a:ext cx="3204845" cy="0"/>
            </a:xfrm>
            <a:custGeom>
              <a:avLst/>
              <a:gdLst/>
              <a:ahLst/>
              <a:cxnLst/>
              <a:rect l="l" t="t" r="r" b="b"/>
              <a:pathLst>
                <a:path w="3204845">
                  <a:moveTo>
                    <a:pt x="0" y="0"/>
                  </a:moveTo>
                  <a:lnTo>
                    <a:pt x="2663451" y="0"/>
                  </a:lnTo>
                </a:path>
                <a:path w="3204845">
                  <a:moveTo>
                    <a:pt x="3037033" y="0"/>
                  </a:moveTo>
                  <a:lnTo>
                    <a:pt x="3204786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75774" y="1004951"/>
              <a:ext cx="374015" cy="1887855"/>
            </a:xfrm>
            <a:custGeom>
              <a:avLst/>
              <a:gdLst/>
              <a:ahLst/>
              <a:cxnLst/>
              <a:rect l="l" t="t" r="r" b="b"/>
              <a:pathLst>
                <a:path w="374014" h="1887855">
                  <a:moveTo>
                    <a:pt x="373582" y="0"/>
                  </a:moveTo>
                  <a:lnTo>
                    <a:pt x="0" y="0"/>
                  </a:lnTo>
                  <a:lnTo>
                    <a:pt x="0" y="1887583"/>
                  </a:lnTo>
                  <a:lnTo>
                    <a:pt x="373582" y="1887583"/>
                  </a:lnTo>
                  <a:lnTo>
                    <a:pt x="373582" y="0"/>
                  </a:lnTo>
                  <a:close/>
                </a:path>
              </a:pathLst>
            </a:custGeom>
            <a:solidFill>
              <a:srgbClr val="1946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78435" y="1007612"/>
              <a:ext cx="368300" cy="1882775"/>
            </a:xfrm>
            <a:custGeom>
              <a:avLst/>
              <a:gdLst/>
              <a:ahLst/>
              <a:cxnLst/>
              <a:rect l="l" t="t" r="r" b="b"/>
              <a:pathLst>
                <a:path w="368300" h="1882775">
                  <a:moveTo>
                    <a:pt x="0" y="1882260"/>
                  </a:moveTo>
                  <a:lnTo>
                    <a:pt x="368260" y="1882260"/>
                  </a:lnTo>
                  <a:lnTo>
                    <a:pt x="368260" y="0"/>
                  </a:lnTo>
                  <a:lnTo>
                    <a:pt x="0" y="0"/>
                  </a:lnTo>
                  <a:lnTo>
                    <a:pt x="0" y="1882260"/>
                  </a:lnTo>
                  <a:close/>
                </a:path>
              </a:pathLst>
            </a:custGeom>
            <a:ln w="5322">
              <a:solidFill>
                <a:srgbClr val="194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412323" y="658583"/>
              <a:ext cx="3204845" cy="0"/>
            </a:xfrm>
            <a:custGeom>
              <a:avLst/>
              <a:gdLst/>
              <a:ahLst/>
              <a:cxnLst/>
              <a:rect l="l" t="t" r="r" b="b"/>
              <a:pathLst>
                <a:path w="3204845">
                  <a:moveTo>
                    <a:pt x="0" y="0"/>
                  </a:moveTo>
                  <a:lnTo>
                    <a:pt x="3204786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75387" y="565502"/>
              <a:ext cx="3242310" cy="2327275"/>
            </a:xfrm>
            <a:custGeom>
              <a:avLst/>
              <a:gdLst/>
              <a:ahLst/>
              <a:cxnLst/>
              <a:rect l="l" t="t" r="r" b="b"/>
              <a:pathLst>
                <a:path w="3242310" h="2327275">
                  <a:moveTo>
                    <a:pt x="36935" y="2327031"/>
                  </a:moveTo>
                  <a:lnTo>
                    <a:pt x="36935" y="0"/>
                  </a:lnTo>
                </a:path>
                <a:path w="3242310" h="2327275">
                  <a:moveTo>
                    <a:pt x="36935" y="2327031"/>
                  </a:moveTo>
                  <a:lnTo>
                    <a:pt x="0" y="2327031"/>
                  </a:lnTo>
                </a:path>
                <a:path w="3242310" h="2327275">
                  <a:moveTo>
                    <a:pt x="36935" y="1582381"/>
                  </a:moveTo>
                  <a:lnTo>
                    <a:pt x="0" y="1582381"/>
                  </a:lnTo>
                </a:path>
                <a:path w="3242310" h="2327275">
                  <a:moveTo>
                    <a:pt x="36935" y="837731"/>
                  </a:moveTo>
                  <a:lnTo>
                    <a:pt x="0" y="837731"/>
                  </a:lnTo>
                </a:path>
                <a:path w="3242310" h="2327275">
                  <a:moveTo>
                    <a:pt x="36935" y="93081"/>
                  </a:moveTo>
                  <a:lnTo>
                    <a:pt x="0" y="93081"/>
                  </a:lnTo>
                </a:path>
                <a:path w="3242310" h="2327275">
                  <a:moveTo>
                    <a:pt x="36935" y="2327031"/>
                  </a:moveTo>
                  <a:lnTo>
                    <a:pt x="3241721" y="2327031"/>
                  </a:lnTo>
                </a:path>
              </a:pathLst>
            </a:custGeom>
            <a:ln w="53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1232847" y="2854134"/>
            <a:ext cx="128905" cy="76835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32847" y="2096764"/>
            <a:ext cx="128905" cy="102870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spc="-25" dirty="0">
                <a:latin typeface="Arial"/>
                <a:cs typeface="Arial"/>
              </a:rPr>
              <a:t>.5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32847" y="1364834"/>
            <a:ext cx="128905" cy="76835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2847" y="581652"/>
            <a:ext cx="128905" cy="154305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spc="-25" dirty="0">
                <a:latin typeface="Arial"/>
                <a:cs typeface="Arial"/>
              </a:rPr>
              <a:t>1.5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31189" y="1109383"/>
            <a:ext cx="128905" cy="1240790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dirty="0">
                <a:latin typeface="Arial"/>
                <a:cs typeface="Arial"/>
              </a:rPr>
              <a:t>Average</a:t>
            </a:r>
            <a:r>
              <a:rPr sz="700" spc="4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Realized</a:t>
            </a:r>
            <a:r>
              <a:rPr sz="700" spc="5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Default</a:t>
            </a:r>
            <a:r>
              <a:rPr sz="700" spc="50" dirty="0">
                <a:latin typeface="Arial"/>
                <a:cs typeface="Arial"/>
              </a:rPr>
              <a:t> </a:t>
            </a:r>
            <a:r>
              <a:rPr sz="700" spc="-25" dirty="0">
                <a:latin typeface="Arial"/>
                <a:cs typeface="Arial"/>
              </a:rPr>
              <a:t>(%)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90055" y="2889096"/>
            <a:ext cx="154305" cy="136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spc="-25" dirty="0">
                <a:latin typeface="Arial"/>
                <a:cs typeface="Arial"/>
              </a:rPr>
              <a:t>2.1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52434" y="2889096"/>
            <a:ext cx="76835" cy="136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spc="15" dirty="0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37847" y="2889096"/>
            <a:ext cx="154305" cy="136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spc="-25" dirty="0">
                <a:latin typeface="Arial"/>
                <a:cs typeface="Arial"/>
              </a:rPr>
              <a:t>3.6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61743" y="2889096"/>
            <a:ext cx="154305" cy="136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spc="-25" dirty="0">
                <a:latin typeface="Arial"/>
                <a:cs typeface="Arial"/>
              </a:rPr>
              <a:t>4.3</a:t>
            </a:r>
            <a:endParaRPr sz="7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85640" y="2889096"/>
            <a:ext cx="154305" cy="136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spc="-25" dirty="0">
                <a:latin typeface="Arial"/>
                <a:cs typeface="Arial"/>
              </a:rPr>
              <a:t>5.4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0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85013" y="3117639"/>
            <a:ext cx="11239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Beyhaghi,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Fracassi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Weitzner</a:t>
            </a:r>
            <a:endParaRPr sz="6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919973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527236" y="3117639"/>
            <a:ext cx="7061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839946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559312" y="3117639"/>
            <a:ext cx="702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September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28,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424643" y="3117639"/>
            <a:ext cx="2813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59877"/>
            <a:ext cx="29102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Average</a:t>
            </a:r>
            <a:r>
              <a:rPr sz="1400" spc="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Default</a:t>
            </a:r>
            <a:r>
              <a:rPr sz="1400" spc="9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Rates</a:t>
            </a:r>
            <a:r>
              <a:rPr sz="1400" spc="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Gill Sans MT"/>
                <a:cs typeface="Gill Sans MT"/>
              </a:rPr>
              <a:t>Across</a:t>
            </a:r>
            <a:r>
              <a:rPr sz="1400" spc="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Gill Sans MT"/>
                <a:cs typeface="Gill Sans MT"/>
              </a:rPr>
              <a:t>PD</a:t>
            </a:r>
            <a:r>
              <a:rPr sz="1400" spc="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Gill Sans MT"/>
                <a:cs typeface="Gill Sans MT"/>
              </a:rPr>
              <a:t>Bins</a:t>
            </a:r>
            <a:endParaRPr sz="1400">
              <a:latin typeface="Gill Sans MT"/>
              <a:cs typeface="Gill Sans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375387" y="498459"/>
            <a:ext cx="3242310" cy="2331085"/>
            <a:chOff x="1375387" y="498459"/>
            <a:chExt cx="3242310" cy="2331085"/>
          </a:xfrm>
        </p:grpSpPr>
        <p:sp>
          <p:nvSpPr>
            <p:cNvPr id="4" name="object 4"/>
            <p:cNvSpPr/>
            <p:nvPr/>
          </p:nvSpPr>
          <p:spPr>
            <a:xfrm>
              <a:off x="1412323" y="2823495"/>
              <a:ext cx="3204845" cy="4445"/>
            </a:xfrm>
            <a:custGeom>
              <a:avLst/>
              <a:gdLst/>
              <a:ahLst/>
              <a:cxnLst/>
              <a:rect l="l" t="t" r="r" b="b"/>
              <a:pathLst>
                <a:path w="3204845" h="4444">
                  <a:moveTo>
                    <a:pt x="0" y="0"/>
                  </a:moveTo>
                  <a:lnTo>
                    <a:pt x="791762" y="0"/>
                  </a:lnTo>
                </a:path>
                <a:path w="3204845" h="4444">
                  <a:moveTo>
                    <a:pt x="1165345" y="0"/>
                  </a:moveTo>
                  <a:lnTo>
                    <a:pt x="1415658" y="0"/>
                  </a:lnTo>
                </a:path>
                <a:path w="3204845" h="4444">
                  <a:moveTo>
                    <a:pt x="1789241" y="0"/>
                  </a:moveTo>
                  <a:lnTo>
                    <a:pt x="2039554" y="0"/>
                  </a:lnTo>
                </a:path>
                <a:path w="3204845" h="4444">
                  <a:moveTo>
                    <a:pt x="2413137" y="0"/>
                  </a:moveTo>
                  <a:lnTo>
                    <a:pt x="2663451" y="0"/>
                  </a:lnTo>
                </a:path>
                <a:path w="3204845" h="4444">
                  <a:moveTo>
                    <a:pt x="3037033" y="0"/>
                  </a:moveTo>
                  <a:lnTo>
                    <a:pt x="3204786" y="0"/>
                  </a:lnTo>
                </a:path>
                <a:path w="3204845" h="4444">
                  <a:moveTo>
                    <a:pt x="0" y="3991"/>
                  </a:moveTo>
                  <a:lnTo>
                    <a:pt x="3204786" y="3991"/>
                  </a:lnTo>
                </a:path>
              </a:pathLst>
            </a:custGeom>
            <a:ln w="3991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80189" y="2698790"/>
              <a:ext cx="374015" cy="127000"/>
            </a:xfrm>
            <a:custGeom>
              <a:avLst/>
              <a:gdLst/>
              <a:ahLst/>
              <a:cxnLst/>
              <a:rect l="l" t="t" r="r" b="b"/>
              <a:pathLst>
                <a:path w="374014" h="127000">
                  <a:moveTo>
                    <a:pt x="373582" y="0"/>
                  </a:moveTo>
                  <a:lnTo>
                    <a:pt x="0" y="0"/>
                  </a:lnTo>
                  <a:lnTo>
                    <a:pt x="0" y="126700"/>
                  </a:lnTo>
                  <a:lnTo>
                    <a:pt x="373582" y="126700"/>
                  </a:lnTo>
                  <a:lnTo>
                    <a:pt x="373582" y="0"/>
                  </a:lnTo>
                  <a:close/>
                </a:path>
              </a:pathLst>
            </a:custGeom>
            <a:solidFill>
              <a:srgbClr val="1946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82850" y="2701452"/>
              <a:ext cx="368300" cy="121920"/>
            </a:xfrm>
            <a:custGeom>
              <a:avLst/>
              <a:gdLst/>
              <a:ahLst/>
              <a:cxnLst/>
              <a:rect l="l" t="t" r="r" b="b"/>
              <a:pathLst>
                <a:path w="368300" h="121919">
                  <a:moveTo>
                    <a:pt x="0" y="121377"/>
                  </a:moveTo>
                  <a:lnTo>
                    <a:pt x="368260" y="121377"/>
                  </a:lnTo>
                  <a:lnTo>
                    <a:pt x="368260" y="0"/>
                  </a:lnTo>
                  <a:lnTo>
                    <a:pt x="0" y="0"/>
                  </a:lnTo>
                  <a:lnTo>
                    <a:pt x="0" y="121377"/>
                  </a:lnTo>
                  <a:close/>
                </a:path>
              </a:pathLst>
            </a:custGeom>
            <a:ln w="5322">
              <a:solidFill>
                <a:srgbClr val="194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04085" y="2449392"/>
              <a:ext cx="374015" cy="376555"/>
            </a:xfrm>
            <a:custGeom>
              <a:avLst/>
              <a:gdLst/>
              <a:ahLst/>
              <a:cxnLst/>
              <a:rect l="l" t="t" r="r" b="b"/>
              <a:pathLst>
                <a:path w="374014" h="376555">
                  <a:moveTo>
                    <a:pt x="373582" y="0"/>
                  </a:moveTo>
                  <a:lnTo>
                    <a:pt x="0" y="0"/>
                  </a:lnTo>
                  <a:lnTo>
                    <a:pt x="0" y="376098"/>
                  </a:lnTo>
                  <a:lnTo>
                    <a:pt x="373582" y="376098"/>
                  </a:lnTo>
                  <a:lnTo>
                    <a:pt x="373582" y="0"/>
                  </a:lnTo>
                  <a:close/>
                </a:path>
              </a:pathLst>
            </a:custGeom>
            <a:solidFill>
              <a:srgbClr val="1946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06746" y="2452053"/>
              <a:ext cx="368300" cy="370840"/>
            </a:xfrm>
            <a:custGeom>
              <a:avLst/>
              <a:gdLst/>
              <a:ahLst/>
              <a:cxnLst/>
              <a:rect l="l" t="t" r="r" b="b"/>
              <a:pathLst>
                <a:path w="368300" h="370839">
                  <a:moveTo>
                    <a:pt x="0" y="370776"/>
                  </a:moveTo>
                  <a:lnTo>
                    <a:pt x="368260" y="370776"/>
                  </a:lnTo>
                  <a:lnTo>
                    <a:pt x="368260" y="0"/>
                  </a:lnTo>
                  <a:lnTo>
                    <a:pt x="0" y="0"/>
                  </a:lnTo>
                  <a:lnTo>
                    <a:pt x="0" y="370776"/>
                  </a:lnTo>
                  <a:close/>
                </a:path>
              </a:pathLst>
            </a:custGeom>
            <a:ln w="5322">
              <a:solidFill>
                <a:srgbClr val="194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12323" y="2378723"/>
              <a:ext cx="2039620" cy="0"/>
            </a:xfrm>
            <a:custGeom>
              <a:avLst/>
              <a:gdLst/>
              <a:ahLst/>
              <a:cxnLst/>
              <a:rect l="l" t="t" r="r" b="b"/>
              <a:pathLst>
                <a:path w="2039620">
                  <a:moveTo>
                    <a:pt x="0" y="0"/>
                  </a:moveTo>
                  <a:lnTo>
                    <a:pt x="1415658" y="0"/>
                  </a:lnTo>
                </a:path>
                <a:path w="2039620">
                  <a:moveTo>
                    <a:pt x="1789241" y="0"/>
                  </a:moveTo>
                  <a:lnTo>
                    <a:pt x="2039554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27981" y="2320290"/>
              <a:ext cx="374015" cy="505459"/>
            </a:xfrm>
            <a:custGeom>
              <a:avLst/>
              <a:gdLst/>
              <a:ahLst/>
              <a:cxnLst/>
              <a:rect l="l" t="t" r="r" b="b"/>
              <a:pathLst>
                <a:path w="374014" h="505460">
                  <a:moveTo>
                    <a:pt x="373582" y="0"/>
                  </a:moveTo>
                  <a:lnTo>
                    <a:pt x="0" y="0"/>
                  </a:lnTo>
                  <a:lnTo>
                    <a:pt x="0" y="505200"/>
                  </a:lnTo>
                  <a:lnTo>
                    <a:pt x="373582" y="505200"/>
                  </a:lnTo>
                  <a:lnTo>
                    <a:pt x="373582" y="0"/>
                  </a:lnTo>
                  <a:close/>
                </a:path>
              </a:pathLst>
            </a:custGeom>
            <a:solidFill>
              <a:srgbClr val="1946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30643" y="2322951"/>
              <a:ext cx="368300" cy="500380"/>
            </a:xfrm>
            <a:custGeom>
              <a:avLst/>
              <a:gdLst/>
              <a:ahLst/>
              <a:cxnLst/>
              <a:rect l="l" t="t" r="r" b="b"/>
              <a:pathLst>
                <a:path w="368300" h="500380">
                  <a:moveTo>
                    <a:pt x="0" y="499878"/>
                  </a:moveTo>
                  <a:lnTo>
                    <a:pt x="368260" y="499878"/>
                  </a:lnTo>
                  <a:lnTo>
                    <a:pt x="368260" y="0"/>
                  </a:lnTo>
                  <a:lnTo>
                    <a:pt x="0" y="0"/>
                  </a:lnTo>
                  <a:lnTo>
                    <a:pt x="0" y="499878"/>
                  </a:lnTo>
                  <a:close/>
                </a:path>
              </a:pathLst>
            </a:custGeom>
            <a:ln w="5322">
              <a:solidFill>
                <a:srgbClr val="194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25461" y="2378723"/>
              <a:ext cx="250825" cy="0"/>
            </a:xfrm>
            <a:custGeom>
              <a:avLst/>
              <a:gdLst/>
              <a:ahLst/>
              <a:cxnLst/>
              <a:rect l="l" t="t" r="r" b="b"/>
              <a:pathLst>
                <a:path w="250825">
                  <a:moveTo>
                    <a:pt x="0" y="0"/>
                  </a:moveTo>
                  <a:lnTo>
                    <a:pt x="250313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451878" y="2224350"/>
              <a:ext cx="374015" cy="601345"/>
            </a:xfrm>
            <a:custGeom>
              <a:avLst/>
              <a:gdLst/>
              <a:ahLst/>
              <a:cxnLst/>
              <a:rect l="l" t="t" r="r" b="b"/>
              <a:pathLst>
                <a:path w="374014" h="601344">
                  <a:moveTo>
                    <a:pt x="373582" y="0"/>
                  </a:moveTo>
                  <a:lnTo>
                    <a:pt x="0" y="0"/>
                  </a:lnTo>
                  <a:lnTo>
                    <a:pt x="0" y="601140"/>
                  </a:lnTo>
                  <a:lnTo>
                    <a:pt x="373582" y="601140"/>
                  </a:lnTo>
                  <a:lnTo>
                    <a:pt x="373582" y="0"/>
                  </a:lnTo>
                  <a:close/>
                </a:path>
              </a:pathLst>
            </a:custGeom>
            <a:solidFill>
              <a:srgbClr val="1946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454539" y="2227011"/>
              <a:ext cx="368300" cy="596265"/>
            </a:xfrm>
            <a:custGeom>
              <a:avLst/>
              <a:gdLst/>
              <a:ahLst/>
              <a:cxnLst/>
              <a:rect l="l" t="t" r="r" b="b"/>
              <a:pathLst>
                <a:path w="368300" h="596264">
                  <a:moveTo>
                    <a:pt x="0" y="595818"/>
                  </a:moveTo>
                  <a:lnTo>
                    <a:pt x="368260" y="595818"/>
                  </a:lnTo>
                  <a:lnTo>
                    <a:pt x="368260" y="0"/>
                  </a:lnTo>
                  <a:lnTo>
                    <a:pt x="0" y="0"/>
                  </a:lnTo>
                  <a:lnTo>
                    <a:pt x="0" y="595818"/>
                  </a:lnTo>
                  <a:close/>
                </a:path>
              </a:pathLst>
            </a:custGeom>
            <a:ln w="5322">
              <a:solidFill>
                <a:srgbClr val="194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12323" y="1931842"/>
              <a:ext cx="3204845" cy="447040"/>
            </a:xfrm>
            <a:custGeom>
              <a:avLst/>
              <a:gdLst/>
              <a:ahLst/>
              <a:cxnLst/>
              <a:rect l="l" t="t" r="r" b="b"/>
              <a:pathLst>
                <a:path w="3204845" h="447039">
                  <a:moveTo>
                    <a:pt x="3037033" y="446881"/>
                  </a:moveTo>
                  <a:lnTo>
                    <a:pt x="3204786" y="446881"/>
                  </a:lnTo>
                </a:path>
                <a:path w="3204845" h="447039">
                  <a:moveTo>
                    <a:pt x="0" y="0"/>
                  </a:moveTo>
                  <a:lnTo>
                    <a:pt x="2663451" y="0"/>
                  </a:lnTo>
                </a:path>
                <a:path w="3204845" h="447039">
                  <a:moveTo>
                    <a:pt x="3037033" y="0"/>
                  </a:moveTo>
                  <a:lnTo>
                    <a:pt x="3204786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12323" y="1038307"/>
              <a:ext cx="3204845" cy="447040"/>
            </a:xfrm>
            <a:custGeom>
              <a:avLst/>
              <a:gdLst/>
              <a:ahLst/>
              <a:cxnLst/>
              <a:rect l="l" t="t" r="r" b="b"/>
              <a:pathLst>
                <a:path w="3204845" h="447040">
                  <a:moveTo>
                    <a:pt x="0" y="446767"/>
                  </a:moveTo>
                  <a:lnTo>
                    <a:pt x="2663451" y="446767"/>
                  </a:lnTo>
                </a:path>
                <a:path w="3204845" h="447040">
                  <a:moveTo>
                    <a:pt x="3037033" y="446767"/>
                  </a:moveTo>
                  <a:lnTo>
                    <a:pt x="3204786" y="446767"/>
                  </a:lnTo>
                </a:path>
                <a:path w="3204845" h="447040">
                  <a:moveTo>
                    <a:pt x="0" y="0"/>
                  </a:moveTo>
                  <a:lnTo>
                    <a:pt x="2663451" y="0"/>
                  </a:lnTo>
                </a:path>
                <a:path w="3204845" h="447040">
                  <a:moveTo>
                    <a:pt x="3037033" y="0"/>
                  </a:moveTo>
                  <a:lnTo>
                    <a:pt x="3204786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75774" y="759292"/>
              <a:ext cx="374015" cy="2066289"/>
            </a:xfrm>
            <a:custGeom>
              <a:avLst/>
              <a:gdLst/>
              <a:ahLst/>
              <a:cxnLst/>
              <a:rect l="l" t="t" r="r" b="b"/>
              <a:pathLst>
                <a:path w="374014" h="2066289">
                  <a:moveTo>
                    <a:pt x="373582" y="0"/>
                  </a:moveTo>
                  <a:lnTo>
                    <a:pt x="0" y="0"/>
                  </a:lnTo>
                  <a:lnTo>
                    <a:pt x="0" y="2066198"/>
                  </a:lnTo>
                  <a:lnTo>
                    <a:pt x="373582" y="2066198"/>
                  </a:lnTo>
                  <a:lnTo>
                    <a:pt x="373582" y="0"/>
                  </a:lnTo>
                  <a:close/>
                </a:path>
              </a:pathLst>
            </a:custGeom>
            <a:solidFill>
              <a:srgbClr val="1946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78435" y="761953"/>
              <a:ext cx="368300" cy="2061210"/>
            </a:xfrm>
            <a:custGeom>
              <a:avLst/>
              <a:gdLst/>
              <a:ahLst/>
              <a:cxnLst/>
              <a:rect l="l" t="t" r="r" b="b"/>
              <a:pathLst>
                <a:path w="368300" h="2061210">
                  <a:moveTo>
                    <a:pt x="0" y="2060876"/>
                  </a:moveTo>
                  <a:lnTo>
                    <a:pt x="368260" y="2060876"/>
                  </a:lnTo>
                  <a:lnTo>
                    <a:pt x="368260" y="0"/>
                  </a:lnTo>
                  <a:lnTo>
                    <a:pt x="0" y="0"/>
                  </a:lnTo>
                  <a:lnTo>
                    <a:pt x="0" y="2060876"/>
                  </a:lnTo>
                  <a:close/>
                </a:path>
              </a:pathLst>
            </a:custGeom>
            <a:ln w="5322">
              <a:solidFill>
                <a:srgbClr val="194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412323" y="591540"/>
              <a:ext cx="3204845" cy="0"/>
            </a:xfrm>
            <a:custGeom>
              <a:avLst/>
              <a:gdLst/>
              <a:ahLst/>
              <a:cxnLst/>
              <a:rect l="l" t="t" r="r" b="b"/>
              <a:pathLst>
                <a:path w="3204845">
                  <a:moveTo>
                    <a:pt x="0" y="0"/>
                  </a:moveTo>
                  <a:lnTo>
                    <a:pt x="3204786" y="0"/>
                  </a:lnTo>
                </a:path>
              </a:pathLst>
            </a:custGeom>
            <a:ln w="7983">
              <a:solidFill>
                <a:srgbClr val="EAF2F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75387" y="498459"/>
              <a:ext cx="3242310" cy="2327275"/>
            </a:xfrm>
            <a:custGeom>
              <a:avLst/>
              <a:gdLst/>
              <a:ahLst/>
              <a:cxnLst/>
              <a:rect l="l" t="t" r="r" b="b"/>
              <a:pathLst>
                <a:path w="3242310" h="2327275">
                  <a:moveTo>
                    <a:pt x="36935" y="2327031"/>
                  </a:moveTo>
                  <a:lnTo>
                    <a:pt x="36935" y="0"/>
                  </a:lnTo>
                </a:path>
                <a:path w="3242310" h="2327275">
                  <a:moveTo>
                    <a:pt x="36935" y="2327031"/>
                  </a:moveTo>
                  <a:lnTo>
                    <a:pt x="0" y="2327031"/>
                  </a:lnTo>
                </a:path>
                <a:path w="3242310" h="2327275">
                  <a:moveTo>
                    <a:pt x="36935" y="1880264"/>
                  </a:moveTo>
                  <a:lnTo>
                    <a:pt x="0" y="1880264"/>
                  </a:lnTo>
                </a:path>
                <a:path w="3242310" h="2327275">
                  <a:moveTo>
                    <a:pt x="36935" y="1433383"/>
                  </a:moveTo>
                  <a:lnTo>
                    <a:pt x="0" y="1433383"/>
                  </a:lnTo>
                </a:path>
                <a:path w="3242310" h="2327275">
                  <a:moveTo>
                    <a:pt x="36935" y="986615"/>
                  </a:moveTo>
                  <a:lnTo>
                    <a:pt x="0" y="986615"/>
                  </a:lnTo>
                </a:path>
                <a:path w="3242310" h="2327275">
                  <a:moveTo>
                    <a:pt x="36935" y="539848"/>
                  </a:moveTo>
                  <a:lnTo>
                    <a:pt x="0" y="539848"/>
                  </a:lnTo>
                </a:path>
                <a:path w="3242310" h="2327275">
                  <a:moveTo>
                    <a:pt x="36935" y="93081"/>
                  </a:moveTo>
                  <a:lnTo>
                    <a:pt x="0" y="93081"/>
                  </a:lnTo>
                </a:path>
                <a:path w="3242310" h="2327275">
                  <a:moveTo>
                    <a:pt x="36935" y="2327031"/>
                  </a:moveTo>
                  <a:lnTo>
                    <a:pt x="3241721" y="2327031"/>
                  </a:lnTo>
                </a:path>
              </a:pathLst>
            </a:custGeom>
            <a:ln w="53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232847" y="2787091"/>
            <a:ext cx="128905" cy="76835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32847" y="2327604"/>
            <a:ext cx="128905" cy="102870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spc="-25" dirty="0">
                <a:latin typeface="Arial"/>
                <a:cs typeface="Arial"/>
              </a:rPr>
              <a:t>.5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32847" y="1893442"/>
            <a:ext cx="128905" cy="76835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32847" y="1408143"/>
            <a:ext cx="128905" cy="154305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spc="-25" dirty="0">
                <a:latin typeface="Arial"/>
                <a:cs typeface="Arial"/>
              </a:rPr>
              <a:t>1.5</a:t>
            </a:r>
            <a:endParaRPr sz="7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32847" y="999907"/>
            <a:ext cx="128905" cy="76835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dirty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32847" y="514609"/>
            <a:ext cx="128905" cy="154305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spc="-25" dirty="0">
                <a:latin typeface="Arial"/>
                <a:cs typeface="Arial"/>
              </a:rPr>
              <a:t>2.5</a:t>
            </a:r>
            <a:endParaRPr sz="7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1189" y="1042340"/>
            <a:ext cx="128905" cy="1240790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700" dirty="0">
                <a:latin typeface="Arial"/>
                <a:cs typeface="Arial"/>
              </a:rPr>
              <a:t>Average</a:t>
            </a:r>
            <a:r>
              <a:rPr sz="700" spc="4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Realized</a:t>
            </a:r>
            <a:r>
              <a:rPr sz="700" spc="5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Default</a:t>
            </a:r>
            <a:r>
              <a:rPr sz="700" spc="50" dirty="0">
                <a:latin typeface="Arial"/>
                <a:cs typeface="Arial"/>
              </a:rPr>
              <a:t> </a:t>
            </a:r>
            <a:r>
              <a:rPr sz="700" spc="-25" dirty="0">
                <a:latin typeface="Arial"/>
                <a:cs typeface="Arial"/>
              </a:rPr>
              <a:t>(%)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15741" y="2822053"/>
            <a:ext cx="102870" cy="136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spc="-25" dirty="0">
                <a:latin typeface="Arial"/>
                <a:cs typeface="Arial"/>
              </a:rPr>
              <a:t>.2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39637" y="2822053"/>
            <a:ext cx="102870" cy="136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spc="-25" dirty="0">
                <a:latin typeface="Arial"/>
                <a:cs typeface="Arial"/>
              </a:rPr>
              <a:t>.5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63533" y="2822053"/>
            <a:ext cx="102870" cy="136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spc="-25" dirty="0">
                <a:latin typeface="Arial"/>
                <a:cs typeface="Arial"/>
              </a:rPr>
              <a:t>.9</a:t>
            </a:r>
            <a:endParaRPr sz="7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61743" y="2822053"/>
            <a:ext cx="154305" cy="136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spc="-25" dirty="0">
                <a:latin typeface="Arial"/>
                <a:cs typeface="Arial"/>
              </a:rPr>
              <a:t>1.5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185640" y="2822053"/>
            <a:ext cx="154305" cy="136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spc="-25" dirty="0">
                <a:latin typeface="Arial"/>
                <a:cs typeface="Arial"/>
              </a:rPr>
              <a:t>3.8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34" name="object 34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13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Roadmap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80" y="917994"/>
            <a:ext cx="160096" cy="16009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9743" y="889900"/>
            <a:ext cx="1530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baseline="6944" dirty="0">
                <a:solidFill>
                  <a:srgbClr val="FAFAFD"/>
                </a:solidFill>
                <a:latin typeface="Arial"/>
                <a:cs typeface="Arial"/>
              </a:rPr>
              <a:t>1</a:t>
            </a:r>
            <a:r>
              <a:rPr sz="1200" spc="284" baseline="6944" dirty="0">
                <a:solidFill>
                  <a:srgbClr val="FAFAFD"/>
                </a:solidFill>
                <a:latin typeface="Arial"/>
                <a:cs typeface="Arial"/>
              </a:rPr>
              <a:t>  </a:t>
            </a:r>
            <a:r>
              <a:rPr sz="1100" spc="-3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Methodology</a:t>
            </a:r>
            <a:r>
              <a:rPr sz="110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 </a:t>
            </a:r>
            <a:r>
              <a:rPr sz="1100" spc="-4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and</a:t>
            </a:r>
            <a:r>
              <a:rPr sz="1100" spc="-5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 </a:t>
            </a:r>
            <a:r>
              <a:rPr sz="1100" spc="-2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Data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9280" y="1366862"/>
            <a:ext cx="160096" cy="16009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29743" y="1366201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5" dirty="0">
                <a:solidFill>
                  <a:srgbClr val="EAEAF7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5186" y="1338769"/>
            <a:ext cx="22186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60" dirty="0">
                <a:solidFill>
                  <a:srgbClr val="3333B2"/>
                </a:solidFill>
                <a:latin typeface="Tahoma"/>
                <a:cs typeface="Tahoma"/>
                <a:hlinkClick r:id="rId5" action="ppaction://hlinksldjump"/>
              </a:rPr>
              <a:t>Interest</a:t>
            </a:r>
            <a:r>
              <a:rPr sz="1100" spc="-25" dirty="0">
                <a:solidFill>
                  <a:srgbClr val="3333B2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10" dirty="0">
                <a:solidFill>
                  <a:srgbClr val="3333B2"/>
                </a:solidFill>
                <a:latin typeface="Tahoma"/>
                <a:cs typeface="Tahoma"/>
                <a:hlinkClick r:id="rId5" action="ppaction://hlinksldjump"/>
              </a:rPr>
              <a:t>Rate</a:t>
            </a:r>
            <a:r>
              <a:rPr sz="1100" spc="-25" dirty="0">
                <a:solidFill>
                  <a:srgbClr val="3333B2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30" dirty="0">
                <a:solidFill>
                  <a:srgbClr val="3333B2"/>
                </a:solidFill>
                <a:latin typeface="Tahoma"/>
                <a:cs typeface="Tahoma"/>
                <a:hlinkClick r:id="rId5" action="ppaction://hlinksldjump"/>
              </a:rPr>
              <a:t>Decomposition:</a:t>
            </a:r>
            <a:r>
              <a:rPr sz="1100" spc="85" dirty="0">
                <a:solidFill>
                  <a:srgbClr val="3333B2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10" dirty="0">
                <a:solidFill>
                  <a:srgbClr val="3333B2"/>
                </a:solidFill>
                <a:latin typeface="Tahoma"/>
                <a:cs typeface="Tahoma"/>
                <a:hlinkClick r:id="rId5" action="ppaction://hlinksldjump"/>
              </a:rPr>
              <a:t>Markup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9280" y="1815731"/>
            <a:ext cx="160096" cy="16009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29743" y="1815070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5" dirty="0">
                <a:solidFill>
                  <a:srgbClr val="FAFAFD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5186" y="1787637"/>
            <a:ext cx="208851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Markups</a:t>
            </a:r>
            <a:r>
              <a:rPr sz="1100" spc="-50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3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and</a:t>
            </a:r>
            <a:r>
              <a:rPr sz="1100" spc="-50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10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Market</a:t>
            </a:r>
            <a:r>
              <a:rPr sz="1100" spc="-4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1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Concentration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80" y="2264600"/>
            <a:ext cx="160096" cy="160096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129743" y="2236506"/>
            <a:ext cx="6559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baseline="6944" dirty="0">
                <a:solidFill>
                  <a:srgbClr val="FAFAFD"/>
                </a:solidFill>
                <a:latin typeface="Arial"/>
                <a:cs typeface="Arial"/>
              </a:rPr>
              <a:t>4</a:t>
            </a:r>
            <a:r>
              <a:rPr sz="1200" spc="307" baseline="6944" dirty="0">
                <a:solidFill>
                  <a:srgbClr val="FAFAFD"/>
                </a:solidFill>
                <a:latin typeface="Arial"/>
                <a:cs typeface="Arial"/>
              </a:rPr>
              <a:t>  </a:t>
            </a:r>
            <a:r>
              <a:rPr sz="1100" spc="-35" dirty="0">
                <a:solidFill>
                  <a:srgbClr val="D6D6EF"/>
                </a:solidFill>
                <a:latin typeface="Tahoma"/>
                <a:cs typeface="Tahoma"/>
                <a:hlinkClick r:id="rId8" action="ppaction://hlinksldjump"/>
              </a:rPr>
              <a:t>Channel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4" name="object 14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3993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9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9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9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9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9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13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Risk-Adjusted</a:t>
            </a:r>
            <a:r>
              <a:rPr spc="80" dirty="0"/>
              <a:t> </a:t>
            </a:r>
            <a:r>
              <a:rPr dirty="0"/>
              <a:t>Markup</a:t>
            </a:r>
            <a:r>
              <a:rPr spc="80" dirty="0"/>
              <a:t> </a:t>
            </a:r>
            <a:r>
              <a:rPr dirty="0"/>
              <a:t>Does</a:t>
            </a:r>
            <a:r>
              <a:rPr spc="80" dirty="0"/>
              <a:t> </a:t>
            </a:r>
            <a:r>
              <a:rPr dirty="0"/>
              <a:t>Not</a:t>
            </a:r>
            <a:r>
              <a:rPr spc="85" dirty="0"/>
              <a:t> </a:t>
            </a:r>
            <a:r>
              <a:rPr dirty="0"/>
              <a:t>Predict</a:t>
            </a:r>
            <a:r>
              <a:rPr spc="80" dirty="0"/>
              <a:t> </a:t>
            </a:r>
            <a:r>
              <a:rPr spc="-10" dirty="0"/>
              <a:t>Performance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1162430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504060"/>
            <a:ext cx="52590" cy="5259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02932" y="1078977"/>
            <a:ext cx="5173345" cy="51879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29"/>
              </a:spcBef>
            </a:pPr>
            <a:r>
              <a:rPr sz="1100" spc="-25" dirty="0">
                <a:latin typeface="Tahoma"/>
                <a:cs typeface="Tahoma"/>
              </a:rPr>
              <a:t>When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spc="-105" dirty="0">
                <a:latin typeface="Tahoma"/>
                <a:cs typeface="Tahoma"/>
              </a:rPr>
              <a:t>we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control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for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the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risk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the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loan,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our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estimate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markup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does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not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predict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future performance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50"/>
              </a:spcBef>
            </a:pPr>
            <a:r>
              <a:rPr sz="1000" dirty="0">
                <a:latin typeface="Tahoma"/>
                <a:cs typeface="Tahoma"/>
              </a:rPr>
              <a:t>This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result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provides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validity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our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measure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markup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7" name="object 7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Risk-Adjusted</a:t>
            </a:r>
            <a:r>
              <a:rPr spc="80" dirty="0"/>
              <a:t> </a:t>
            </a:r>
            <a:r>
              <a:rPr dirty="0"/>
              <a:t>Markup</a:t>
            </a:r>
            <a:r>
              <a:rPr spc="80" dirty="0"/>
              <a:t> </a:t>
            </a:r>
            <a:r>
              <a:rPr dirty="0"/>
              <a:t>Does</a:t>
            </a:r>
            <a:r>
              <a:rPr spc="80" dirty="0"/>
              <a:t> </a:t>
            </a:r>
            <a:r>
              <a:rPr dirty="0"/>
              <a:t>Not</a:t>
            </a:r>
            <a:r>
              <a:rPr spc="85" dirty="0"/>
              <a:t> </a:t>
            </a:r>
            <a:r>
              <a:rPr dirty="0"/>
              <a:t>Predict</a:t>
            </a:r>
            <a:r>
              <a:rPr spc="80" dirty="0"/>
              <a:t> </a:t>
            </a:r>
            <a:r>
              <a:rPr spc="-10" dirty="0"/>
              <a:t>Performance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1162430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504060"/>
            <a:ext cx="52590" cy="5259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807705"/>
            <a:ext cx="65265" cy="6526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1997519"/>
            <a:ext cx="52590" cy="5259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69796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29"/>
              </a:spcBef>
            </a:pPr>
            <a:r>
              <a:rPr spc="-25" dirty="0"/>
              <a:t>When</a:t>
            </a:r>
            <a:r>
              <a:rPr spc="-65" dirty="0"/>
              <a:t> </a:t>
            </a:r>
            <a:r>
              <a:rPr spc="-105" dirty="0"/>
              <a:t>we</a:t>
            </a:r>
            <a:r>
              <a:rPr spc="20" dirty="0"/>
              <a:t> </a:t>
            </a:r>
            <a:r>
              <a:rPr spc="-20" dirty="0"/>
              <a:t>control</a:t>
            </a:r>
            <a:r>
              <a:rPr spc="-65" dirty="0"/>
              <a:t> </a:t>
            </a:r>
            <a:r>
              <a:rPr spc="-20" dirty="0"/>
              <a:t>for</a:t>
            </a:r>
            <a:r>
              <a:rPr spc="-50" dirty="0"/>
              <a:t> </a:t>
            </a:r>
            <a:r>
              <a:rPr spc="-20" dirty="0"/>
              <a:t>the</a:t>
            </a:r>
            <a:r>
              <a:rPr spc="-45" dirty="0"/>
              <a:t> </a:t>
            </a:r>
            <a:r>
              <a:rPr spc="-20" dirty="0"/>
              <a:t>risk</a:t>
            </a:r>
            <a:r>
              <a:rPr spc="-40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spc="-20" dirty="0"/>
              <a:t>the</a:t>
            </a:r>
            <a:r>
              <a:rPr spc="-35" dirty="0"/>
              <a:t> </a:t>
            </a:r>
            <a:r>
              <a:rPr spc="-30" dirty="0"/>
              <a:t>loan,</a:t>
            </a:r>
            <a:r>
              <a:rPr spc="-45" dirty="0"/>
              <a:t> </a:t>
            </a:r>
            <a:r>
              <a:rPr spc="-20" dirty="0"/>
              <a:t>our</a:t>
            </a:r>
            <a:r>
              <a:rPr spc="-40" dirty="0"/>
              <a:t> </a:t>
            </a:r>
            <a:r>
              <a:rPr spc="-35" dirty="0"/>
              <a:t>estimate</a:t>
            </a:r>
            <a:r>
              <a:rPr spc="-40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spc="-45" dirty="0"/>
              <a:t>markup</a:t>
            </a:r>
            <a:r>
              <a:rPr spc="-40" dirty="0"/>
              <a:t> </a:t>
            </a:r>
            <a:r>
              <a:rPr spc="-55" dirty="0"/>
              <a:t>does</a:t>
            </a:r>
            <a:r>
              <a:rPr spc="-30" dirty="0"/>
              <a:t> </a:t>
            </a:r>
            <a:r>
              <a:rPr dirty="0"/>
              <a:t>not</a:t>
            </a:r>
            <a:r>
              <a:rPr spc="-40" dirty="0"/>
              <a:t> </a:t>
            </a:r>
            <a:r>
              <a:rPr spc="-30" dirty="0"/>
              <a:t>predict</a:t>
            </a:r>
            <a:r>
              <a:rPr spc="-45" dirty="0"/>
              <a:t> </a:t>
            </a:r>
            <a:r>
              <a:rPr spc="-10" dirty="0"/>
              <a:t>future performance</a:t>
            </a:r>
          </a:p>
          <a:p>
            <a:pPr marL="289560">
              <a:lnSpc>
                <a:spcPct val="100000"/>
              </a:lnSpc>
              <a:spcBef>
                <a:spcPts val="150"/>
              </a:spcBef>
            </a:pPr>
            <a:r>
              <a:rPr sz="1000" dirty="0"/>
              <a:t>This</a:t>
            </a:r>
            <a:r>
              <a:rPr sz="1000" spc="-35" dirty="0"/>
              <a:t> </a:t>
            </a:r>
            <a:r>
              <a:rPr sz="1000" spc="-30" dirty="0"/>
              <a:t>result</a:t>
            </a:r>
            <a:r>
              <a:rPr sz="1000" spc="-20" dirty="0"/>
              <a:t> </a:t>
            </a:r>
            <a:r>
              <a:rPr sz="1000" spc="-45" dirty="0"/>
              <a:t>provides</a:t>
            </a:r>
            <a:r>
              <a:rPr sz="1000" spc="-30" dirty="0"/>
              <a:t> </a:t>
            </a:r>
            <a:r>
              <a:rPr sz="1000" spc="-10" dirty="0"/>
              <a:t>validity</a:t>
            </a:r>
            <a:r>
              <a:rPr sz="1000" spc="-25" dirty="0"/>
              <a:t> </a:t>
            </a:r>
            <a:r>
              <a:rPr sz="1000" dirty="0"/>
              <a:t>to</a:t>
            </a:r>
            <a:r>
              <a:rPr sz="1000" spc="-25" dirty="0"/>
              <a:t> </a:t>
            </a:r>
            <a:r>
              <a:rPr sz="1000" spc="-20" dirty="0"/>
              <a:t>our</a:t>
            </a:r>
            <a:r>
              <a:rPr sz="1000" spc="-25" dirty="0"/>
              <a:t> </a:t>
            </a:r>
            <a:r>
              <a:rPr sz="1000" spc="-55" dirty="0"/>
              <a:t>measure</a:t>
            </a:r>
            <a:r>
              <a:rPr sz="1000" spc="-25" dirty="0"/>
              <a:t> </a:t>
            </a:r>
            <a:r>
              <a:rPr sz="1000" dirty="0"/>
              <a:t>of</a:t>
            </a:r>
            <a:r>
              <a:rPr sz="1000" spc="-25" dirty="0"/>
              <a:t> </a:t>
            </a:r>
            <a:r>
              <a:rPr sz="1000" spc="-10" dirty="0"/>
              <a:t>markup</a:t>
            </a:r>
            <a:endParaRPr sz="1000"/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pc="-75" dirty="0"/>
              <a:t>In</a:t>
            </a:r>
            <a:r>
              <a:rPr spc="-15" dirty="0"/>
              <a:t> </a:t>
            </a:r>
            <a:r>
              <a:rPr spc="-25" dirty="0"/>
              <a:t>contrast,</a:t>
            </a:r>
            <a:r>
              <a:rPr spc="-60" dirty="0"/>
              <a:t> </a:t>
            </a:r>
            <a:r>
              <a:rPr spc="-45" dirty="0"/>
              <a:t>markup</a:t>
            </a:r>
            <a:r>
              <a:rPr spc="-40" dirty="0"/>
              <a:t> </a:t>
            </a:r>
            <a:r>
              <a:rPr spc="-30" dirty="0"/>
              <a:t>strongly</a:t>
            </a:r>
            <a:r>
              <a:rPr spc="-45" dirty="0"/>
              <a:t> </a:t>
            </a:r>
            <a:r>
              <a:rPr spc="-35" dirty="0"/>
              <a:t>predicts</a:t>
            </a:r>
            <a:r>
              <a:rPr spc="-25" dirty="0"/>
              <a:t> </a:t>
            </a:r>
            <a:r>
              <a:rPr spc="-35" dirty="0"/>
              <a:t>future</a:t>
            </a:r>
            <a:r>
              <a:rPr spc="-30" dirty="0"/>
              <a:t> </a:t>
            </a:r>
            <a:r>
              <a:rPr spc="-50" dirty="0"/>
              <a:t>performance</a:t>
            </a:r>
            <a:r>
              <a:rPr spc="-30" dirty="0"/>
              <a:t> </a:t>
            </a:r>
            <a:r>
              <a:rPr dirty="0"/>
              <a:t>if</a:t>
            </a:r>
            <a:r>
              <a:rPr spc="-25" dirty="0"/>
              <a:t> </a:t>
            </a:r>
            <a:r>
              <a:rPr spc="-105" dirty="0"/>
              <a:t>we</a:t>
            </a:r>
            <a:r>
              <a:rPr spc="20" dirty="0"/>
              <a:t> </a:t>
            </a:r>
            <a:r>
              <a:rPr spc="-10" dirty="0"/>
              <a:t>do</a:t>
            </a:r>
            <a:r>
              <a:rPr spc="-30" dirty="0"/>
              <a:t> </a:t>
            </a:r>
            <a:r>
              <a:rPr dirty="0"/>
              <a:t>not</a:t>
            </a:r>
            <a:r>
              <a:rPr spc="-25" dirty="0"/>
              <a:t> </a:t>
            </a:r>
            <a:r>
              <a:rPr spc="-20" dirty="0"/>
              <a:t>control</a:t>
            </a:r>
            <a:r>
              <a:rPr spc="-25" dirty="0"/>
              <a:t> </a:t>
            </a:r>
            <a:r>
              <a:rPr spc="-20" dirty="0"/>
              <a:t>for</a:t>
            </a:r>
            <a:r>
              <a:rPr spc="-25" dirty="0"/>
              <a:t> </a:t>
            </a:r>
            <a:r>
              <a:rPr dirty="0"/>
              <a:t>its</a:t>
            </a:r>
            <a:r>
              <a:rPr spc="-30" dirty="0"/>
              <a:t> </a:t>
            </a:r>
            <a:r>
              <a:rPr spc="-20" dirty="0"/>
              <a:t>risk</a:t>
            </a: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spc="-35" dirty="0"/>
              <a:t>Hence,</a:t>
            </a:r>
            <a:r>
              <a:rPr sz="1000" spc="-30" dirty="0"/>
              <a:t> </a:t>
            </a:r>
            <a:r>
              <a:rPr sz="1000" spc="-20" dirty="0"/>
              <a:t>banks’</a:t>
            </a:r>
            <a:r>
              <a:rPr sz="1000" spc="-30" dirty="0"/>
              <a:t> </a:t>
            </a:r>
            <a:r>
              <a:rPr sz="1000" spc="-50" dirty="0"/>
              <a:t>are</a:t>
            </a:r>
            <a:r>
              <a:rPr sz="1000" spc="-25" dirty="0"/>
              <a:t> </a:t>
            </a:r>
            <a:r>
              <a:rPr sz="1000" spc="-35" dirty="0"/>
              <a:t>using</a:t>
            </a:r>
            <a:r>
              <a:rPr sz="1000" spc="-30" dirty="0"/>
              <a:t> private information</a:t>
            </a:r>
            <a:r>
              <a:rPr sz="1000" spc="-25" dirty="0"/>
              <a:t> </a:t>
            </a:r>
            <a:r>
              <a:rPr sz="1000" dirty="0"/>
              <a:t>to</a:t>
            </a:r>
            <a:r>
              <a:rPr sz="1000" spc="-30" dirty="0"/>
              <a:t> price</a:t>
            </a:r>
            <a:r>
              <a:rPr sz="1000" spc="-25" dirty="0"/>
              <a:t> </a:t>
            </a:r>
            <a:r>
              <a:rPr sz="1000" spc="-10" dirty="0"/>
              <a:t>their</a:t>
            </a:r>
            <a:r>
              <a:rPr sz="1000" spc="-25" dirty="0"/>
              <a:t> </a:t>
            </a:r>
            <a:r>
              <a:rPr sz="1000" spc="-20" dirty="0"/>
              <a:t>loans</a:t>
            </a:r>
            <a:endParaRPr sz="1000"/>
          </a:p>
        </p:txBody>
      </p:sp>
      <p:grpSp>
        <p:nvGrpSpPr>
          <p:cNvPr id="8" name="object 8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9" name="object 9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Roadmap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80" y="917994"/>
            <a:ext cx="160096" cy="16009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9743" y="889900"/>
            <a:ext cx="1530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baseline="6944" dirty="0">
                <a:solidFill>
                  <a:srgbClr val="FAFAFD"/>
                </a:solidFill>
                <a:latin typeface="Arial"/>
                <a:cs typeface="Arial"/>
              </a:rPr>
              <a:t>1</a:t>
            </a:r>
            <a:r>
              <a:rPr sz="1200" spc="284" baseline="6944" dirty="0">
                <a:solidFill>
                  <a:srgbClr val="FAFAFD"/>
                </a:solidFill>
                <a:latin typeface="Arial"/>
                <a:cs typeface="Arial"/>
              </a:rPr>
              <a:t>  </a:t>
            </a:r>
            <a:r>
              <a:rPr sz="1100" spc="-3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Methodology</a:t>
            </a:r>
            <a:r>
              <a:rPr sz="110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 </a:t>
            </a:r>
            <a:r>
              <a:rPr sz="1100" spc="-4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and</a:t>
            </a:r>
            <a:r>
              <a:rPr sz="1100" spc="-5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 </a:t>
            </a:r>
            <a:r>
              <a:rPr sz="1100" spc="-2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Data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9280" y="1366862"/>
            <a:ext cx="160096" cy="16009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29743" y="1366201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5" dirty="0">
                <a:solidFill>
                  <a:srgbClr val="FAFAFD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5186" y="1338769"/>
            <a:ext cx="22186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6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Interest</a:t>
            </a:r>
            <a:r>
              <a:rPr sz="1100" spc="-25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1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Rate</a:t>
            </a:r>
            <a:r>
              <a:rPr sz="1100" spc="-25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3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Decomposition:</a:t>
            </a:r>
            <a:r>
              <a:rPr sz="1100" spc="85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1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Markup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9280" y="1815731"/>
            <a:ext cx="160096" cy="16009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29743" y="1815070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5" dirty="0">
                <a:solidFill>
                  <a:srgbClr val="EAEAF7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5186" y="1787637"/>
            <a:ext cx="208851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" dirty="0">
                <a:solidFill>
                  <a:srgbClr val="3333B2"/>
                </a:solidFill>
                <a:latin typeface="Tahoma"/>
                <a:cs typeface="Tahoma"/>
                <a:hlinkClick r:id="rId7" action="ppaction://hlinksldjump"/>
              </a:rPr>
              <a:t>Markups</a:t>
            </a:r>
            <a:r>
              <a:rPr sz="1100" spc="-50" dirty="0">
                <a:solidFill>
                  <a:srgbClr val="3333B2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35" dirty="0">
                <a:solidFill>
                  <a:srgbClr val="3333B2"/>
                </a:solidFill>
                <a:latin typeface="Tahoma"/>
                <a:cs typeface="Tahoma"/>
                <a:hlinkClick r:id="rId7" action="ppaction://hlinksldjump"/>
              </a:rPr>
              <a:t>and</a:t>
            </a:r>
            <a:r>
              <a:rPr sz="1100" spc="-50" dirty="0">
                <a:solidFill>
                  <a:srgbClr val="3333B2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10" dirty="0">
                <a:solidFill>
                  <a:srgbClr val="3333B2"/>
                </a:solidFill>
                <a:latin typeface="Tahoma"/>
                <a:cs typeface="Tahoma"/>
                <a:hlinkClick r:id="rId7" action="ppaction://hlinksldjump"/>
              </a:rPr>
              <a:t>Market</a:t>
            </a:r>
            <a:r>
              <a:rPr sz="1100" spc="-45" dirty="0">
                <a:solidFill>
                  <a:srgbClr val="3333B2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15" dirty="0">
                <a:solidFill>
                  <a:srgbClr val="3333B2"/>
                </a:solidFill>
                <a:latin typeface="Tahoma"/>
                <a:cs typeface="Tahoma"/>
                <a:hlinkClick r:id="rId7" action="ppaction://hlinksldjump"/>
              </a:rPr>
              <a:t>Concentration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80" y="2264600"/>
            <a:ext cx="160096" cy="160096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129743" y="2236506"/>
            <a:ext cx="6559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baseline="6944" dirty="0">
                <a:solidFill>
                  <a:srgbClr val="FAFAFD"/>
                </a:solidFill>
                <a:latin typeface="Arial"/>
                <a:cs typeface="Arial"/>
              </a:rPr>
              <a:t>4</a:t>
            </a:r>
            <a:r>
              <a:rPr sz="1200" spc="307" baseline="6944" dirty="0">
                <a:solidFill>
                  <a:srgbClr val="FAFAFD"/>
                </a:solidFill>
                <a:latin typeface="Arial"/>
                <a:cs typeface="Arial"/>
              </a:rPr>
              <a:t>  </a:t>
            </a:r>
            <a:r>
              <a:rPr sz="1100" spc="-35" dirty="0">
                <a:solidFill>
                  <a:srgbClr val="D6D6EF"/>
                </a:solidFill>
                <a:latin typeface="Tahoma"/>
                <a:cs typeface="Tahoma"/>
                <a:hlinkClick r:id="rId8" action="ppaction://hlinksldjump"/>
              </a:rPr>
              <a:t>Channel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4" name="object 14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3993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9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9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9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9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9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Markups</a:t>
            </a:r>
            <a:r>
              <a:rPr spc="135" dirty="0"/>
              <a:t> </a:t>
            </a:r>
            <a:r>
              <a:rPr dirty="0"/>
              <a:t>and</a:t>
            </a:r>
            <a:r>
              <a:rPr spc="135" dirty="0"/>
              <a:t> </a:t>
            </a:r>
            <a:r>
              <a:rPr dirty="0"/>
              <a:t>Market</a:t>
            </a:r>
            <a:r>
              <a:rPr spc="145" dirty="0"/>
              <a:t> </a:t>
            </a:r>
            <a:r>
              <a:rPr spc="-10" dirty="0"/>
              <a:t>Concentration</a:t>
            </a:r>
          </a:p>
        </p:txBody>
      </p:sp>
      <p:sp>
        <p:nvSpPr>
          <p:cNvPr id="3" name="object 3"/>
          <p:cNvSpPr/>
          <p:nvPr/>
        </p:nvSpPr>
        <p:spPr>
          <a:xfrm>
            <a:off x="930259" y="505427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8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93588" y="692988"/>
            <a:ext cx="2818765" cy="0"/>
          </a:xfrm>
          <a:custGeom>
            <a:avLst/>
            <a:gdLst/>
            <a:ahLst/>
            <a:cxnLst/>
            <a:rect l="l" t="t" r="r" b="b"/>
            <a:pathLst>
              <a:path w="2818765">
                <a:moveTo>
                  <a:pt x="0" y="0"/>
                </a:moveTo>
                <a:lnTo>
                  <a:pt x="2818462" y="0"/>
                </a:lnTo>
              </a:path>
            </a:pathLst>
          </a:custGeom>
          <a:ln w="31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94353" y="456539"/>
            <a:ext cx="1216660" cy="39560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800" dirty="0">
                <a:latin typeface="Tahoma"/>
                <a:cs typeface="Tahoma"/>
              </a:rPr>
              <a:t>Risk-</a:t>
            </a:r>
            <a:r>
              <a:rPr sz="800" spc="-10" dirty="0">
                <a:latin typeface="Tahoma"/>
                <a:cs typeface="Tahoma"/>
              </a:rPr>
              <a:t>Adjusted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Markup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5" dirty="0">
                <a:latin typeface="Tahoma"/>
                <a:cs typeface="Tahoma"/>
              </a:rPr>
              <a:t>(%)</a:t>
            </a:r>
            <a:endParaRPr sz="800">
              <a:latin typeface="Tahoma"/>
              <a:cs typeface="Tahoma"/>
            </a:endParaRPr>
          </a:p>
          <a:p>
            <a:pPr marL="296545">
              <a:lnSpc>
                <a:spcPct val="100000"/>
              </a:lnSpc>
              <a:spcBef>
                <a:spcPts val="500"/>
              </a:spcBef>
              <a:tabLst>
                <a:tab pos="783590" algn="l"/>
              </a:tabLst>
            </a:pPr>
            <a:r>
              <a:rPr sz="800" spc="-25" dirty="0">
                <a:latin typeface="Tahoma"/>
                <a:cs typeface="Tahoma"/>
              </a:rPr>
              <a:t>(3)</a:t>
            </a:r>
            <a:r>
              <a:rPr sz="800" dirty="0">
                <a:latin typeface="Tahoma"/>
                <a:cs typeface="Tahoma"/>
              </a:rPr>
              <a:t>	</a:t>
            </a:r>
            <a:r>
              <a:rPr sz="800" spc="-25" dirty="0">
                <a:latin typeface="Tahoma"/>
                <a:cs typeface="Tahoma"/>
              </a:rPr>
              <a:t>(4)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03505" y="698722"/>
            <a:ext cx="16129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(1)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90970" y="698722"/>
            <a:ext cx="16129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(2)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53367" y="698722"/>
            <a:ext cx="16129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(5)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40832" y="698722"/>
            <a:ext cx="16129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(6)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30259" y="878961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53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75835" y="885747"/>
            <a:ext cx="867410" cy="9461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latin typeface="Tahoma"/>
                <a:cs typeface="Tahoma"/>
              </a:rPr>
              <a:t>Number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of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Banks</a:t>
            </a:r>
            <a:endParaRPr sz="800">
              <a:latin typeface="Tahoma"/>
              <a:cs typeface="Tahoma"/>
            </a:endParaRPr>
          </a:p>
          <a:p>
            <a:pPr marL="12700" marR="5080">
              <a:lnSpc>
                <a:spcPct val="216699"/>
              </a:lnSpc>
            </a:pPr>
            <a:r>
              <a:rPr sz="800" dirty="0">
                <a:latin typeface="Tahoma"/>
                <a:cs typeface="Tahoma"/>
              </a:rPr>
              <a:t>One</a:t>
            </a:r>
            <a:r>
              <a:rPr sz="800" spc="10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Bank </a:t>
            </a:r>
            <a:r>
              <a:rPr sz="800" dirty="0">
                <a:latin typeface="Tahoma"/>
                <a:cs typeface="Tahoma"/>
              </a:rPr>
              <a:t>Population</a:t>
            </a:r>
            <a:r>
              <a:rPr sz="800" spc="6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Density Average</a:t>
            </a:r>
            <a:r>
              <a:rPr sz="800" spc="-2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Wages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60812" y="885747"/>
            <a:ext cx="442595" cy="28511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60325" marR="30480" indent="-22860">
              <a:lnSpc>
                <a:spcPct val="108300"/>
              </a:lnSpc>
              <a:spcBef>
                <a:spcPts val="55"/>
              </a:spcBef>
            </a:pPr>
            <a:r>
              <a:rPr sz="800" spc="-10" dirty="0">
                <a:latin typeface="Tahoma"/>
                <a:cs typeface="Tahoma"/>
              </a:rPr>
              <a:t>0.010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(4.960)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30259" y="1990585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53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75835" y="1997371"/>
            <a:ext cx="918844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55"/>
              </a:spcBef>
            </a:pPr>
            <a:r>
              <a:rPr sz="800" dirty="0">
                <a:latin typeface="Tahoma"/>
                <a:cs typeface="Tahoma"/>
              </a:rPr>
              <a:t>Bank-Quarter</a:t>
            </a:r>
            <a:r>
              <a:rPr sz="800" spc="-10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spc="-25" dirty="0">
                <a:latin typeface="Tahoma"/>
                <a:cs typeface="Tahoma"/>
              </a:rPr>
              <a:t>Industry-</a:t>
            </a:r>
            <a:r>
              <a:rPr sz="800" spc="-10" dirty="0">
                <a:latin typeface="Tahoma"/>
                <a:cs typeface="Tahoma"/>
              </a:rPr>
              <a:t>Quarter</a:t>
            </a:r>
            <a:r>
              <a:rPr sz="800" spc="5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Loan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Type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</a:t>
            </a:r>
            <a:endParaRPr sz="800">
              <a:latin typeface="Tahoma"/>
              <a:cs typeface="Tahoma"/>
            </a:endParaRPr>
          </a:p>
          <a:p>
            <a:pPr marL="12700" marR="10160">
              <a:lnSpc>
                <a:spcPct val="108300"/>
              </a:lnSpc>
            </a:pPr>
            <a:r>
              <a:rPr sz="800" dirty="0">
                <a:latin typeface="Tahoma"/>
                <a:cs typeface="Tahoma"/>
              </a:rPr>
              <a:t>Loan</a:t>
            </a:r>
            <a:r>
              <a:rPr sz="800" spc="-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Purpose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Firm</a:t>
            </a:r>
            <a:r>
              <a:rPr sz="800" spc="8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Characteristics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49432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36834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24236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11743" y="1997371"/>
            <a:ext cx="219710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8300"/>
              </a:lnSpc>
              <a:spcBef>
                <a:spcPts val="55"/>
              </a:spcBef>
            </a:pPr>
            <a:r>
              <a:rPr sz="800" spc="-25" dirty="0">
                <a:latin typeface="Tahoma"/>
                <a:cs typeface="Tahoma"/>
              </a:rPr>
              <a:t>YES YES YES YES YES</a:t>
            </a:r>
            <a:endParaRPr sz="800">
              <a:latin typeface="Tahoma"/>
              <a:cs typeface="Tahoma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930259" y="2654117"/>
          <a:ext cx="3935095" cy="316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7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3510">
                <a:tc>
                  <a:txBody>
                    <a:bodyPr/>
                    <a:lstStyle/>
                    <a:p>
                      <a:pPr marL="57785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Observations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142240"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dirty="0">
                          <a:latin typeface="Tahoma"/>
                          <a:cs typeface="Tahoma"/>
                        </a:rPr>
                        <a:t>R-</a:t>
                      </a:r>
                      <a:r>
                        <a:rPr sz="800" spc="-10" dirty="0">
                          <a:latin typeface="Tahoma"/>
                          <a:cs typeface="Tahoma"/>
                        </a:rPr>
                        <a:t>squared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0" name="object 20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21" name="object 21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The</a:t>
            </a:r>
            <a:r>
              <a:rPr spc="100" dirty="0"/>
              <a:t> </a:t>
            </a:r>
            <a:r>
              <a:rPr dirty="0"/>
              <a:t>Effect</a:t>
            </a:r>
            <a:r>
              <a:rPr spc="10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dirty="0"/>
              <a:t>Market</a:t>
            </a:r>
            <a:r>
              <a:rPr spc="100" dirty="0"/>
              <a:t> </a:t>
            </a:r>
            <a:r>
              <a:rPr spc="-10" dirty="0"/>
              <a:t>Concentration</a:t>
            </a:r>
            <a:r>
              <a:rPr spc="100" dirty="0"/>
              <a:t> </a:t>
            </a:r>
            <a:r>
              <a:rPr dirty="0"/>
              <a:t>on</a:t>
            </a:r>
            <a:r>
              <a:rPr spc="100" dirty="0"/>
              <a:t> </a:t>
            </a:r>
            <a:r>
              <a:rPr spc="-10" dirty="0"/>
              <a:t>Prices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993355"/>
            <a:ext cx="65265" cy="6526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02932" y="909915"/>
            <a:ext cx="49358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5" dirty="0">
                <a:latin typeface="Tahoma"/>
                <a:cs typeface="Tahoma"/>
              </a:rPr>
              <a:t>Standard </a:t>
            </a:r>
            <a:r>
              <a:rPr sz="1100" spc="-45" dirty="0">
                <a:latin typeface="Tahoma"/>
                <a:cs typeface="Tahoma"/>
              </a:rPr>
              <a:t>theories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competition</a:t>
            </a:r>
            <a:r>
              <a:rPr sz="1100" spc="-30" dirty="0">
                <a:latin typeface="Tahoma"/>
                <a:cs typeface="Tahoma"/>
              </a:rPr>
              <a:t> predict </a:t>
            </a:r>
            <a:r>
              <a:rPr sz="1100" b="1" spc="-25" dirty="0">
                <a:latin typeface="Gill Sans MT"/>
                <a:cs typeface="Gill Sans MT"/>
              </a:rPr>
              <a:t>higher</a:t>
            </a:r>
            <a:r>
              <a:rPr sz="1100" b="1" spc="20" dirty="0">
                <a:latin typeface="Gill Sans MT"/>
                <a:cs typeface="Gill Sans MT"/>
              </a:rPr>
              <a:t> </a:t>
            </a:r>
            <a:r>
              <a:rPr sz="1100" spc="-35" dirty="0">
                <a:latin typeface="Tahoma"/>
                <a:cs typeface="Tahoma"/>
              </a:rPr>
              <a:t>concentration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leads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Gill Sans MT"/>
                <a:cs typeface="Gill Sans MT"/>
              </a:rPr>
              <a:t>higher</a:t>
            </a:r>
            <a:r>
              <a:rPr sz="1100" b="1" spc="2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Tahoma"/>
                <a:cs typeface="Tahoma"/>
              </a:rPr>
              <a:t>prices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6" name="object 6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Markups</a:t>
            </a:r>
            <a:r>
              <a:rPr spc="135" dirty="0"/>
              <a:t> </a:t>
            </a:r>
            <a:r>
              <a:rPr dirty="0"/>
              <a:t>and</a:t>
            </a:r>
            <a:r>
              <a:rPr spc="135" dirty="0"/>
              <a:t> </a:t>
            </a:r>
            <a:r>
              <a:rPr dirty="0"/>
              <a:t>Market</a:t>
            </a:r>
            <a:r>
              <a:rPr spc="145" dirty="0"/>
              <a:t> </a:t>
            </a:r>
            <a:r>
              <a:rPr spc="-10" dirty="0"/>
              <a:t>Concentration</a:t>
            </a:r>
          </a:p>
        </p:txBody>
      </p:sp>
      <p:sp>
        <p:nvSpPr>
          <p:cNvPr id="3" name="object 3"/>
          <p:cNvSpPr/>
          <p:nvPr/>
        </p:nvSpPr>
        <p:spPr>
          <a:xfrm>
            <a:off x="930259" y="505427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8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94353" y="513822"/>
            <a:ext cx="121666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latin typeface="Tahoma"/>
                <a:cs typeface="Tahoma"/>
              </a:rPr>
              <a:t>Risk-</a:t>
            </a:r>
            <a:r>
              <a:rPr sz="800" spc="-10" dirty="0">
                <a:latin typeface="Tahoma"/>
                <a:cs typeface="Tahoma"/>
              </a:rPr>
              <a:t>Adjusted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Markup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5" dirty="0">
                <a:latin typeface="Tahoma"/>
                <a:cs typeface="Tahoma"/>
              </a:rPr>
              <a:t>(%)</a:t>
            </a:r>
            <a:endParaRPr sz="8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30259" y="692988"/>
          <a:ext cx="3935095" cy="343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83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83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(1)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(2)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(3)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(4)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(5)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(6)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 marL="57785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dirty="0">
                          <a:latin typeface="Tahoma"/>
                          <a:cs typeface="Tahoma"/>
                        </a:rPr>
                        <a:t>Number</a:t>
                      </a:r>
                      <a:r>
                        <a:rPr sz="8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dirty="0">
                          <a:latin typeface="Tahoma"/>
                          <a:cs typeface="Tahoma"/>
                        </a:rPr>
                        <a:t>of</a:t>
                      </a:r>
                      <a:r>
                        <a:rPr sz="8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spc="-10" dirty="0">
                          <a:latin typeface="Tahoma"/>
                          <a:cs typeface="Tahoma"/>
                        </a:rPr>
                        <a:t>Banks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0.010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0.011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008974" y="1017840"/>
            <a:ext cx="35052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(4.960)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48052" y="1017840"/>
            <a:ext cx="442595" cy="417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(5.266)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0.114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(2.997)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75835" y="1149922"/>
            <a:ext cx="867410" cy="681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latin typeface="Tahoma"/>
                <a:cs typeface="Tahoma"/>
              </a:rPr>
              <a:t>One</a:t>
            </a:r>
            <a:r>
              <a:rPr sz="800" spc="10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Bank</a:t>
            </a:r>
            <a:endParaRPr sz="800">
              <a:latin typeface="Tahoma"/>
              <a:cs typeface="Tahoma"/>
            </a:endParaRPr>
          </a:p>
          <a:p>
            <a:pPr marL="12700" marR="5080">
              <a:lnSpc>
                <a:spcPct val="216699"/>
              </a:lnSpc>
            </a:pPr>
            <a:r>
              <a:rPr sz="800" dirty="0">
                <a:latin typeface="Tahoma"/>
                <a:cs typeface="Tahoma"/>
              </a:rPr>
              <a:t>Population</a:t>
            </a:r>
            <a:r>
              <a:rPr sz="800" spc="6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Density Average</a:t>
            </a:r>
            <a:r>
              <a:rPr sz="800" spc="-2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Wages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30259" y="1990585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53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75835" y="1997371"/>
            <a:ext cx="918844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55"/>
              </a:spcBef>
            </a:pPr>
            <a:r>
              <a:rPr sz="800" dirty="0">
                <a:latin typeface="Tahoma"/>
                <a:cs typeface="Tahoma"/>
              </a:rPr>
              <a:t>Bank-Quarter</a:t>
            </a:r>
            <a:r>
              <a:rPr sz="800" spc="-10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spc="-25" dirty="0">
                <a:latin typeface="Tahoma"/>
                <a:cs typeface="Tahoma"/>
              </a:rPr>
              <a:t>Industry-</a:t>
            </a:r>
            <a:r>
              <a:rPr sz="800" spc="-10" dirty="0">
                <a:latin typeface="Tahoma"/>
                <a:cs typeface="Tahoma"/>
              </a:rPr>
              <a:t>Quarter</a:t>
            </a:r>
            <a:r>
              <a:rPr sz="800" spc="5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Loan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Type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</a:t>
            </a:r>
            <a:endParaRPr sz="800">
              <a:latin typeface="Tahoma"/>
              <a:cs typeface="Tahoma"/>
            </a:endParaRPr>
          </a:p>
          <a:p>
            <a:pPr marL="12700" marR="10160">
              <a:lnSpc>
                <a:spcPct val="108300"/>
              </a:lnSpc>
            </a:pPr>
            <a:r>
              <a:rPr sz="800" dirty="0">
                <a:latin typeface="Tahoma"/>
                <a:cs typeface="Tahoma"/>
              </a:rPr>
              <a:t>Loan</a:t>
            </a:r>
            <a:r>
              <a:rPr sz="800" spc="-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Purpose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Firm</a:t>
            </a:r>
            <a:r>
              <a:rPr sz="800" spc="8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Characteristics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49432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36834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24236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11743" y="1997371"/>
            <a:ext cx="219710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8300"/>
              </a:lnSpc>
              <a:spcBef>
                <a:spcPts val="55"/>
              </a:spcBef>
            </a:pPr>
            <a:r>
              <a:rPr sz="800" spc="-25" dirty="0">
                <a:latin typeface="Tahoma"/>
                <a:cs typeface="Tahoma"/>
              </a:rPr>
              <a:t>YES YES YES YES YES</a:t>
            </a:r>
            <a:endParaRPr sz="800">
              <a:latin typeface="Tahoma"/>
              <a:cs typeface="Tahoma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930259" y="2654117"/>
          <a:ext cx="3935095" cy="316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7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3510">
                <a:tc>
                  <a:txBody>
                    <a:bodyPr/>
                    <a:lstStyle/>
                    <a:p>
                      <a:pPr marL="57785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Observations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142240"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dirty="0">
                          <a:latin typeface="Tahoma"/>
                          <a:cs typeface="Tahoma"/>
                        </a:rPr>
                        <a:t>R-</a:t>
                      </a:r>
                      <a:r>
                        <a:rPr sz="800" spc="-10" dirty="0">
                          <a:latin typeface="Tahoma"/>
                          <a:cs typeface="Tahoma"/>
                        </a:rPr>
                        <a:t>squared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0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85013" y="3117639"/>
            <a:ext cx="11239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Beyhaghi,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Fracassi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Weitzner</a:t>
            </a:r>
            <a:endParaRPr sz="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19973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527236" y="3117639"/>
            <a:ext cx="7061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839946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559312" y="3117639"/>
            <a:ext cx="702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September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28,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24643" y="3117639"/>
            <a:ext cx="2813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Markups</a:t>
            </a:r>
            <a:r>
              <a:rPr spc="135" dirty="0"/>
              <a:t> </a:t>
            </a:r>
            <a:r>
              <a:rPr dirty="0"/>
              <a:t>and</a:t>
            </a:r>
            <a:r>
              <a:rPr spc="135" dirty="0"/>
              <a:t> </a:t>
            </a:r>
            <a:r>
              <a:rPr dirty="0"/>
              <a:t>Market</a:t>
            </a:r>
            <a:r>
              <a:rPr spc="145" dirty="0"/>
              <a:t> </a:t>
            </a:r>
            <a:r>
              <a:rPr spc="-10" dirty="0"/>
              <a:t>Concentration</a:t>
            </a:r>
          </a:p>
        </p:txBody>
      </p:sp>
      <p:sp>
        <p:nvSpPr>
          <p:cNvPr id="3" name="object 3"/>
          <p:cNvSpPr/>
          <p:nvPr/>
        </p:nvSpPr>
        <p:spPr>
          <a:xfrm>
            <a:off x="930259" y="505427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8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94353" y="513822"/>
            <a:ext cx="121666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latin typeface="Tahoma"/>
                <a:cs typeface="Tahoma"/>
              </a:rPr>
              <a:t>Risk-</a:t>
            </a:r>
            <a:r>
              <a:rPr sz="800" spc="-10" dirty="0">
                <a:latin typeface="Tahoma"/>
                <a:cs typeface="Tahoma"/>
              </a:rPr>
              <a:t>Adjusted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Markup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5" dirty="0">
                <a:latin typeface="Tahoma"/>
                <a:cs typeface="Tahoma"/>
              </a:rPr>
              <a:t>(%)</a:t>
            </a:r>
            <a:endParaRPr sz="8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30259" y="692988"/>
          <a:ext cx="3935095" cy="343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5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(1)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(2)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(3)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(4)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(5)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(6)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 marL="57785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dirty="0">
                          <a:latin typeface="Tahoma"/>
                          <a:cs typeface="Tahoma"/>
                        </a:rPr>
                        <a:t>Number</a:t>
                      </a:r>
                      <a:r>
                        <a:rPr sz="8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dirty="0">
                          <a:latin typeface="Tahoma"/>
                          <a:cs typeface="Tahoma"/>
                        </a:rPr>
                        <a:t>of</a:t>
                      </a:r>
                      <a:r>
                        <a:rPr sz="8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spc="-10" dirty="0">
                          <a:latin typeface="Tahoma"/>
                          <a:cs typeface="Tahoma"/>
                        </a:rPr>
                        <a:t>Banks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0.010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0.011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0.011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008974" y="1017840"/>
            <a:ext cx="35052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(4.960)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48052" y="1017840"/>
            <a:ext cx="442595" cy="417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(5.266)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0.114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(2.997)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35526" y="1017840"/>
            <a:ext cx="442595" cy="417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(4.913)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0.122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(3.134)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5835" y="1149922"/>
            <a:ext cx="867410" cy="681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latin typeface="Tahoma"/>
                <a:cs typeface="Tahoma"/>
              </a:rPr>
              <a:t>One</a:t>
            </a:r>
            <a:r>
              <a:rPr sz="800" spc="10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Bank</a:t>
            </a:r>
            <a:endParaRPr sz="800">
              <a:latin typeface="Tahoma"/>
              <a:cs typeface="Tahoma"/>
            </a:endParaRPr>
          </a:p>
          <a:p>
            <a:pPr marL="12700" marR="5080">
              <a:lnSpc>
                <a:spcPct val="216699"/>
              </a:lnSpc>
            </a:pPr>
            <a:r>
              <a:rPr sz="800" dirty="0">
                <a:latin typeface="Tahoma"/>
                <a:cs typeface="Tahoma"/>
              </a:rPr>
              <a:t>Population</a:t>
            </a:r>
            <a:r>
              <a:rPr sz="800" spc="6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Density Average</a:t>
            </a:r>
            <a:r>
              <a:rPr sz="800" spc="-2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Wages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30259" y="1990585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53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75835" y="1997371"/>
            <a:ext cx="918844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55"/>
              </a:spcBef>
            </a:pPr>
            <a:r>
              <a:rPr sz="800" dirty="0">
                <a:latin typeface="Tahoma"/>
                <a:cs typeface="Tahoma"/>
              </a:rPr>
              <a:t>Bank-Quarter</a:t>
            </a:r>
            <a:r>
              <a:rPr sz="800" spc="-10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spc="-25" dirty="0">
                <a:latin typeface="Tahoma"/>
                <a:cs typeface="Tahoma"/>
              </a:rPr>
              <a:t>Industry-</a:t>
            </a:r>
            <a:r>
              <a:rPr sz="800" spc="-10" dirty="0">
                <a:latin typeface="Tahoma"/>
                <a:cs typeface="Tahoma"/>
              </a:rPr>
              <a:t>Quarter</a:t>
            </a:r>
            <a:r>
              <a:rPr sz="800" spc="5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Loan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Type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</a:t>
            </a:r>
            <a:endParaRPr sz="800">
              <a:latin typeface="Tahoma"/>
              <a:cs typeface="Tahoma"/>
            </a:endParaRPr>
          </a:p>
          <a:p>
            <a:pPr marL="12700" marR="10160">
              <a:lnSpc>
                <a:spcPct val="108300"/>
              </a:lnSpc>
            </a:pPr>
            <a:r>
              <a:rPr sz="800" dirty="0">
                <a:latin typeface="Tahoma"/>
                <a:cs typeface="Tahoma"/>
              </a:rPr>
              <a:t>Loan</a:t>
            </a:r>
            <a:r>
              <a:rPr sz="800" spc="-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Purpose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Firm</a:t>
            </a:r>
            <a:r>
              <a:rPr sz="800" spc="8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Characteristics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49432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36834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24236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11743" y="1997371"/>
            <a:ext cx="219710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8300"/>
              </a:lnSpc>
              <a:spcBef>
                <a:spcPts val="55"/>
              </a:spcBef>
            </a:pPr>
            <a:r>
              <a:rPr sz="800" spc="-25" dirty="0">
                <a:latin typeface="Tahoma"/>
                <a:cs typeface="Tahoma"/>
              </a:rPr>
              <a:t>YES YES YES YES YES</a:t>
            </a:r>
            <a:endParaRPr sz="800">
              <a:latin typeface="Tahoma"/>
              <a:cs typeface="Tahoma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930259" y="2654117"/>
          <a:ext cx="3935095" cy="316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7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3510">
                <a:tc>
                  <a:txBody>
                    <a:bodyPr/>
                    <a:lstStyle/>
                    <a:p>
                      <a:pPr marL="57785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Observations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142240"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dirty="0">
                          <a:latin typeface="Tahoma"/>
                          <a:cs typeface="Tahoma"/>
                        </a:rPr>
                        <a:t>R-</a:t>
                      </a:r>
                      <a:r>
                        <a:rPr sz="800" spc="-10" dirty="0">
                          <a:latin typeface="Tahoma"/>
                          <a:cs typeface="Tahoma"/>
                        </a:rPr>
                        <a:t>squared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0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85013" y="3117639"/>
            <a:ext cx="11239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Beyhaghi,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Fracassi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Weitzner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919973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527236" y="3117639"/>
            <a:ext cx="7061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839946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559312" y="3117639"/>
            <a:ext cx="702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September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28,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24643" y="3117639"/>
            <a:ext cx="2813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Markups</a:t>
            </a:r>
            <a:r>
              <a:rPr spc="135" dirty="0"/>
              <a:t> </a:t>
            </a:r>
            <a:r>
              <a:rPr dirty="0"/>
              <a:t>and</a:t>
            </a:r>
            <a:r>
              <a:rPr spc="135" dirty="0"/>
              <a:t> </a:t>
            </a:r>
            <a:r>
              <a:rPr dirty="0"/>
              <a:t>Market</a:t>
            </a:r>
            <a:r>
              <a:rPr spc="145" dirty="0"/>
              <a:t> </a:t>
            </a:r>
            <a:r>
              <a:rPr spc="-10" dirty="0"/>
              <a:t>Concentration</a:t>
            </a:r>
          </a:p>
        </p:txBody>
      </p:sp>
      <p:sp>
        <p:nvSpPr>
          <p:cNvPr id="3" name="object 3"/>
          <p:cNvSpPr/>
          <p:nvPr/>
        </p:nvSpPr>
        <p:spPr>
          <a:xfrm>
            <a:off x="930259" y="505427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8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94353" y="513822"/>
            <a:ext cx="121666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latin typeface="Tahoma"/>
                <a:cs typeface="Tahoma"/>
              </a:rPr>
              <a:t>Risk-</a:t>
            </a:r>
            <a:r>
              <a:rPr sz="800" spc="-10" dirty="0">
                <a:latin typeface="Tahoma"/>
                <a:cs typeface="Tahoma"/>
              </a:rPr>
              <a:t>Adjusted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Markup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5" dirty="0">
                <a:latin typeface="Tahoma"/>
                <a:cs typeface="Tahoma"/>
              </a:rPr>
              <a:t>(%)</a:t>
            </a:r>
            <a:endParaRPr sz="8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30259" y="692988"/>
          <a:ext cx="3935095" cy="343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5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(1)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(2)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(3)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(4)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(5)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(6)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 marL="57785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dirty="0">
                          <a:latin typeface="Tahoma"/>
                          <a:cs typeface="Tahoma"/>
                        </a:rPr>
                        <a:t>Number</a:t>
                      </a:r>
                      <a:r>
                        <a:rPr sz="8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dirty="0">
                          <a:latin typeface="Tahoma"/>
                          <a:cs typeface="Tahoma"/>
                        </a:rPr>
                        <a:t>of</a:t>
                      </a:r>
                      <a:r>
                        <a:rPr sz="8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spc="-10" dirty="0">
                          <a:latin typeface="Tahoma"/>
                          <a:cs typeface="Tahoma"/>
                        </a:rPr>
                        <a:t>Banks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0.010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0.011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0.011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0.010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008974" y="1017840"/>
            <a:ext cx="35052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(4.960)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48052" y="1017840"/>
            <a:ext cx="442595" cy="417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(5.266)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0.114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(2.997)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35526" y="1017840"/>
            <a:ext cx="442595" cy="417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(4.913)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0.122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(3.134)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22991" y="1017840"/>
            <a:ext cx="442595" cy="681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(3.145)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0.127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(3.045)</a:t>
            </a:r>
            <a:endParaRPr sz="800">
              <a:latin typeface="Tahoma"/>
              <a:cs typeface="Tahoma"/>
            </a:endParaRPr>
          </a:p>
          <a:p>
            <a:pPr marL="102235">
              <a:lnSpc>
                <a:spcPct val="100000"/>
              </a:lnSpc>
              <a:spcBef>
                <a:spcPts val="80"/>
              </a:spcBef>
            </a:pPr>
            <a:r>
              <a:rPr sz="800" spc="-10" dirty="0">
                <a:latin typeface="Tahoma"/>
                <a:cs typeface="Tahoma"/>
              </a:rPr>
              <a:t>0.005</a:t>
            </a:r>
            <a:endParaRPr sz="800">
              <a:latin typeface="Tahoma"/>
              <a:cs typeface="Tahoma"/>
            </a:endParaRPr>
          </a:p>
          <a:p>
            <a:pPr marL="60960">
              <a:lnSpc>
                <a:spcPct val="100000"/>
              </a:lnSpc>
              <a:spcBef>
                <a:spcPts val="80"/>
              </a:spcBef>
            </a:pPr>
            <a:r>
              <a:rPr sz="800" spc="-10" dirty="0">
                <a:latin typeface="Tahoma"/>
                <a:cs typeface="Tahoma"/>
              </a:rPr>
              <a:t>(0.364)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5835" y="1149922"/>
            <a:ext cx="867410" cy="681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latin typeface="Tahoma"/>
                <a:cs typeface="Tahoma"/>
              </a:rPr>
              <a:t>One</a:t>
            </a:r>
            <a:r>
              <a:rPr sz="800" spc="10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Bank</a:t>
            </a:r>
            <a:endParaRPr sz="800">
              <a:latin typeface="Tahoma"/>
              <a:cs typeface="Tahoma"/>
            </a:endParaRPr>
          </a:p>
          <a:p>
            <a:pPr marL="12700" marR="5080">
              <a:lnSpc>
                <a:spcPct val="216699"/>
              </a:lnSpc>
            </a:pPr>
            <a:r>
              <a:rPr sz="800" dirty="0">
                <a:latin typeface="Tahoma"/>
                <a:cs typeface="Tahoma"/>
              </a:rPr>
              <a:t>Population</a:t>
            </a:r>
            <a:r>
              <a:rPr sz="800" spc="6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Density Average</a:t>
            </a:r>
            <a:r>
              <a:rPr sz="800" spc="-2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Wages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30259" y="1990585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53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75835" y="1997371"/>
            <a:ext cx="918844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55"/>
              </a:spcBef>
            </a:pPr>
            <a:r>
              <a:rPr sz="800" dirty="0">
                <a:latin typeface="Tahoma"/>
                <a:cs typeface="Tahoma"/>
              </a:rPr>
              <a:t>Bank-Quarter</a:t>
            </a:r>
            <a:r>
              <a:rPr sz="800" spc="-10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spc="-25" dirty="0">
                <a:latin typeface="Tahoma"/>
                <a:cs typeface="Tahoma"/>
              </a:rPr>
              <a:t>Industry-</a:t>
            </a:r>
            <a:r>
              <a:rPr sz="800" spc="-10" dirty="0">
                <a:latin typeface="Tahoma"/>
                <a:cs typeface="Tahoma"/>
              </a:rPr>
              <a:t>Quarter</a:t>
            </a:r>
            <a:r>
              <a:rPr sz="800" spc="5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Loan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Type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</a:t>
            </a:r>
            <a:endParaRPr sz="800">
              <a:latin typeface="Tahoma"/>
              <a:cs typeface="Tahoma"/>
            </a:endParaRPr>
          </a:p>
          <a:p>
            <a:pPr marL="12700" marR="10160">
              <a:lnSpc>
                <a:spcPct val="108300"/>
              </a:lnSpc>
            </a:pPr>
            <a:r>
              <a:rPr sz="800" dirty="0">
                <a:latin typeface="Tahoma"/>
                <a:cs typeface="Tahoma"/>
              </a:rPr>
              <a:t>Loan</a:t>
            </a:r>
            <a:r>
              <a:rPr sz="800" spc="-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Purpose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Firm</a:t>
            </a:r>
            <a:r>
              <a:rPr sz="800" spc="8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Characteristics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49432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36834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24236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11743" y="1997371"/>
            <a:ext cx="219710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8300"/>
              </a:lnSpc>
              <a:spcBef>
                <a:spcPts val="55"/>
              </a:spcBef>
            </a:pPr>
            <a:r>
              <a:rPr sz="800" spc="-25" dirty="0">
                <a:latin typeface="Tahoma"/>
                <a:cs typeface="Tahoma"/>
              </a:rPr>
              <a:t>YES YES YES YES YES</a:t>
            </a:r>
            <a:endParaRPr sz="800">
              <a:latin typeface="Tahoma"/>
              <a:cs typeface="Tahoma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930259" y="2654117"/>
          <a:ext cx="3935095" cy="316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7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3510">
                <a:tc>
                  <a:txBody>
                    <a:bodyPr/>
                    <a:lstStyle/>
                    <a:p>
                      <a:pPr marL="57785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Observations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142240"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dirty="0">
                          <a:latin typeface="Tahoma"/>
                          <a:cs typeface="Tahoma"/>
                        </a:rPr>
                        <a:t>R-</a:t>
                      </a:r>
                      <a:r>
                        <a:rPr sz="800" spc="-10" dirty="0">
                          <a:latin typeface="Tahoma"/>
                          <a:cs typeface="Tahoma"/>
                        </a:rPr>
                        <a:t>squared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0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85013" y="3117639"/>
            <a:ext cx="11239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Beyhaghi,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Fracassi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Weitzner</a:t>
            </a:r>
            <a:endParaRPr sz="6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919973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527236" y="3117639"/>
            <a:ext cx="7061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39946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559312" y="3117639"/>
            <a:ext cx="702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September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28,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24643" y="3117639"/>
            <a:ext cx="2813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Markups</a:t>
            </a:r>
            <a:r>
              <a:rPr spc="135" dirty="0"/>
              <a:t> </a:t>
            </a:r>
            <a:r>
              <a:rPr dirty="0"/>
              <a:t>and</a:t>
            </a:r>
            <a:r>
              <a:rPr spc="135" dirty="0"/>
              <a:t> </a:t>
            </a:r>
            <a:r>
              <a:rPr dirty="0"/>
              <a:t>Market</a:t>
            </a:r>
            <a:r>
              <a:rPr spc="145" dirty="0"/>
              <a:t> </a:t>
            </a:r>
            <a:r>
              <a:rPr spc="-10" dirty="0"/>
              <a:t>Concentration</a:t>
            </a:r>
          </a:p>
        </p:txBody>
      </p:sp>
      <p:sp>
        <p:nvSpPr>
          <p:cNvPr id="3" name="object 3"/>
          <p:cNvSpPr/>
          <p:nvPr/>
        </p:nvSpPr>
        <p:spPr>
          <a:xfrm>
            <a:off x="930259" y="505427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8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94353" y="513822"/>
            <a:ext cx="121666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latin typeface="Tahoma"/>
                <a:cs typeface="Tahoma"/>
              </a:rPr>
              <a:t>Risk-</a:t>
            </a:r>
            <a:r>
              <a:rPr sz="800" spc="-10" dirty="0">
                <a:latin typeface="Tahoma"/>
                <a:cs typeface="Tahoma"/>
              </a:rPr>
              <a:t>Adjusted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Markup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5" dirty="0">
                <a:latin typeface="Tahoma"/>
                <a:cs typeface="Tahoma"/>
              </a:rPr>
              <a:t>(%)</a:t>
            </a:r>
            <a:endParaRPr sz="8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30259" y="692988"/>
          <a:ext cx="3935095" cy="343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64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9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(1)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(2)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(3)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(4)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(5)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(6)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 marL="57785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dirty="0">
                          <a:latin typeface="Tahoma"/>
                          <a:cs typeface="Tahoma"/>
                        </a:rPr>
                        <a:t>Number</a:t>
                      </a:r>
                      <a:r>
                        <a:rPr sz="8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dirty="0">
                          <a:latin typeface="Tahoma"/>
                          <a:cs typeface="Tahoma"/>
                        </a:rPr>
                        <a:t>of</a:t>
                      </a:r>
                      <a:r>
                        <a:rPr sz="8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spc="-10" dirty="0">
                          <a:latin typeface="Tahoma"/>
                          <a:cs typeface="Tahoma"/>
                        </a:rPr>
                        <a:t>Banks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0.010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0.011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0.011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0.010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0.007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008974" y="1017840"/>
            <a:ext cx="35052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(4.960)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48052" y="1017840"/>
            <a:ext cx="442595" cy="417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(5.266)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0.114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(2.997)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35526" y="1017840"/>
            <a:ext cx="442595" cy="417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(4.913)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0.122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(3.134)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22991" y="1017840"/>
            <a:ext cx="442595" cy="681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(3.145)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0.127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(3.045)</a:t>
            </a:r>
            <a:endParaRPr sz="800">
              <a:latin typeface="Tahoma"/>
              <a:cs typeface="Tahoma"/>
            </a:endParaRPr>
          </a:p>
          <a:p>
            <a:pPr marL="102235">
              <a:lnSpc>
                <a:spcPct val="100000"/>
              </a:lnSpc>
              <a:spcBef>
                <a:spcPts val="80"/>
              </a:spcBef>
            </a:pPr>
            <a:r>
              <a:rPr sz="800" spc="-10" dirty="0">
                <a:latin typeface="Tahoma"/>
                <a:cs typeface="Tahoma"/>
              </a:rPr>
              <a:t>0.005</a:t>
            </a:r>
            <a:endParaRPr sz="800">
              <a:latin typeface="Tahoma"/>
              <a:cs typeface="Tahoma"/>
            </a:endParaRPr>
          </a:p>
          <a:p>
            <a:pPr marL="60960">
              <a:lnSpc>
                <a:spcPct val="100000"/>
              </a:lnSpc>
              <a:spcBef>
                <a:spcPts val="80"/>
              </a:spcBef>
            </a:pPr>
            <a:r>
              <a:rPr sz="800" spc="-10" dirty="0">
                <a:latin typeface="Tahoma"/>
                <a:cs typeface="Tahoma"/>
              </a:rPr>
              <a:t>(0.364)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10457" y="1017840"/>
            <a:ext cx="442595" cy="9461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(2.188)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0.112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(2.798)</a:t>
            </a:r>
            <a:endParaRPr sz="800">
              <a:latin typeface="Tahoma"/>
              <a:cs typeface="Tahoma"/>
            </a:endParaRPr>
          </a:p>
          <a:p>
            <a:pPr marL="84455">
              <a:lnSpc>
                <a:spcPct val="100000"/>
              </a:lnSpc>
              <a:spcBef>
                <a:spcPts val="80"/>
              </a:spcBef>
            </a:pPr>
            <a:r>
              <a:rPr sz="800" spc="-20" dirty="0">
                <a:latin typeface="Tahoma"/>
                <a:cs typeface="Tahoma"/>
              </a:rPr>
              <a:t>-</a:t>
            </a:r>
            <a:r>
              <a:rPr sz="800" spc="-10" dirty="0">
                <a:latin typeface="Tahoma"/>
                <a:cs typeface="Tahoma"/>
              </a:rPr>
              <a:t>0.006</a:t>
            </a:r>
            <a:endParaRPr sz="800">
              <a:latin typeface="Tahoma"/>
              <a:cs typeface="Tahoma"/>
            </a:endParaRPr>
          </a:p>
          <a:p>
            <a:pPr marL="58419" marR="48260" indent="1905" algn="just">
              <a:lnSpc>
                <a:spcPct val="108300"/>
              </a:lnSpc>
            </a:pPr>
            <a:r>
              <a:rPr sz="800" spc="-20" dirty="0">
                <a:latin typeface="Tahoma"/>
                <a:cs typeface="Tahoma"/>
              </a:rPr>
              <a:t>(0.331) </a:t>
            </a:r>
            <a:r>
              <a:rPr sz="800" spc="-10" dirty="0">
                <a:latin typeface="Tahoma"/>
                <a:cs typeface="Tahoma"/>
              </a:rPr>
              <a:t>0.170</a:t>
            </a:r>
            <a:r>
              <a:rPr sz="900" spc="-15" baseline="27777" dirty="0">
                <a:latin typeface="Cambria"/>
                <a:cs typeface="Cambria"/>
              </a:rPr>
              <a:t>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(2.345)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5835" y="1149922"/>
            <a:ext cx="867410" cy="681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latin typeface="Tahoma"/>
                <a:cs typeface="Tahoma"/>
              </a:rPr>
              <a:t>One</a:t>
            </a:r>
            <a:r>
              <a:rPr sz="800" spc="10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Bank</a:t>
            </a:r>
            <a:endParaRPr sz="800">
              <a:latin typeface="Tahoma"/>
              <a:cs typeface="Tahoma"/>
            </a:endParaRPr>
          </a:p>
          <a:p>
            <a:pPr marL="12700" marR="5080">
              <a:lnSpc>
                <a:spcPct val="216699"/>
              </a:lnSpc>
            </a:pPr>
            <a:r>
              <a:rPr sz="800" dirty="0">
                <a:latin typeface="Tahoma"/>
                <a:cs typeface="Tahoma"/>
              </a:rPr>
              <a:t>Population</a:t>
            </a:r>
            <a:r>
              <a:rPr sz="800" spc="6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Density Average</a:t>
            </a:r>
            <a:r>
              <a:rPr sz="800" spc="-2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Wages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30259" y="1990585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53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75835" y="1997371"/>
            <a:ext cx="918844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55"/>
              </a:spcBef>
            </a:pPr>
            <a:r>
              <a:rPr sz="800" dirty="0">
                <a:latin typeface="Tahoma"/>
                <a:cs typeface="Tahoma"/>
              </a:rPr>
              <a:t>Bank-Quarter</a:t>
            </a:r>
            <a:r>
              <a:rPr sz="800" spc="-10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spc="-25" dirty="0">
                <a:latin typeface="Tahoma"/>
                <a:cs typeface="Tahoma"/>
              </a:rPr>
              <a:t>Industry-</a:t>
            </a:r>
            <a:r>
              <a:rPr sz="800" spc="-10" dirty="0">
                <a:latin typeface="Tahoma"/>
                <a:cs typeface="Tahoma"/>
              </a:rPr>
              <a:t>Quarter</a:t>
            </a:r>
            <a:r>
              <a:rPr sz="800" spc="5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Loan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Type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</a:t>
            </a:r>
            <a:endParaRPr sz="800">
              <a:latin typeface="Tahoma"/>
              <a:cs typeface="Tahoma"/>
            </a:endParaRPr>
          </a:p>
          <a:p>
            <a:pPr marL="12700" marR="10160">
              <a:lnSpc>
                <a:spcPct val="108300"/>
              </a:lnSpc>
            </a:pPr>
            <a:r>
              <a:rPr sz="800" dirty="0">
                <a:latin typeface="Tahoma"/>
                <a:cs typeface="Tahoma"/>
              </a:rPr>
              <a:t>Loan</a:t>
            </a:r>
            <a:r>
              <a:rPr sz="800" spc="-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Purpose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Firm</a:t>
            </a:r>
            <a:r>
              <a:rPr sz="800" spc="8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Characteristics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49432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36834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24236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11743" y="1997371"/>
            <a:ext cx="219710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8300"/>
              </a:lnSpc>
              <a:spcBef>
                <a:spcPts val="55"/>
              </a:spcBef>
            </a:pPr>
            <a:r>
              <a:rPr sz="800" spc="-25" dirty="0">
                <a:latin typeface="Tahoma"/>
                <a:cs typeface="Tahoma"/>
              </a:rPr>
              <a:t>YES YES YES YES YES</a:t>
            </a:r>
            <a:endParaRPr sz="800">
              <a:latin typeface="Tahoma"/>
              <a:cs typeface="Tahoma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930259" y="2654117"/>
          <a:ext cx="3935095" cy="316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7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3510">
                <a:tc>
                  <a:txBody>
                    <a:bodyPr/>
                    <a:lstStyle/>
                    <a:p>
                      <a:pPr marL="57785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Observations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142240"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dirty="0">
                          <a:latin typeface="Tahoma"/>
                          <a:cs typeface="Tahoma"/>
                        </a:rPr>
                        <a:t>R-</a:t>
                      </a:r>
                      <a:r>
                        <a:rPr sz="800" spc="-10" dirty="0">
                          <a:latin typeface="Tahoma"/>
                          <a:cs typeface="Tahoma"/>
                        </a:rPr>
                        <a:t>squared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0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85013" y="3117639"/>
            <a:ext cx="11239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Beyhaghi,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Fracassi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Weitzner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919973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527236" y="3117639"/>
            <a:ext cx="7061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839946" y="3130346"/>
            <a:ext cx="1920239" cy="109855"/>
          </a:xfrm>
          <a:custGeom>
            <a:avLst/>
            <a:gdLst/>
            <a:ahLst/>
            <a:cxnLst/>
            <a:rect l="l" t="t" r="r" b="b"/>
            <a:pathLst>
              <a:path w="1920239" h="109855">
                <a:moveTo>
                  <a:pt x="1919973" y="0"/>
                </a:moveTo>
                <a:lnTo>
                  <a:pt x="0" y="0"/>
                </a:lnTo>
                <a:lnTo>
                  <a:pt x="0" y="109651"/>
                </a:lnTo>
                <a:lnTo>
                  <a:pt x="1919973" y="109651"/>
                </a:lnTo>
                <a:lnTo>
                  <a:pt x="1919973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559312" y="3117639"/>
            <a:ext cx="702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FFFFFF"/>
                </a:solidFill>
                <a:latin typeface="Arial"/>
                <a:cs typeface="Arial"/>
              </a:rPr>
              <a:t>September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28,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0" dirty="0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24643" y="3117639"/>
            <a:ext cx="2813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Markups</a:t>
            </a:r>
            <a:r>
              <a:rPr spc="135" dirty="0"/>
              <a:t> </a:t>
            </a:r>
            <a:r>
              <a:rPr dirty="0"/>
              <a:t>and</a:t>
            </a:r>
            <a:r>
              <a:rPr spc="135" dirty="0"/>
              <a:t> </a:t>
            </a:r>
            <a:r>
              <a:rPr dirty="0"/>
              <a:t>Market</a:t>
            </a:r>
            <a:r>
              <a:rPr spc="145" dirty="0"/>
              <a:t> </a:t>
            </a:r>
            <a:r>
              <a:rPr spc="-10" dirty="0"/>
              <a:t>Concentration</a:t>
            </a:r>
          </a:p>
        </p:txBody>
      </p:sp>
      <p:sp>
        <p:nvSpPr>
          <p:cNvPr id="3" name="object 3"/>
          <p:cNvSpPr/>
          <p:nvPr/>
        </p:nvSpPr>
        <p:spPr>
          <a:xfrm>
            <a:off x="930259" y="505427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8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94353" y="513822"/>
            <a:ext cx="121666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latin typeface="Tahoma"/>
                <a:cs typeface="Tahoma"/>
              </a:rPr>
              <a:t>Risk-</a:t>
            </a:r>
            <a:r>
              <a:rPr sz="800" spc="-10" dirty="0">
                <a:latin typeface="Tahoma"/>
                <a:cs typeface="Tahoma"/>
              </a:rPr>
              <a:t>Adjusted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Markup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5" dirty="0">
                <a:latin typeface="Tahoma"/>
                <a:cs typeface="Tahoma"/>
              </a:rPr>
              <a:t>(%)</a:t>
            </a:r>
            <a:endParaRPr sz="8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30259" y="692988"/>
          <a:ext cx="3935095" cy="343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8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7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(1)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(2)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(3)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(4)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(5)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5" dirty="0">
                          <a:latin typeface="Tahoma"/>
                          <a:cs typeface="Tahoma"/>
                        </a:rPr>
                        <a:t>(6)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86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 marL="57785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dirty="0">
                          <a:latin typeface="Tahoma"/>
                          <a:cs typeface="Tahoma"/>
                        </a:rPr>
                        <a:t>Number</a:t>
                      </a:r>
                      <a:r>
                        <a:rPr sz="8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dirty="0">
                          <a:latin typeface="Tahoma"/>
                          <a:cs typeface="Tahoma"/>
                        </a:rPr>
                        <a:t>of</a:t>
                      </a:r>
                      <a:r>
                        <a:rPr sz="8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spc="-10" dirty="0">
                          <a:latin typeface="Tahoma"/>
                          <a:cs typeface="Tahoma"/>
                        </a:rPr>
                        <a:t>Banks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0.010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0.011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0.011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0.010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0.007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ts val="960"/>
                        </a:lnSpc>
                        <a:spcBef>
                          <a:spcPts val="190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0.007</a:t>
                      </a:r>
                      <a:r>
                        <a:rPr sz="900" spc="-15" baseline="27777" dirty="0">
                          <a:latin typeface="Cambria"/>
                          <a:cs typeface="Cambria"/>
                        </a:rPr>
                        <a:t>∗∗</a:t>
                      </a:r>
                      <a:endParaRPr sz="900" baseline="27777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008974" y="1017840"/>
            <a:ext cx="350520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(4.960)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48052" y="1017840"/>
            <a:ext cx="442595" cy="417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(5.266)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0.114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(2.997)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35526" y="1017840"/>
            <a:ext cx="442595" cy="417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(4.913)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0.122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(3.134)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22991" y="1017840"/>
            <a:ext cx="442595" cy="681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(3.145)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0.127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(3.045)</a:t>
            </a:r>
            <a:endParaRPr sz="800">
              <a:latin typeface="Tahoma"/>
              <a:cs typeface="Tahoma"/>
            </a:endParaRPr>
          </a:p>
          <a:p>
            <a:pPr marL="102235">
              <a:lnSpc>
                <a:spcPct val="100000"/>
              </a:lnSpc>
              <a:spcBef>
                <a:spcPts val="80"/>
              </a:spcBef>
            </a:pPr>
            <a:r>
              <a:rPr sz="800" spc="-10" dirty="0">
                <a:latin typeface="Tahoma"/>
                <a:cs typeface="Tahoma"/>
              </a:rPr>
              <a:t>0.005</a:t>
            </a:r>
            <a:endParaRPr sz="800">
              <a:latin typeface="Tahoma"/>
              <a:cs typeface="Tahoma"/>
            </a:endParaRPr>
          </a:p>
          <a:p>
            <a:pPr marL="60960">
              <a:lnSpc>
                <a:spcPct val="100000"/>
              </a:lnSpc>
              <a:spcBef>
                <a:spcPts val="80"/>
              </a:spcBef>
            </a:pPr>
            <a:r>
              <a:rPr sz="800" spc="-10" dirty="0">
                <a:latin typeface="Tahoma"/>
                <a:cs typeface="Tahoma"/>
              </a:rPr>
              <a:t>(0.364)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10457" y="1017840"/>
            <a:ext cx="442595" cy="9461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(2.188)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0.112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(2.798)</a:t>
            </a:r>
            <a:endParaRPr sz="800">
              <a:latin typeface="Tahoma"/>
              <a:cs typeface="Tahoma"/>
            </a:endParaRPr>
          </a:p>
          <a:p>
            <a:pPr marL="84455">
              <a:lnSpc>
                <a:spcPct val="100000"/>
              </a:lnSpc>
              <a:spcBef>
                <a:spcPts val="80"/>
              </a:spcBef>
            </a:pPr>
            <a:r>
              <a:rPr sz="800" spc="-20" dirty="0">
                <a:latin typeface="Tahoma"/>
                <a:cs typeface="Tahoma"/>
              </a:rPr>
              <a:t>-</a:t>
            </a:r>
            <a:r>
              <a:rPr sz="800" spc="-10" dirty="0">
                <a:latin typeface="Tahoma"/>
                <a:cs typeface="Tahoma"/>
              </a:rPr>
              <a:t>0.006</a:t>
            </a:r>
            <a:endParaRPr sz="800">
              <a:latin typeface="Tahoma"/>
              <a:cs typeface="Tahoma"/>
            </a:endParaRPr>
          </a:p>
          <a:p>
            <a:pPr marL="58419" marR="48260" indent="1905" algn="just">
              <a:lnSpc>
                <a:spcPct val="108300"/>
              </a:lnSpc>
            </a:pPr>
            <a:r>
              <a:rPr sz="800" spc="-20" dirty="0">
                <a:latin typeface="Tahoma"/>
                <a:cs typeface="Tahoma"/>
              </a:rPr>
              <a:t>(0.331) </a:t>
            </a:r>
            <a:r>
              <a:rPr sz="800" spc="-10" dirty="0">
                <a:latin typeface="Tahoma"/>
                <a:cs typeface="Tahoma"/>
              </a:rPr>
              <a:t>0.170</a:t>
            </a:r>
            <a:r>
              <a:rPr sz="900" spc="-15" baseline="27777" dirty="0">
                <a:latin typeface="Cambria"/>
                <a:cs typeface="Cambria"/>
              </a:rPr>
              <a:t>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(2.345)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97921" y="1017840"/>
            <a:ext cx="442595" cy="9461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latin typeface="Tahoma"/>
                <a:cs typeface="Tahoma"/>
              </a:rPr>
              <a:t>(2.253)</a:t>
            </a:r>
            <a:endParaRPr sz="800">
              <a:latin typeface="Tahoma"/>
              <a:cs typeface="Tahoma"/>
            </a:endParaRPr>
          </a:p>
          <a:p>
            <a:pPr marL="60960" marR="30480" indent="-23495">
              <a:lnSpc>
                <a:spcPct val="108300"/>
              </a:lnSpc>
            </a:pPr>
            <a:r>
              <a:rPr sz="800" spc="-10" dirty="0">
                <a:latin typeface="Tahoma"/>
                <a:cs typeface="Tahoma"/>
              </a:rPr>
              <a:t>0.119</a:t>
            </a:r>
            <a:r>
              <a:rPr sz="900" spc="-15" baseline="27777" dirty="0">
                <a:latin typeface="Cambria"/>
                <a:cs typeface="Cambria"/>
              </a:rPr>
              <a:t>∗∗∗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(2.876)</a:t>
            </a:r>
            <a:endParaRPr sz="800">
              <a:latin typeface="Tahoma"/>
              <a:cs typeface="Tahoma"/>
            </a:endParaRPr>
          </a:p>
          <a:p>
            <a:pPr marL="84455">
              <a:lnSpc>
                <a:spcPct val="100000"/>
              </a:lnSpc>
              <a:spcBef>
                <a:spcPts val="80"/>
              </a:spcBef>
            </a:pPr>
            <a:r>
              <a:rPr sz="800" spc="-20" dirty="0">
                <a:latin typeface="Tahoma"/>
                <a:cs typeface="Tahoma"/>
              </a:rPr>
              <a:t>-</a:t>
            </a:r>
            <a:r>
              <a:rPr sz="800" spc="-10" dirty="0">
                <a:latin typeface="Tahoma"/>
                <a:cs typeface="Tahoma"/>
              </a:rPr>
              <a:t>0.005</a:t>
            </a:r>
            <a:endParaRPr sz="800">
              <a:latin typeface="Tahoma"/>
              <a:cs typeface="Tahoma"/>
            </a:endParaRPr>
          </a:p>
          <a:p>
            <a:pPr marL="58419" marR="48260" indent="1905" algn="just">
              <a:lnSpc>
                <a:spcPct val="108300"/>
              </a:lnSpc>
            </a:pPr>
            <a:r>
              <a:rPr sz="800" spc="-20" dirty="0">
                <a:latin typeface="Tahoma"/>
                <a:cs typeface="Tahoma"/>
              </a:rPr>
              <a:t>(0.242) </a:t>
            </a:r>
            <a:r>
              <a:rPr sz="800" spc="-10" dirty="0">
                <a:latin typeface="Tahoma"/>
                <a:cs typeface="Tahoma"/>
              </a:rPr>
              <a:t>0.214</a:t>
            </a:r>
            <a:r>
              <a:rPr sz="900" spc="-15" baseline="27777" dirty="0">
                <a:latin typeface="Cambria"/>
                <a:cs typeface="Cambria"/>
              </a:rPr>
              <a:t>∗∗</a:t>
            </a:r>
            <a:r>
              <a:rPr sz="900" spc="750" baseline="27777" dirty="0">
                <a:latin typeface="Cambria"/>
                <a:cs typeface="Cambria"/>
              </a:rPr>
              <a:t> </a:t>
            </a:r>
            <a:r>
              <a:rPr sz="800" spc="-10" dirty="0">
                <a:latin typeface="Tahoma"/>
                <a:cs typeface="Tahoma"/>
              </a:rPr>
              <a:t>(2.554)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5835" y="1149922"/>
            <a:ext cx="867410" cy="681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latin typeface="Tahoma"/>
                <a:cs typeface="Tahoma"/>
              </a:rPr>
              <a:t>One</a:t>
            </a:r>
            <a:r>
              <a:rPr sz="800" spc="10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Bank</a:t>
            </a:r>
            <a:endParaRPr sz="800">
              <a:latin typeface="Tahoma"/>
              <a:cs typeface="Tahoma"/>
            </a:endParaRPr>
          </a:p>
          <a:p>
            <a:pPr marL="12700" marR="5080">
              <a:lnSpc>
                <a:spcPct val="216699"/>
              </a:lnSpc>
            </a:pPr>
            <a:r>
              <a:rPr sz="800" dirty="0">
                <a:latin typeface="Tahoma"/>
                <a:cs typeface="Tahoma"/>
              </a:rPr>
              <a:t>Population</a:t>
            </a:r>
            <a:r>
              <a:rPr sz="800" spc="6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Density Average</a:t>
            </a:r>
            <a:r>
              <a:rPr sz="800" spc="-2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Wages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30259" y="1990585"/>
            <a:ext cx="3935095" cy="0"/>
          </a:xfrm>
          <a:custGeom>
            <a:avLst/>
            <a:gdLst/>
            <a:ahLst/>
            <a:cxnLst/>
            <a:rect l="l" t="t" r="r" b="b"/>
            <a:pathLst>
              <a:path w="3935095">
                <a:moveTo>
                  <a:pt x="0" y="0"/>
                </a:moveTo>
                <a:lnTo>
                  <a:pt x="3934960" y="0"/>
                </a:lnTo>
              </a:path>
            </a:pathLst>
          </a:custGeom>
          <a:ln w="53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75835" y="1997371"/>
            <a:ext cx="918844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55"/>
              </a:spcBef>
            </a:pPr>
            <a:r>
              <a:rPr sz="800" dirty="0">
                <a:latin typeface="Tahoma"/>
                <a:cs typeface="Tahoma"/>
              </a:rPr>
              <a:t>Bank-Quarter</a:t>
            </a:r>
            <a:r>
              <a:rPr sz="800" spc="-10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spc="-25" dirty="0">
                <a:latin typeface="Tahoma"/>
                <a:cs typeface="Tahoma"/>
              </a:rPr>
              <a:t>Industry-</a:t>
            </a:r>
            <a:r>
              <a:rPr sz="800" spc="-10" dirty="0">
                <a:latin typeface="Tahoma"/>
                <a:cs typeface="Tahoma"/>
              </a:rPr>
              <a:t>Quarter</a:t>
            </a:r>
            <a:r>
              <a:rPr sz="800" spc="5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Loan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Type</a:t>
            </a:r>
            <a:r>
              <a:rPr sz="800" spc="5" dirty="0">
                <a:latin typeface="Tahoma"/>
                <a:cs typeface="Tahoma"/>
              </a:rPr>
              <a:t> </a:t>
            </a:r>
            <a:r>
              <a:rPr sz="800" spc="25" dirty="0">
                <a:latin typeface="Tahoma"/>
                <a:cs typeface="Tahoma"/>
              </a:rPr>
              <a:t>FE</a:t>
            </a:r>
            <a:endParaRPr sz="800">
              <a:latin typeface="Tahoma"/>
              <a:cs typeface="Tahoma"/>
            </a:endParaRPr>
          </a:p>
          <a:p>
            <a:pPr marL="12700" marR="10160">
              <a:lnSpc>
                <a:spcPct val="108300"/>
              </a:lnSpc>
            </a:pPr>
            <a:r>
              <a:rPr sz="800" dirty="0">
                <a:latin typeface="Tahoma"/>
                <a:cs typeface="Tahoma"/>
              </a:rPr>
              <a:t>Loan</a:t>
            </a:r>
            <a:r>
              <a:rPr sz="800" spc="-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Purpose </a:t>
            </a:r>
            <a:r>
              <a:rPr sz="800" spc="25" dirty="0">
                <a:latin typeface="Tahoma"/>
                <a:cs typeface="Tahoma"/>
              </a:rPr>
              <a:t>FE </a:t>
            </a:r>
            <a:r>
              <a:rPr sz="800" dirty="0">
                <a:latin typeface="Tahoma"/>
                <a:cs typeface="Tahoma"/>
              </a:rPr>
              <a:t>Firm</a:t>
            </a:r>
            <a:r>
              <a:rPr sz="800" spc="8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Characteristics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49432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36834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24236" y="2525711"/>
            <a:ext cx="21907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5" dirty="0">
                <a:latin typeface="Tahoma"/>
                <a:cs typeface="Tahoma"/>
              </a:rPr>
              <a:t>YES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11743" y="1997371"/>
            <a:ext cx="219710" cy="6813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8300"/>
              </a:lnSpc>
              <a:spcBef>
                <a:spcPts val="55"/>
              </a:spcBef>
            </a:pPr>
            <a:r>
              <a:rPr sz="800" spc="-25" dirty="0">
                <a:latin typeface="Tahoma"/>
                <a:cs typeface="Tahoma"/>
              </a:rPr>
              <a:t>YES YES YES YES YES</a:t>
            </a:r>
            <a:endParaRPr sz="800">
              <a:latin typeface="Tahoma"/>
              <a:cs typeface="Tahoma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930259" y="2654117"/>
          <a:ext cx="3935095" cy="316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7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3510">
                <a:tc>
                  <a:txBody>
                    <a:bodyPr/>
                    <a:lstStyle/>
                    <a:p>
                      <a:pPr marL="57785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Observations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142240"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28,033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27,487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5"/>
                        </a:lnSpc>
                        <a:spcBef>
                          <a:spcPts val="165"/>
                        </a:spcBef>
                      </a:pPr>
                      <a:r>
                        <a:rPr sz="800" spc="-10" dirty="0">
                          <a:latin typeface="Tahoma"/>
                          <a:cs typeface="Tahoma"/>
                        </a:rPr>
                        <a:t>25,608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dirty="0">
                          <a:latin typeface="Tahoma"/>
                          <a:cs typeface="Tahoma"/>
                        </a:rPr>
                        <a:t>R-</a:t>
                      </a:r>
                      <a:r>
                        <a:rPr sz="800" spc="-10" dirty="0">
                          <a:latin typeface="Tahoma"/>
                          <a:cs typeface="Tahoma"/>
                        </a:rPr>
                        <a:t>squared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20" dirty="0">
                          <a:latin typeface="Tahoma"/>
                          <a:cs typeface="Tahoma"/>
                        </a:rPr>
                        <a:t>0.05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89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0" name="object 20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21" name="object 21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dirty="0"/>
              <a:t>15</a:t>
            </a:r>
            <a:r>
              <a:rPr spc="25" dirty="0"/>
              <a:t> </a:t>
            </a:r>
            <a:r>
              <a:rPr spc="150" dirty="0"/>
              <a:t>/</a:t>
            </a:r>
            <a:r>
              <a:rPr spc="30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59877"/>
            <a:ext cx="34270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10" dirty="0">
                <a:solidFill>
                  <a:srgbClr val="FFFFFF"/>
                </a:solidFill>
                <a:latin typeface="Gill Sans MT"/>
                <a:cs typeface="Gill Sans MT"/>
              </a:rPr>
              <a:t>Number</a:t>
            </a:r>
            <a:r>
              <a:rPr sz="1400" spc="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of</a:t>
            </a:r>
            <a:r>
              <a:rPr sz="1400" spc="8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Banks</a:t>
            </a:r>
            <a:r>
              <a:rPr sz="1400" spc="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in</a:t>
            </a:r>
            <a:r>
              <a:rPr sz="1400" spc="8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the</a:t>
            </a:r>
            <a:r>
              <a:rPr sz="1400" spc="8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County</a:t>
            </a:r>
            <a:r>
              <a:rPr sz="1400" spc="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and</a:t>
            </a:r>
            <a:r>
              <a:rPr sz="1400" spc="8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Gill Sans MT"/>
                <a:cs typeface="Gill Sans MT"/>
              </a:rPr>
              <a:t>Markups</a:t>
            </a:r>
            <a:endParaRPr sz="1400">
              <a:latin typeface="Gill Sans MT"/>
              <a:cs typeface="Gill Sans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2554" y="706365"/>
            <a:ext cx="3481929" cy="191888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5" name="object 5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16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Roadmap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80" y="917994"/>
            <a:ext cx="160096" cy="16009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9743" y="889900"/>
            <a:ext cx="1530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baseline="6944" dirty="0">
                <a:solidFill>
                  <a:srgbClr val="FAFAFD"/>
                </a:solidFill>
                <a:latin typeface="Arial"/>
                <a:cs typeface="Arial"/>
              </a:rPr>
              <a:t>1</a:t>
            </a:r>
            <a:r>
              <a:rPr sz="1200" spc="284" baseline="6944" dirty="0">
                <a:solidFill>
                  <a:srgbClr val="FAFAFD"/>
                </a:solidFill>
                <a:latin typeface="Arial"/>
                <a:cs typeface="Arial"/>
              </a:rPr>
              <a:t>  </a:t>
            </a:r>
            <a:r>
              <a:rPr sz="1100" spc="-3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Methodology</a:t>
            </a:r>
            <a:r>
              <a:rPr sz="110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 </a:t>
            </a:r>
            <a:r>
              <a:rPr sz="1100" spc="-4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and</a:t>
            </a:r>
            <a:r>
              <a:rPr sz="1100" spc="-5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 </a:t>
            </a:r>
            <a:r>
              <a:rPr sz="1100" spc="-20" dirty="0">
                <a:solidFill>
                  <a:srgbClr val="D6D6EF"/>
                </a:solidFill>
                <a:latin typeface="Tahoma"/>
                <a:cs typeface="Tahoma"/>
                <a:hlinkClick r:id="rId3" action="ppaction://hlinksldjump"/>
              </a:rPr>
              <a:t>Data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9280" y="1366862"/>
            <a:ext cx="160096" cy="16009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29743" y="1366201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5" dirty="0">
                <a:solidFill>
                  <a:srgbClr val="FAFAFD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5186" y="1338769"/>
            <a:ext cx="22186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6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Interest</a:t>
            </a:r>
            <a:r>
              <a:rPr sz="1100" spc="-25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1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Rate</a:t>
            </a:r>
            <a:r>
              <a:rPr sz="1100" spc="-25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3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Decomposition:</a:t>
            </a:r>
            <a:r>
              <a:rPr sz="1100" spc="85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 </a:t>
            </a:r>
            <a:r>
              <a:rPr sz="1100" spc="-10" dirty="0">
                <a:solidFill>
                  <a:srgbClr val="D6D6EF"/>
                </a:solidFill>
                <a:latin typeface="Tahoma"/>
                <a:cs typeface="Tahoma"/>
                <a:hlinkClick r:id="rId5" action="ppaction://hlinksldjump"/>
              </a:rPr>
              <a:t>Markup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9280" y="1815731"/>
            <a:ext cx="160096" cy="16009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29743" y="1815070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5" dirty="0">
                <a:solidFill>
                  <a:srgbClr val="FAFAFD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5186" y="1787637"/>
            <a:ext cx="208851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Markups</a:t>
            </a:r>
            <a:r>
              <a:rPr sz="1100" spc="-50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3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and</a:t>
            </a:r>
            <a:r>
              <a:rPr sz="1100" spc="-50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10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Market</a:t>
            </a:r>
            <a:r>
              <a:rPr sz="1100" spc="-4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 </a:t>
            </a:r>
            <a:r>
              <a:rPr sz="1100" spc="-15" dirty="0">
                <a:solidFill>
                  <a:srgbClr val="D6D6EF"/>
                </a:solidFill>
                <a:latin typeface="Tahoma"/>
                <a:cs typeface="Tahoma"/>
                <a:hlinkClick r:id="rId7" action="ppaction://hlinksldjump"/>
              </a:rPr>
              <a:t>Concentration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9280" y="2264600"/>
            <a:ext cx="160096" cy="160096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129743" y="2236506"/>
            <a:ext cx="6559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baseline="6944" dirty="0">
                <a:solidFill>
                  <a:srgbClr val="EAEAF7"/>
                </a:solidFill>
                <a:latin typeface="Arial"/>
                <a:cs typeface="Arial"/>
              </a:rPr>
              <a:t>4</a:t>
            </a:r>
            <a:r>
              <a:rPr sz="1200" spc="307" baseline="6944" dirty="0">
                <a:solidFill>
                  <a:srgbClr val="EAEAF7"/>
                </a:solidFill>
                <a:latin typeface="Arial"/>
                <a:cs typeface="Arial"/>
              </a:rPr>
              <a:t>  </a:t>
            </a:r>
            <a:r>
              <a:rPr sz="1100" spc="-35" dirty="0">
                <a:solidFill>
                  <a:srgbClr val="3333B2"/>
                </a:solidFill>
                <a:latin typeface="Tahoma"/>
                <a:cs typeface="Tahoma"/>
                <a:hlinkClick r:id="rId9" action="ppaction://hlinksldjump"/>
              </a:rPr>
              <a:t>Channel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4" name="object 14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3993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10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10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10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10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10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16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Markups</a:t>
            </a:r>
            <a:r>
              <a:rPr spc="240" dirty="0"/>
              <a:t> </a:t>
            </a:r>
            <a:r>
              <a:rPr dirty="0"/>
              <a:t>and</a:t>
            </a:r>
            <a:r>
              <a:rPr spc="240" dirty="0"/>
              <a:t> </a:t>
            </a:r>
            <a:r>
              <a:rPr dirty="0"/>
              <a:t>Switching</a:t>
            </a:r>
            <a:r>
              <a:rPr spc="245" dirty="0"/>
              <a:t> </a:t>
            </a:r>
            <a:r>
              <a:rPr spc="-10" dirty="0"/>
              <a:t>Banks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946899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136713"/>
            <a:ext cx="52590" cy="5259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pc="-35" dirty="0"/>
              <a:t>Hold-</a:t>
            </a:r>
            <a:r>
              <a:rPr dirty="0"/>
              <a:t>up</a:t>
            </a:r>
            <a:r>
              <a:rPr spc="-40" dirty="0"/>
              <a:t> </a:t>
            </a:r>
            <a:r>
              <a:rPr spc="-45" dirty="0"/>
              <a:t>problem:</a:t>
            </a:r>
            <a:r>
              <a:rPr spc="75" dirty="0"/>
              <a:t> </a:t>
            </a:r>
            <a:r>
              <a:rPr spc="-25" dirty="0"/>
              <a:t>firms</a:t>
            </a:r>
            <a:r>
              <a:rPr spc="-40" dirty="0"/>
              <a:t> </a:t>
            </a:r>
            <a:r>
              <a:rPr spc="-45" dirty="0"/>
              <a:t>face</a:t>
            </a:r>
            <a:r>
              <a:rPr spc="-30" dirty="0"/>
              <a:t> </a:t>
            </a:r>
            <a:r>
              <a:rPr spc="-50" dirty="0"/>
              <a:t>higher</a:t>
            </a:r>
            <a:r>
              <a:rPr spc="-30" dirty="0"/>
              <a:t> </a:t>
            </a:r>
            <a:r>
              <a:rPr spc="-50" dirty="0"/>
              <a:t>markups</a:t>
            </a:r>
            <a:r>
              <a:rPr spc="-35" dirty="0"/>
              <a:t> </a:t>
            </a:r>
            <a:r>
              <a:rPr dirty="0"/>
              <a:t>if</a:t>
            </a:r>
            <a:r>
              <a:rPr spc="-35" dirty="0"/>
              <a:t> </a:t>
            </a:r>
            <a:r>
              <a:rPr spc="-25" dirty="0"/>
              <a:t>they</a:t>
            </a:r>
            <a:r>
              <a:rPr spc="-35" dirty="0"/>
              <a:t> stay</a:t>
            </a:r>
            <a:r>
              <a:rPr spc="-30" dirty="0"/>
              <a:t> </a:t>
            </a:r>
            <a:r>
              <a:rPr spc="-10" dirty="0"/>
              <a:t>with</a:t>
            </a:r>
            <a:r>
              <a:rPr spc="-35" dirty="0"/>
              <a:t> </a:t>
            </a:r>
            <a:r>
              <a:rPr spc="-10" dirty="0"/>
              <a:t>their</a:t>
            </a:r>
            <a:r>
              <a:rPr spc="-40" dirty="0"/>
              <a:t> </a:t>
            </a:r>
            <a:r>
              <a:rPr spc="-30" dirty="0"/>
              <a:t>existing </a:t>
            </a:r>
            <a:r>
              <a:rPr spc="-10" dirty="0"/>
              <a:t>banks</a:t>
            </a: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spc="-30" dirty="0"/>
              <a:t>Common result </a:t>
            </a:r>
            <a:r>
              <a:rPr sz="1000" dirty="0"/>
              <a:t>in</a:t>
            </a:r>
            <a:r>
              <a:rPr sz="1000" spc="-20" dirty="0"/>
              <a:t> </a:t>
            </a:r>
            <a:r>
              <a:rPr sz="1000" spc="-40" dirty="0"/>
              <a:t>models</a:t>
            </a:r>
            <a:r>
              <a:rPr sz="1000" spc="-25" dirty="0"/>
              <a:t> </a:t>
            </a:r>
            <a:r>
              <a:rPr sz="1000" dirty="0"/>
              <a:t>of</a:t>
            </a:r>
            <a:r>
              <a:rPr sz="1000" spc="-25" dirty="0"/>
              <a:t> </a:t>
            </a:r>
            <a:r>
              <a:rPr sz="1000" spc="-55" dirty="0"/>
              <a:t>adverse</a:t>
            </a:r>
            <a:r>
              <a:rPr sz="1000" spc="-20" dirty="0"/>
              <a:t> </a:t>
            </a:r>
            <a:r>
              <a:rPr sz="1000" spc="-10" dirty="0"/>
              <a:t>selection</a:t>
            </a:r>
            <a:endParaRPr sz="1000"/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/>
          </a:p>
          <a:p>
            <a:pPr marL="12700" marR="5080">
              <a:lnSpc>
                <a:spcPct val="102600"/>
              </a:lnSpc>
            </a:pPr>
            <a:r>
              <a:rPr spc="-30" dirty="0"/>
              <a:t>Intuition:</a:t>
            </a:r>
            <a:r>
              <a:rPr spc="7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spc="-25" dirty="0"/>
              <a:t>bank’s</a:t>
            </a:r>
            <a:r>
              <a:rPr spc="-30" dirty="0"/>
              <a:t> </a:t>
            </a:r>
            <a:r>
              <a:rPr spc="-40" dirty="0"/>
              <a:t>superior</a:t>
            </a:r>
            <a:r>
              <a:rPr spc="-30" dirty="0"/>
              <a:t> </a:t>
            </a:r>
            <a:r>
              <a:rPr spc="-35" dirty="0"/>
              <a:t>information </a:t>
            </a:r>
            <a:r>
              <a:rPr spc="-20" dirty="0"/>
              <a:t>about</a:t>
            </a:r>
            <a:r>
              <a:rPr spc="-25" dirty="0"/>
              <a:t> </a:t>
            </a:r>
            <a:r>
              <a:rPr dirty="0"/>
              <a:t>a</a:t>
            </a:r>
            <a:r>
              <a:rPr spc="-35" dirty="0"/>
              <a:t> particular</a:t>
            </a:r>
            <a:r>
              <a:rPr spc="-30" dirty="0"/>
              <a:t> </a:t>
            </a:r>
            <a:r>
              <a:rPr spc="-65" dirty="0"/>
              <a:t>borrower</a:t>
            </a:r>
            <a:r>
              <a:rPr spc="-20" dirty="0"/>
              <a:t> </a:t>
            </a:r>
            <a:r>
              <a:rPr spc="-55" dirty="0"/>
              <a:t>increases</a:t>
            </a:r>
            <a:r>
              <a:rPr spc="-30" dirty="0"/>
              <a:t> </a:t>
            </a:r>
            <a:r>
              <a:rPr spc="-10" dirty="0"/>
              <a:t>their</a:t>
            </a:r>
            <a:r>
              <a:rPr spc="-25" dirty="0"/>
              <a:t> </a:t>
            </a:r>
            <a:r>
              <a:rPr spc="-10" dirty="0"/>
              <a:t>market </a:t>
            </a:r>
            <a:r>
              <a:rPr spc="-65" dirty="0"/>
              <a:t>power</a:t>
            </a:r>
            <a:r>
              <a:rPr spc="-5" dirty="0"/>
              <a:t> </a:t>
            </a:r>
            <a:r>
              <a:rPr spc="-60" dirty="0"/>
              <a:t>because</a:t>
            </a:r>
            <a:r>
              <a:rPr dirty="0"/>
              <a:t> of</a:t>
            </a:r>
            <a:r>
              <a:rPr spc="-5" dirty="0"/>
              <a:t> </a:t>
            </a:r>
            <a:r>
              <a:rPr spc="-70" dirty="0"/>
              <a:t>adverse</a:t>
            </a:r>
            <a:r>
              <a:rPr spc="-5" dirty="0"/>
              <a:t> </a:t>
            </a:r>
            <a:r>
              <a:rPr spc="-10" dirty="0"/>
              <a:t>selection</a:t>
            </a: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pc="-20" dirty="0"/>
              <a:t>Restrict</a:t>
            </a:r>
            <a:r>
              <a:rPr spc="-35" dirty="0"/>
              <a:t> </a:t>
            </a:r>
            <a:r>
              <a:rPr spc="-40" dirty="0"/>
              <a:t>analysis</a:t>
            </a:r>
            <a:r>
              <a:rPr spc="-30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spc="-25" dirty="0"/>
              <a:t>firms</a:t>
            </a:r>
            <a:r>
              <a:rPr spc="-30" dirty="0"/>
              <a:t> </a:t>
            </a:r>
            <a:r>
              <a:rPr dirty="0"/>
              <a:t>with</a:t>
            </a:r>
            <a:r>
              <a:rPr spc="-30" dirty="0"/>
              <a:t> </a:t>
            </a:r>
            <a:r>
              <a:rPr spc="-20" dirty="0"/>
              <a:t>multiple</a:t>
            </a:r>
            <a:r>
              <a:rPr spc="-30" dirty="0"/>
              <a:t> </a:t>
            </a:r>
            <a:r>
              <a:rPr spc="-45" dirty="0"/>
              <a:t>loans</a:t>
            </a:r>
            <a:r>
              <a:rPr spc="-30" dirty="0"/>
              <a:t> </a:t>
            </a:r>
            <a:r>
              <a:rPr dirty="0"/>
              <a:t>in</a:t>
            </a:r>
            <a:r>
              <a:rPr spc="-30" dirty="0"/>
              <a:t> </a:t>
            </a:r>
            <a:r>
              <a:rPr spc="-10" dirty="0"/>
              <a:t>sample</a:t>
            </a: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460601"/>
            <a:ext cx="65265" cy="6526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969223"/>
            <a:ext cx="65265" cy="65265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9" name="object 9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17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Markups</a:t>
            </a:r>
            <a:r>
              <a:rPr spc="240" dirty="0"/>
              <a:t> </a:t>
            </a:r>
            <a:r>
              <a:rPr dirty="0"/>
              <a:t>and</a:t>
            </a:r>
            <a:r>
              <a:rPr spc="240" dirty="0"/>
              <a:t> </a:t>
            </a:r>
            <a:r>
              <a:rPr dirty="0"/>
              <a:t>Switching</a:t>
            </a:r>
            <a:r>
              <a:rPr spc="245" dirty="0"/>
              <a:t> </a:t>
            </a:r>
            <a:r>
              <a:rPr spc="-10" dirty="0"/>
              <a:t>Banks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946899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136713"/>
            <a:ext cx="52590" cy="5259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pc="-35" dirty="0"/>
              <a:t>Hold-</a:t>
            </a:r>
            <a:r>
              <a:rPr dirty="0"/>
              <a:t>up</a:t>
            </a:r>
            <a:r>
              <a:rPr spc="-40" dirty="0"/>
              <a:t> </a:t>
            </a:r>
            <a:r>
              <a:rPr spc="-45" dirty="0"/>
              <a:t>problem:</a:t>
            </a:r>
            <a:r>
              <a:rPr spc="75" dirty="0"/>
              <a:t> </a:t>
            </a:r>
            <a:r>
              <a:rPr spc="-25" dirty="0"/>
              <a:t>firms</a:t>
            </a:r>
            <a:r>
              <a:rPr spc="-40" dirty="0"/>
              <a:t> </a:t>
            </a:r>
            <a:r>
              <a:rPr spc="-45" dirty="0"/>
              <a:t>face</a:t>
            </a:r>
            <a:r>
              <a:rPr spc="-30" dirty="0"/>
              <a:t> </a:t>
            </a:r>
            <a:r>
              <a:rPr spc="-50" dirty="0"/>
              <a:t>higher</a:t>
            </a:r>
            <a:r>
              <a:rPr spc="-30" dirty="0"/>
              <a:t> </a:t>
            </a:r>
            <a:r>
              <a:rPr spc="-50" dirty="0"/>
              <a:t>markups</a:t>
            </a:r>
            <a:r>
              <a:rPr spc="-35" dirty="0"/>
              <a:t> </a:t>
            </a:r>
            <a:r>
              <a:rPr dirty="0"/>
              <a:t>if</a:t>
            </a:r>
            <a:r>
              <a:rPr spc="-35" dirty="0"/>
              <a:t> </a:t>
            </a:r>
            <a:r>
              <a:rPr spc="-25" dirty="0"/>
              <a:t>they</a:t>
            </a:r>
            <a:r>
              <a:rPr spc="-35" dirty="0"/>
              <a:t> stay</a:t>
            </a:r>
            <a:r>
              <a:rPr spc="-30" dirty="0"/>
              <a:t> </a:t>
            </a:r>
            <a:r>
              <a:rPr spc="-10" dirty="0"/>
              <a:t>with</a:t>
            </a:r>
            <a:r>
              <a:rPr spc="-35" dirty="0"/>
              <a:t> </a:t>
            </a:r>
            <a:r>
              <a:rPr spc="-10" dirty="0"/>
              <a:t>their</a:t>
            </a:r>
            <a:r>
              <a:rPr spc="-40" dirty="0"/>
              <a:t> </a:t>
            </a:r>
            <a:r>
              <a:rPr spc="-30" dirty="0"/>
              <a:t>existing </a:t>
            </a:r>
            <a:r>
              <a:rPr spc="-10" dirty="0"/>
              <a:t>banks</a:t>
            </a: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spc="-30" dirty="0"/>
              <a:t>Common result </a:t>
            </a:r>
            <a:r>
              <a:rPr sz="1000" dirty="0"/>
              <a:t>in</a:t>
            </a:r>
            <a:r>
              <a:rPr sz="1000" spc="-20" dirty="0"/>
              <a:t> </a:t>
            </a:r>
            <a:r>
              <a:rPr sz="1000" spc="-40" dirty="0"/>
              <a:t>models</a:t>
            </a:r>
            <a:r>
              <a:rPr sz="1000" spc="-25" dirty="0"/>
              <a:t> </a:t>
            </a:r>
            <a:r>
              <a:rPr sz="1000" dirty="0"/>
              <a:t>of</a:t>
            </a:r>
            <a:r>
              <a:rPr sz="1000" spc="-25" dirty="0"/>
              <a:t> </a:t>
            </a:r>
            <a:r>
              <a:rPr sz="1000" spc="-55" dirty="0"/>
              <a:t>adverse</a:t>
            </a:r>
            <a:r>
              <a:rPr sz="1000" spc="-20" dirty="0"/>
              <a:t> </a:t>
            </a:r>
            <a:r>
              <a:rPr sz="1000" spc="-10" dirty="0"/>
              <a:t>selection</a:t>
            </a:r>
            <a:endParaRPr sz="1000"/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/>
          </a:p>
          <a:p>
            <a:pPr marL="12700" marR="5080">
              <a:lnSpc>
                <a:spcPct val="102600"/>
              </a:lnSpc>
            </a:pPr>
            <a:r>
              <a:rPr spc="-30" dirty="0"/>
              <a:t>Intuition:</a:t>
            </a:r>
            <a:r>
              <a:rPr spc="7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spc="-25" dirty="0"/>
              <a:t>bank’s</a:t>
            </a:r>
            <a:r>
              <a:rPr spc="-30" dirty="0"/>
              <a:t> </a:t>
            </a:r>
            <a:r>
              <a:rPr spc="-40" dirty="0"/>
              <a:t>superior</a:t>
            </a:r>
            <a:r>
              <a:rPr spc="-30" dirty="0"/>
              <a:t> </a:t>
            </a:r>
            <a:r>
              <a:rPr spc="-35" dirty="0"/>
              <a:t>information </a:t>
            </a:r>
            <a:r>
              <a:rPr spc="-20" dirty="0"/>
              <a:t>about</a:t>
            </a:r>
            <a:r>
              <a:rPr spc="-25" dirty="0"/>
              <a:t> </a:t>
            </a:r>
            <a:r>
              <a:rPr dirty="0"/>
              <a:t>a</a:t>
            </a:r>
            <a:r>
              <a:rPr spc="-35" dirty="0"/>
              <a:t> particular</a:t>
            </a:r>
            <a:r>
              <a:rPr spc="-30" dirty="0"/>
              <a:t> </a:t>
            </a:r>
            <a:r>
              <a:rPr spc="-65" dirty="0"/>
              <a:t>borrower</a:t>
            </a:r>
            <a:r>
              <a:rPr spc="-20" dirty="0"/>
              <a:t> </a:t>
            </a:r>
            <a:r>
              <a:rPr spc="-55" dirty="0"/>
              <a:t>increases</a:t>
            </a:r>
            <a:r>
              <a:rPr spc="-30" dirty="0"/>
              <a:t> </a:t>
            </a:r>
            <a:r>
              <a:rPr spc="-10" dirty="0"/>
              <a:t>their</a:t>
            </a:r>
            <a:r>
              <a:rPr spc="-25" dirty="0"/>
              <a:t> </a:t>
            </a:r>
            <a:r>
              <a:rPr spc="-10" dirty="0"/>
              <a:t>market </a:t>
            </a:r>
            <a:r>
              <a:rPr spc="-65" dirty="0"/>
              <a:t>power</a:t>
            </a:r>
            <a:r>
              <a:rPr spc="-5" dirty="0"/>
              <a:t> </a:t>
            </a:r>
            <a:r>
              <a:rPr spc="-60" dirty="0"/>
              <a:t>because</a:t>
            </a:r>
            <a:r>
              <a:rPr dirty="0"/>
              <a:t> of</a:t>
            </a:r>
            <a:r>
              <a:rPr spc="-5" dirty="0"/>
              <a:t> </a:t>
            </a:r>
            <a:r>
              <a:rPr spc="-70" dirty="0"/>
              <a:t>adverse</a:t>
            </a:r>
            <a:r>
              <a:rPr spc="-5" dirty="0"/>
              <a:t> </a:t>
            </a:r>
            <a:r>
              <a:rPr spc="-10" dirty="0"/>
              <a:t>selection</a:t>
            </a: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pc="-20" dirty="0"/>
              <a:t>Restrict</a:t>
            </a:r>
            <a:r>
              <a:rPr spc="-35" dirty="0"/>
              <a:t> </a:t>
            </a:r>
            <a:r>
              <a:rPr spc="-40" dirty="0"/>
              <a:t>analysis</a:t>
            </a:r>
            <a:r>
              <a:rPr spc="-30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spc="-25" dirty="0"/>
              <a:t>firms</a:t>
            </a:r>
            <a:r>
              <a:rPr spc="-30" dirty="0"/>
              <a:t> </a:t>
            </a:r>
            <a:r>
              <a:rPr dirty="0"/>
              <a:t>with</a:t>
            </a:r>
            <a:r>
              <a:rPr spc="-30" dirty="0"/>
              <a:t> </a:t>
            </a:r>
            <a:r>
              <a:rPr spc="-20" dirty="0"/>
              <a:t>multiple</a:t>
            </a:r>
            <a:r>
              <a:rPr spc="-30" dirty="0"/>
              <a:t> </a:t>
            </a:r>
            <a:r>
              <a:rPr spc="-45" dirty="0"/>
              <a:t>loans</a:t>
            </a:r>
            <a:r>
              <a:rPr spc="-30" dirty="0"/>
              <a:t> </a:t>
            </a:r>
            <a:r>
              <a:rPr dirty="0"/>
              <a:t>in</a:t>
            </a:r>
            <a:r>
              <a:rPr spc="-30" dirty="0"/>
              <a:t> </a:t>
            </a:r>
            <a:r>
              <a:rPr spc="-10" dirty="0"/>
              <a:t>sample</a:t>
            </a: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dirty="0"/>
              <a:t>We</a:t>
            </a:r>
            <a:r>
              <a:rPr spc="-80" dirty="0"/>
              <a:t> </a:t>
            </a:r>
            <a:r>
              <a:rPr spc="-10" dirty="0"/>
              <a:t>find</a:t>
            </a:r>
            <a:r>
              <a:rPr spc="-45" dirty="0"/>
              <a:t> </a:t>
            </a:r>
            <a:r>
              <a:rPr dirty="0"/>
              <a:t>that</a:t>
            </a:r>
            <a:r>
              <a:rPr spc="-45" dirty="0"/>
              <a:t> </a:t>
            </a:r>
            <a:r>
              <a:rPr spc="-50" dirty="0"/>
              <a:t>markups</a:t>
            </a:r>
            <a:r>
              <a:rPr spc="-40" dirty="0"/>
              <a:t> </a:t>
            </a:r>
            <a:r>
              <a:rPr spc="-70" dirty="0"/>
              <a:t>are</a:t>
            </a:r>
            <a:r>
              <a:rPr spc="-15" dirty="0"/>
              <a:t> </a:t>
            </a:r>
            <a:r>
              <a:rPr spc="-20" dirty="0"/>
              <a:t>about</a:t>
            </a:r>
            <a:r>
              <a:rPr spc="-45" dirty="0"/>
              <a:t> </a:t>
            </a:r>
            <a:r>
              <a:rPr spc="-50" dirty="0"/>
              <a:t>7bps</a:t>
            </a:r>
            <a:r>
              <a:rPr spc="-35" dirty="0"/>
              <a:t> </a:t>
            </a:r>
            <a:r>
              <a:rPr spc="-40" dirty="0"/>
              <a:t>higher</a:t>
            </a:r>
            <a:r>
              <a:rPr spc="-45" dirty="0"/>
              <a:t> </a:t>
            </a:r>
            <a:r>
              <a:rPr spc="-20" dirty="0"/>
              <a:t>for</a:t>
            </a:r>
            <a:r>
              <a:rPr spc="-45" dirty="0"/>
              <a:t> </a:t>
            </a:r>
            <a:r>
              <a:rPr spc="-25" dirty="0"/>
              <a:t>firms</a:t>
            </a:r>
            <a:r>
              <a:rPr spc="-40" dirty="0"/>
              <a:t> </a:t>
            </a:r>
            <a:r>
              <a:rPr dirty="0"/>
              <a:t>that</a:t>
            </a:r>
            <a:r>
              <a:rPr spc="-45" dirty="0"/>
              <a:t> </a:t>
            </a:r>
            <a:r>
              <a:rPr spc="-35" dirty="0"/>
              <a:t>stay</a:t>
            </a:r>
            <a:r>
              <a:rPr spc="-40" dirty="0"/>
              <a:t> </a:t>
            </a:r>
            <a:r>
              <a:rPr spc="-10" dirty="0"/>
              <a:t>with</a:t>
            </a:r>
            <a:r>
              <a:rPr spc="-45" dirty="0"/>
              <a:t> </a:t>
            </a:r>
            <a:r>
              <a:rPr spc="-10" dirty="0"/>
              <a:t>their</a:t>
            </a:r>
            <a:r>
              <a:rPr spc="-45" dirty="0"/>
              <a:t> </a:t>
            </a:r>
            <a:r>
              <a:rPr spc="-30" dirty="0"/>
              <a:t>existing</a:t>
            </a:r>
            <a:r>
              <a:rPr spc="-40" dirty="0"/>
              <a:t> </a:t>
            </a:r>
            <a:r>
              <a:rPr spc="-10" dirty="0"/>
              <a:t>banks</a:t>
            </a: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460601"/>
            <a:ext cx="65265" cy="6526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969223"/>
            <a:ext cx="65265" cy="6526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2305786"/>
            <a:ext cx="65265" cy="65265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0" name="object 10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17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Shock</a:t>
            </a:r>
            <a:r>
              <a:rPr spc="125" dirty="0"/>
              <a:t> </a:t>
            </a:r>
            <a:r>
              <a:rPr dirty="0"/>
              <a:t>To</a:t>
            </a:r>
            <a:r>
              <a:rPr spc="114" dirty="0"/>
              <a:t> </a:t>
            </a:r>
            <a:r>
              <a:rPr dirty="0"/>
              <a:t>Asymmetric</a:t>
            </a:r>
            <a:r>
              <a:rPr spc="120" dirty="0"/>
              <a:t> </a:t>
            </a:r>
            <a:r>
              <a:rPr dirty="0"/>
              <a:t>Information</a:t>
            </a:r>
            <a:r>
              <a:rPr spc="120" dirty="0"/>
              <a:t> </a:t>
            </a:r>
            <a:r>
              <a:rPr dirty="0"/>
              <a:t>in</a:t>
            </a:r>
            <a:r>
              <a:rPr spc="125" dirty="0"/>
              <a:t> </a:t>
            </a:r>
            <a:r>
              <a:rPr dirty="0"/>
              <a:t>Local</a:t>
            </a:r>
            <a:r>
              <a:rPr spc="120" dirty="0"/>
              <a:t> </a:t>
            </a:r>
            <a:r>
              <a:rPr dirty="0"/>
              <a:t>Loan</a:t>
            </a:r>
            <a:r>
              <a:rPr spc="125" dirty="0"/>
              <a:t> </a:t>
            </a:r>
            <a:r>
              <a:rPr spc="-10" dirty="0"/>
              <a:t>Markets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1033881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1542503"/>
            <a:ext cx="65265" cy="6526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089" y="2030895"/>
            <a:ext cx="65265" cy="6526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0865" y="2220709"/>
            <a:ext cx="52590" cy="5259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9022" rIns="0" bIns="0" rtlCol="0">
            <a:spAutoFit/>
          </a:bodyPr>
          <a:lstStyle/>
          <a:p>
            <a:pPr marL="12700" marR="165735">
              <a:lnSpc>
                <a:spcPct val="102600"/>
              </a:lnSpc>
              <a:spcBef>
                <a:spcPts val="55"/>
              </a:spcBef>
            </a:pPr>
            <a:r>
              <a:rPr dirty="0"/>
              <a:t>We</a:t>
            </a:r>
            <a:r>
              <a:rPr spc="-60" dirty="0"/>
              <a:t> </a:t>
            </a:r>
            <a:r>
              <a:rPr spc="-65" dirty="0"/>
              <a:t>use</a:t>
            </a:r>
            <a:r>
              <a:rPr spc="-20" dirty="0"/>
              <a:t> </a:t>
            </a:r>
            <a:r>
              <a:rPr spc="-10" dirty="0"/>
              <a:t>capital</a:t>
            </a:r>
            <a:r>
              <a:rPr spc="-30" dirty="0"/>
              <a:t> </a:t>
            </a:r>
            <a:r>
              <a:rPr spc="-60" dirty="0"/>
              <a:t>surcharges</a:t>
            </a:r>
            <a:r>
              <a:rPr spc="-25" dirty="0"/>
              <a:t> </a:t>
            </a:r>
            <a:r>
              <a:rPr dirty="0"/>
              <a:t>that</a:t>
            </a:r>
            <a:r>
              <a:rPr spc="-30" dirty="0"/>
              <a:t> </a:t>
            </a:r>
            <a:r>
              <a:rPr spc="-75" dirty="0"/>
              <a:t>were</a:t>
            </a:r>
            <a:r>
              <a:rPr spc="-15" dirty="0"/>
              <a:t> </a:t>
            </a:r>
            <a:r>
              <a:rPr spc="-45" dirty="0"/>
              <a:t>imposed</a:t>
            </a:r>
            <a:r>
              <a:rPr spc="-30" dirty="0"/>
              <a:t> </a:t>
            </a:r>
            <a:r>
              <a:rPr spc="-10" dirty="0"/>
              <a:t>on</a:t>
            </a:r>
            <a:r>
              <a:rPr spc="-30" dirty="0"/>
              <a:t> </a:t>
            </a:r>
            <a:r>
              <a:rPr spc="-25" dirty="0"/>
              <a:t>global</a:t>
            </a:r>
            <a:r>
              <a:rPr spc="-30" dirty="0"/>
              <a:t> </a:t>
            </a:r>
            <a:r>
              <a:rPr spc="-40" dirty="0"/>
              <a:t>systemically</a:t>
            </a:r>
            <a:r>
              <a:rPr spc="-35" dirty="0"/>
              <a:t> </a:t>
            </a:r>
            <a:r>
              <a:rPr spc="-25" dirty="0"/>
              <a:t>important </a:t>
            </a:r>
            <a:r>
              <a:rPr spc="-10" dirty="0"/>
              <a:t>banks (GSIBs)</a:t>
            </a:r>
            <a:r>
              <a:rPr spc="-4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spc="-50" dirty="0"/>
              <a:t>2016</a:t>
            </a:r>
            <a:r>
              <a:rPr spc="-35" dirty="0"/>
              <a:t> as</a:t>
            </a:r>
            <a:r>
              <a:rPr spc="-40" dirty="0"/>
              <a:t> </a:t>
            </a:r>
            <a:r>
              <a:rPr dirty="0"/>
              <a:t>a</a:t>
            </a:r>
            <a:r>
              <a:rPr spc="-35" dirty="0"/>
              <a:t> </a:t>
            </a:r>
            <a:r>
              <a:rPr spc="-25" dirty="0"/>
              <a:t>shock</a:t>
            </a:r>
            <a:r>
              <a:rPr spc="-30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spc="-45" dirty="0"/>
              <a:t>asymmetric</a:t>
            </a:r>
            <a:r>
              <a:rPr spc="-35" dirty="0"/>
              <a:t> </a:t>
            </a:r>
            <a:r>
              <a:rPr spc="-10" dirty="0"/>
              <a:t>information</a:t>
            </a:r>
          </a:p>
          <a:p>
            <a:pPr marL="12700" marR="5080">
              <a:lnSpc>
                <a:spcPct val="102600"/>
              </a:lnSpc>
              <a:spcBef>
                <a:spcPts val="1295"/>
              </a:spcBef>
            </a:pPr>
            <a:r>
              <a:rPr spc="-35" dirty="0"/>
              <a:t>Favara, </a:t>
            </a:r>
            <a:r>
              <a:rPr spc="-55" dirty="0"/>
              <a:t>Ivanov,</a:t>
            </a:r>
            <a:r>
              <a:rPr spc="-30" dirty="0"/>
              <a:t> </a:t>
            </a:r>
            <a:r>
              <a:rPr spc="-40" dirty="0"/>
              <a:t>and</a:t>
            </a:r>
            <a:r>
              <a:rPr spc="-25" dirty="0"/>
              <a:t> </a:t>
            </a:r>
            <a:r>
              <a:rPr spc="-60" dirty="0"/>
              <a:t>Rezende</a:t>
            </a:r>
            <a:r>
              <a:rPr spc="-20" dirty="0"/>
              <a:t> </a:t>
            </a:r>
            <a:r>
              <a:rPr spc="-35" dirty="0"/>
              <a:t>(2021)</a:t>
            </a:r>
            <a:r>
              <a:rPr spc="-30" dirty="0"/>
              <a:t> </a:t>
            </a:r>
            <a:r>
              <a:rPr spc="-65" dirty="0"/>
              <a:t>show</a:t>
            </a:r>
            <a:r>
              <a:rPr spc="-20" dirty="0"/>
              <a:t> </a:t>
            </a:r>
            <a:r>
              <a:rPr dirty="0"/>
              <a:t>that</a:t>
            </a:r>
            <a:r>
              <a:rPr spc="-30" dirty="0"/>
              <a:t> </a:t>
            </a:r>
            <a:r>
              <a:rPr spc="-35" dirty="0"/>
              <a:t>following</a:t>
            </a:r>
            <a:r>
              <a:rPr spc="-30" dirty="0"/>
              <a:t> </a:t>
            </a:r>
            <a:r>
              <a:rPr spc="-10" dirty="0"/>
              <a:t>the</a:t>
            </a:r>
            <a:r>
              <a:rPr spc="-25" dirty="0"/>
              <a:t> imposition</a:t>
            </a:r>
            <a:r>
              <a:rPr spc="-3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spc="-55" dirty="0"/>
              <a:t>these</a:t>
            </a:r>
            <a:r>
              <a:rPr spc="-30" dirty="0"/>
              <a:t> </a:t>
            </a:r>
            <a:r>
              <a:rPr spc="-10" dirty="0"/>
              <a:t>capital </a:t>
            </a:r>
            <a:r>
              <a:rPr spc="-55" dirty="0"/>
              <a:t>surcharges,</a:t>
            </a:r>
            <a:r>
              <a:rPr spc="-35" dirty="0"/>
              <a:t> </a:t>
            </a:r>
            <a:r>
              <a:rPr spc="-10" dirty="0"/>
              <a:t>GSIBs</a:t>
            </a:r>
            <a:r>
              <a:rPr spc="-30" dirty="0"/>
              <a:t> </a:t>
            </a:r>
            <a:r>
              <a:rPr spc="-55" dirty="0"/>
              <a:t>reduced</a:t>
            </a:r>
            <a:r>
              <a:rPr spc="-30" dirty="0"/>
              <a:t> </a:t>
            </a:r>
            <a:r>
              <a:rPr spc="-10" dirty="0"/>
              <a:t>their</a:t>
            </a:r>
            <a:r>
              <a:rPr spc="-35" dirty="0"/>
              <a:t> </a:t>
            </a:r>
            <a:r>
              <a:rPr spc="-40" dirty="0"/>
              <a:t>lending</a:t>
            </a:r>
            <a:r>
              <a:rPr spc="-30" dirty="0"/>
              <a:t> </a:t>
            </a:r>
            <a:r>
              <a:rPr spc="-35" dirty="0"/>
              <a:t>relative</a:t>
            </a:r>
            <a:r>
              <a:rPr spc="-30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spc="-30" dirty="0"/>
              <a:t>other </a:t>
            </a:r>
            <a:r>
              <a:rPr spc="-10" dirty="0"/>
              <a:t>banks</a:t>
            </a: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dirty="0"/>
              <a:t>This</a:t>
            </a:r>
            <a:r>
              <a:rPr spc="-25" dirty="0"/>
              <a:t> </a:t>
            </a:r>
            <a:r>
              <a:rPr spc="-45" dirty="0"/>
              <a:t>forced</a:t>
            </a:r>
            <a:r>
              <a:rPr spc="-15" dirty="0"/>
              <a:t> </a:t>
            </a:r>
            <a:r>
              <a:rPr spc="-35" dirty="0"/>
              <a:t>reduction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spc="-40" dirty="0"/>
              <a:t>lending</a:t>
            </a:r>
            <a:r>
              <a:rPr spc="-20" dirty="0"/>
              <a:t> </a:t>
            </a:r>
            <a:r>
              <a:rPr spc="-65" dirty="0"/>
              <a:t>reduces</a:t>
            </a:r>
            <a:r>
              <a:rPr spc="-10" dirty="0"/>
              <a:t> </a:t>
            </a:r>
            <a:r>
              <a:rPr spc="-20" dirty="0"/>
              <a:t>the </a:t>
            </a:r>
            <a:r>
              <a:rPr spc="-70" dirty="0"/>
              <a:t>adverse</a:t>
            </a:r>
            <a:r>
              <a:rPr spc="-15" dirty="0"/>
              <a:t> </a:t>
            </a:r>
            <a:r>
              <a:rPr spc="-40" dirty="0"/>
              <a:t>selection</a:t>
            </a:r>
            <a:r>
              <a:rPr spc="-20" dirty="0"/>
              <a:t> </a:t>
            </a:r>
            <a:r>
              <a:rPr spc="-55" dirty="0"/>
              <a:t>problem</a:t>
            </a:r>
            <a:r>
              <a:rPr spc="-15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local</a:t>
            </a:r>
            <a:r>
              <a:rPr spc="-10" dirty="0"/>
              <a:t> markets</a:t>
            </a: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dirty="0"/>
              <a:t>It</a:t>
            </a:r>
            <a:r>
              <a:rPr sz="1000" spc="-60" dirty="0"/>
              <a:t> </a:t>
            </a:r>
            <a:r>
              <a:rPr sz="1000" spc="-50" dirty="0"/>
              <a:t>becomes</a:t>
            </a:r>
            <a:r>
              <a:rPr sz="1000" spc="-30" dirty="0"/>
              <a:t> </a:t>
            </a:r>
            <a:r>
              <a:rPr sz="1000" spc="-50" dirty="0"/>
              <a:t>less</a:t>
            </a:r>
            <a:r>
              <a:rPr sz="1000" spc="-30" dirty="0"/>
              <a:t> </a:t>
            </a:r>
            <a:r>
              <a:rPr sz="1000" dirty="0"/>
              <a:t>of</a:t>
            </a:r>
            <a:r>
              <a:rPr sz="1000" spc="-35" dirty="0"/>
              <a:t> </a:t>
            </a:r>
            <a:r>
              <a:rPr sz="1000" dirty="0"/>
              <a:t>a</a:t>
            </a:r>
            <a:r>
              <a:rPr sz="1000" spc="-35" dirty="0"/>
              <a:t> </a:t>
            </a:r>
            <a:r>
              <a:rPr sz="1000" spc="-25" dirty="0"/>
              <a:t>bad</a:t>
            </a:r>
            <a:r>
              <a:rPr sz="1000" spc="-35" dirty="0"/>
              <a:t> </a:t>
            </a:r>
            <a:r>
              <a:rPr sz="1000" spc="-25" dirty="0"/>
              <a:t>signal</a:t>
            </a:r>
            <a:r>
              <a:rPr sz="1000" spc="-35" dirty="0"/>
              <a:t> </a:t>
            </a:r>
            <a:r>
              <a:rPr sz="1000" dirty="0"/>
              <a:t>if</a:t>
            </a:r>
            <a:r>
              <a:rPr sz="1000" spc="-35" dirty="0"/>
              <a:t> </a:t>
            </a:r>
            <a:r>
              <a:rPr sz="1000" dirty="0"/>
              <a:t>a</a:t>
            </a:r>
            <a:r>
              <a:rPr sz="1000" spc="-35" dirty="0"/>
              <a:t> </a:t>
            </a:r>
            <a:r>
              <a:rPr sz="1000" dirty="0"/>
              <a:t>firm</a:t>
            </a:r>
            <a:r>
              <a:rPr sz="1000" spc="-35" dirty="0"/>
              <a:t> </a:t>
            </a:r>
            <a:r>
              <a:rPr sz="1000" spc="-50" dirty="0"/>
              <a:t>does</a:t>
            </a:r>
            <a:r>
              <a:rPr sz="1000" spc="-30" dirty="0"/>
              <a:t> </a:t>
            </a:r>
            <a:r>
              <a:rPr sz="1000" dirty="0"/>
              <a:t>not</a:t>
            </a:r>
            <a:r>
              <a:rPr sz="1000" spc="-35" dirty="0"/>
              <a:t> </a:t>
            </a:r>
            <a:r>
              <a:rPr sz="1000" spc="-50" dirty="0"/>
              <a:t>receive</a:t>
            </a:r>
            <a:r>
              <a:rPr sz="1000" spc="-30" dirty="0"/>
              <a:t> </a:t>
            </a:r>
            <a:r>
              <a:rPr sz="1000" dirty="0"/>
              <a:t>a</a:t>
            </a:r>
            <a:r>
              <a:rPr sz="1000" spc="-35" dirty="0"/>
              <a:t> </a:t>
            </a:r>
            <a:r>
              <a:rPr sz="1000" spc="-20" dirty="0"/>
              <a:t>loan</a:t>
            </a:r>
            <a:r>
              <a:rPr sz="1000" spc="-35" dirty="0"/>
              <a:t> </a:t>
            </a:r>
            <a:r>
              <a:rPr sz="1000" spc="-25" dirty="0"/>
              <a:t>from</a:t>
            </a:r>
            <a:r>
              <a:rPr sz="1000" spc="-35" dirty="0"/>
              <a:t> </a:t>
            </a:r>
            <a:r>
              <a:rPr sz="1000" dirty="0"/>
              <a:t>a</a:t>
            </a:r>
            <a:r>
              <a:rPr sz="1000" spc="-35" dirty="0"/>
              <a:t> </a:t>
            </a:r>
            <a:r>
              <a:rPr sz="1000" dirty="0"/>
              <a:t>GSIB</a:t>
            </a:r>
            <a:r>
              <a:rPr sz="1000" spc="-40" dirty="0"/>
              <a:t> </a:t>
            </a:r>
            <a:r>
              <a:rPr sz="1000" spc="-20" dirty="0"/>
              <a:t>bank</a:t>
            </a:r>
            <a:endParaRPr sz="1000"/>
          </a:p>
        </p:txBody>
      </p:sp>
      <p:grpSp>
        <p:nvGrpSpPr>
          <p:cNvPr id="8" name="object 8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9" name="object 9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dirty="0"/>
              <a:t>18</a:t>
            </a:r>
            <a:r>
              <a:rPr spc="25" dirty="0"/>
              <a:t> </a:t>
            </a:r>
            <a:r>
              <a:rPr spc="150" dirty="0"/>
              <a:t>/</a:t>
            </a:r>
            <a:r>
              <a:rPr spc="30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The</a:t>
            </a:r>
            <a:r>
              <a:rPr spc="100" dirty="0"/>
              <a:t> </a:t>
            </a:r>
            <a:r>
              <a:rPr dirty="0"/>
              <a:t>Effect</a:t>
            </a:r>
            <a:r>
              <a:rPr spc="10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dirty="0"/>
              <a:t>Market</a:t>
            </a:r>
            <a:r>
              <a:rPr spc="100" dirty="0"/>
              <a:t> </a:t>
            </a:r>
            <a:r>
              <a:rPr spc="-10" dirty="0"/>
              <a:t>Concentration</a:t>
            </a:r>
            <a:r>
              <a:rPr spc="100" dirty="0"/>
              <a:t> </a:t>
            </a:r>
            <a:r>
              <a:rPr dirty="0"/>
              <a:t>on</a:t>
            </a:r>
            <a:r>
              <a:rPr spc="100" dirty="0"/>
              <a:t> </a:t>
            </a:r>
            <a:r>
              <a:rPr spc="-10" dirty="0"/>
              <a:t>Prices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993355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089" y="1309674"/>
            <a:ext cx="65265" cy="6526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0865" y="1499488"/>
            <a:ext cx="52590" cy="5259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02932" y="909915"/>
            <a:ext cx="4953000" cy="6832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5" dirty="0">
                <a:latin typeface="Tahoma"/>
                <a:cs typeface="Tahoma"/>
              </a:rPr>
              <a:t>Standard </a:t>
            </a:r>
            <a:r>
              <a:rPr sz="1100" spc="-45" dirty="0">
                <a:latin typeface="Tahoma"/>
                <a:cs typeface="Tahoma"/>
              </a:rPr>
              <a:t>theories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competition</a:t>
            </a:r>
            <a:r>
              <a:rPr sz="1100" spc="-30" dirty="0">
                <a:latin typeface="Tahoma"/>
                <a:cs typeface="Tahoma"/>
              </a:rPr>
              <a:t> predict </a:t>
            </a:r>
            <a:r>
              <a:rPr sz="1100" b="1" spc="-25" dirty="0">
                <a:latin typeface="Gill Sans MT"/>
                <a:cs typeface="Gill Sans MT"/>
              </a:rPr>
              <a:t>higher</a:t>
            </a:r>
            <a:r>
              <a:rPr sz="1100" b="1" spc="20" dirty="0">
                <a:latin typeface="Gill Sans MT"/>
                <a:cs typeface="Gill Sans MT"/>
              </a:rPr>
              <a:t> </a:t>
            </a:r>
            <a:r>
              <a:rPr sz="1100" spc="-35" dirty="0">
                <a:latin typeface="Tahoma"/>
                <a:cs typeface="Tahoma"/>
              </a:rPr>
              <a:t>concentration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leads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Gill Sans MT"/>
                <a:cs typeface="Gill Sans MT"/>
              </a:rPr>
              <a:t>higher</a:t>
            </a:r>
            <a:r>
              <a:rPr sz="1100" b="1" spc="2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Tahoma"/>
                <a:cs typeface="Tahoma"/>
              </a:rPr>
              <a:t>prices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1100" dirty="0">
                <a:latin typeface="Tahoma"/>
                <a:cs typeface="Tahoma"/>
              </a:rPr>
              <a:t>Many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studies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find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that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higher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local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market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concentration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leads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lower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deposit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rates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dirty="0">
                <a:latin typeface="Tahoma"/>
                <a:cs typeface="Tahoma"/>
              </a:rPr>
              <a:t>FDIC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DOJ </a:t>
            </a:r>
            <a:r>
              <a:rPr sz="1000" spc="-25" dirty="0">
                <a:latin typeface="Tahoma"/>
                <a:cs typeface="Tahoma"/>
              </a:rPr>
              <a:t>rely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local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deposit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concentration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measures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when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reviewing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mergers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8" name="object 8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The</a:t>
            </a:r>
            <a:r>
              <a:rPr spc="150" dirty="0"/>
              <a:t> </a:t>
            </a:r>
            <a:r>
              <a:rPr dirty="0"/>
              <a:t>Effect</a:t>
            </a:r>
            <a:r>
              <a:rPr spc="160" dirty="0"/>
              <a:t> </a:t>
            </a:r>
            <a:r>
              <a:rPr dirty="0"/>
              <a:t>of</a:t>
            </a:r>
            <a:r>
              <a:rPr spc="155" dirty="0"/>
              <a:t> </a:t>
            </a:r>
            <a:r>
              <a:rPr dirty="0"/>
              <a:t>GSIB</a:t>
            </a:r>
            <a:r>
              <a:rPr spc="155" dirty="0"/>
              <a:t> </a:t>
            </a:r>
            <a:r>
              <a:rPr dirty="0"/>
              <a:t>Capital</a:t>
            </a:r>
            <a:r>
              <a:rPr spc="150" dirty="0"/>
              <a:t> </a:t>
            </a:r>
            <a:r>
              <a:rPr dirty="0"/>
              <a:t>Surcharges</a:t>
            </a:r>
            <a:r>
              <a:rPr spc="155" dirty="0"/>
              <a:t> </a:t>
            </a:r>
            <a:r>
              <a:rPr dirty="0"/>
              <a:t>on</a:t>
            </a:r>
            <a:r>
              <a:rPr spc="155" dirty="0"/>
              <a:t> </a:t>
            </a:r>
            <a:r>
              <a:rPr dirty="0"/>
              <a:t>Market</a:t>
            </a:r>
            <a:r>
              <a:rPr spc="160" dirty="0"/>
              <a:t> </a:t>
            </a:r>
            <a:r>
              <a:rPr spc="-10" dirty="0"/>
              <a:t>Shares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3134" y="675918"/>
            <a:ext cx="36398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25" dirty="0">
                <a:latin typeface="Arial"/>
                <a:cs typeface="Arial"/>
              </a:rPr>
              <a:t>MarketShare</a:t>
            </a:r>
            <a:r>
              <a:rPr sz="1200" i="1" spc="-37" baseline="-13888" dirty="0">
                <a:latin typeface="Calibri"/>
                <a:cs typeface="Calibri"/>
              </a:rPr>
              <a:t>b</a:t>
            </a:r>
            <a:r>
              <a:rPr sz="1200" b="0" i="1" spc="-37" baseline="-13888" dirty="0">
                <a:latin typeface="Bookman Old Style"/>
                <a:cs typeface="Bookman Old Style"/>
              </a:rPr>
              <a:t>,</a:t>
            </a:r>
            <a:r>
              <a:rPr sz="1200" i="1" spc="-37" baseline="-13888" dirty="0">
                <a:latin typeface="Calibri"/>
                <a:cs typeface="Calibri"/>
              </a:rPr>
              <a:t>t</a:t>
            </a:r>
            <a:r>
              <a:rPr sz="1200" b="0" i="1" spc="-37" baseline="-13888" dirty="0">
                <a:latin typeface="Bookman Old Style"/>
                <a:cs typeface="Bookman Old Style"/>
              </a:rPr>
              <a:t>,</a:t>
            </a:r>
            <a:r>
              <a:rPr sz="1200" i="1" spc="-37" baseline="-13888" dirty="0">
                <a:latin typeface="Calibri"/>
                <a:cs typeface="Calibri"/>
              </a:rPr>
              <a:t>c</a:t>
            </a:r>
            <a:r>
              <a:rPr sz="1200" i="1" spc="292" baseline="-13888" dirty="0">
                <a:latin typeface="Calibri"/>
                <a:cs typeface="Calibri"/>
              </a:rPr>
              <a:t> </a:t>
            </a:r>
            <a:r>
              <a:rPr sz="1100" dirty="0">
                <a:latin typeface="Tahoma"/>
                <a:cs typeface="Tahoma"/>
              </a:rPr>
              <a:t>=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b="0" i="1" dirty="0">
                <a:latin typeface="Bookman Old Style"/>
                <a:cs typeface="Bookman Old Style"/>
              </a:rPr>
              <a:t>β</a:t>
            </a:r>
            <a:r>
              <a:rPr sz="1200" baseline="-10416" dirty="0">
                <a:latin typeface="Arial"/>
                <a:cs typeface="Arial"/>
              </a:rPr>
              <a:t>0</a:t>
            </a:r>
            <a:r>
              <a:rPr sz="1200" spc="89" baseline="-10416" dirty="0">
                <a:latin typeface="Arial"/>
                <a:cs typeface="Arial"/>
              </a:rPr>
              <a:t> </a:t>
            </a:r>
            <a:r>
              <a:rPr sz="1100" dirty="0">
                <a:latin typeface="Tahoma"/>
                <a:cs typeface="Tahoma"/>
              </a:rPr>
              <a:t>+</a:t>
            </a:r>
            <a:r>
              <a:rPr sz="1100" spc="-105" dirty="0">
                <a:latin typeface="Tahoma"/>
                <a:cs typeface="Tahoma"/>
              </a:rPr>
              <a:t> </a:t>
            </a:r>
            <a:r>
              <a:rPr sz="1100" b="0" i="1" spc="-35" dirty="0">
                <a:latin typeface="Bookman Old Style"/>
                <a:cs typeface="Bookman Old Style"/>
              </a:rPr>
              <a:t>β</a:t>
            </a:r>
            <a:r>
              <a:rPr sz="1200" spc="-52" baseline="-10416" dirty="0">
                <a:latin typeface="Arial"/>
                <a:cs typeface="Arial"/>
              </a:rPr>
              <a:t>1</a:t>
            </a:r>
            <a:r>
              <a:rPr sz="1100" i="1" spc="-35" dirty="0">
                <a:latin typeface="Arial"/>
                <a:cs typeface="Arial"/>
              </a:rPr>
              <a:t>GSIB</a:t>
            </a:r>
            <a:r>
              <a:rPr sz="1200" i="1" spc="-52" baseline="-13888" dirty="0">
                <a:latin typeface="Calibri"/>
                <a:cs typeface="Calibri"/>
              </a:rPr>
              <a:t>b</a:t>
            </a:r>
            <a:r>
              <a:rPr sz="1200" i="1" spc="209" baseline="-13888" dirty="0">
                <a:latin typeface="Calibri"/>
                <a:cs typeface="Calibri"/>
              </a:rPr>
              <a:t> </a:t>
            </a:r>
            <a:r>
              <a:rPr sz="1100" i="1" spc="-60" dirty="0">
                <a:latin typeface="Verdana"/>
                <a:cs typeface="Verdana"/>
              </a:rPr>
              <a:t>×</a:t>
            </a:r>
            <a:r>
              <a:rPr sz="1100" i="1" spc="-145" dirty="0">
                <a:latin typeface="Verdana"/>
                <a:cs typeface="Verdana"/>
              </a:rPr>
              <a:t> </a:t>
            </a:r>
            <a:r>
              <a:rPr sz="1100" i="1" spc="-10" dirty="0">
                <a:latin typeface="Arial"/>
                <a:cs typeface="Arial"/>
              </a:rPr>
              <a:t>Post</a:t>
            </a:r>
            <a:r>
              <a:rPr sz="1200" i="1" spc="-15" baseline="-10416" dirty="0">
                <a:latin typeface="Calibri"/>
                <a:cs typeface="Calibri"/>
              </a:rPr>
              <a:t>t</a:t>
            </a:r>
            <a:r>
              <a:rPr sz="1200" i="1" spc="232" baseline="-10416" dirty="0">
                <a:latin typeface="Calibri"/>
                <a:cs typeface="Calibri"/>
              </a:rPr>
              <a:t> </a:t>
            </a:r>
            <a:r>
              <a:rPr sz="1100" dirty="0">
                <a:latin typeface="Tahoma"/>
                <a:cs typeface="Tahoma"/>
              </a:rPr>
              <a:t>+</a:t>
            </a:r>
            <a:r>
              <a:rPr sz="1100" spc="-105" dirty="0">
                <a:latin typeface="Tahoma"/>
                <a:cs typeface="Tahoma"/>
              </a:rPr>
              <a:t> </a:t>
            </a:r>
            <a:r>
              <a:rPr sz="1100" b="0" i="1" dirty="0">
                <a:latin typeface="Bookman Old Style"/>
                <a:cs typeface="Bookman Old Style"/>
              </a:rPr>
              <a:t>γ</a:t>
            </a:r>
            <a:r>
              <a:rPr sz="1200" i="1" baseline="-13888" dirty="0">
                <a:latin typeface="Calibri"/>
                <a:cs typeface="Calibri"/>
              </a:rPr>
              <a:t>b</a:t>
            </a:r>
            <a:r>
              <a:rPr sz="1200" b="0" i="1" baseline="-13888" dirty="0">
                <a:latin typeface="Bookman Old Style"/>
                <a:cs typeface="Bookman Old Style"/>
              </a:rPr>
              <a:t>,</a:t>
            </a:r>
            <a:r>
              <a:rPr sz="1200" i="1" baseline="-13888" dirty="0">
                <a:latin typeface="Calibri"/>
                <a:cs typeface="Calibri"/>
              </a:rPr>
              <a:t>c</a:t>
            </a:r>
            <a:r>
              <a:rPr sz="1200" i="1" spc="247" baseline="-13888" dirty="0">
                <a:latin typeface="Calibri"/>
                <a:cs typeface="Calibri"/>
              </a:rPr>
              <a:t> </a:t>
            </a:r>
            <a:r>
              <a:rPr sz="1100" dirty="0">
                <a:latin typeface="Tahoma"/>
                <a:cs typeface="Tahoma"/>
              </a:rPr>
              <a:t>+</a:t>
            </a:r>
            <a:r>
              <a:rPr sz="1100" spc="-105" dirty="0">
                <a:latin typeface="Tahoma"/>
                <a:cs typeface="Tahoma"/>
              </a:rPr>
              <a:t> </a:t>
            </a:r>
            <a:r>
              <a:rPr sz="1100" b="0" i="1" dirty="0">
                <a:latin typeface="Bookman Old Style"/>
                <a:cs typeface="Bookman Old Style"/>
              </a:rPr>
              <a:t>δ</a:t>
            </a:r>
            <a:r>
              <a:rPr sz="1200" i="1" baseline="-10416" dirty="0">
                <a:latin typeface="Calibri"/>
                <a:cs typeface="Calibri"/>
              </a:rPr>
              <a:t>t</a:t>
            </a:r>
            <a:r>
              <a:rPr sz="1200" i="1" spc="240" baseline="-10416" dirty="0">
                <a:latin typeface="Calibri"/>
                <a:cs typeface="Calibri"/>
              </a:rPr>
              <a:t> </a:t>
            </a:r>
            <a:r>
              <a:rPr sz="1100" dirty="0">
                <a:latin typeface="Tahoma"/>
                <a:cs typeface="Tahoma"/>
              </a:rPr>
              <a:t>+</a:t>
            </a:r>
            <a:r>
              <a:rPr sz="1100" spc="-105" dirty="0">
                <a:latin typeface="Tahoma"/>
                <a:cs typeface="Tahoma"/>
              </a:rPr>
              <a:t> </a:t>
            </a:r>
            <a:r>
              <a:rPr sz="1100" i="1" spc="-10" dirty="0">
                <a:latin typeface="Arial"/>
                <a:cs typeface="Arial"/>
              </a:rPr>
              <a:t>u</a:t>
            </a:r>
            <a:r>
              <a:rPr sz="1200" i="1" spc="-15" baseline="-13888" dirty="0">
                <a:latin typeface="Calibri"/>
                <a:cs typeface="Calibri"/>
              </a:rPr>
              <a:t>b</a:t>
            </a:r>
            <a:r>
              <a:rPr sz="1200" b="0" i="1" spc="-15" baseline="-13888" dirty="0">
                <a:latin typeface="Bookman Old Style"/>
                <a:cs typeface="Bookman Old Style"/>
              </a:rPr>
              <a:t>,</a:t>
            </a:r>
            <a:r>
              <a:rPr sz="1200" i="1" spc="-15" baseline="-13888" dirty="0">
                <a:latin typeface="Calibri"/>
                <a:cs typeface="Calibri"/>
              </a:rPr>
              <a:t>t</a:t>
            </a:r>
            <a:r>
              <a:rPr sz="1200" b="0" i="1" spc="-15" baseline="-13888" dirty="0">
                <a:latin typeface="Bookman Old Style"/>
                <a:cs typeface="Bookman Old Style"/>
              </a:rPr>
              <a:t>,</a:t>
            </a:r>
            <a:r>
              <a:rPr sz="1200" i="1" spc="-15" baseline="-13888" dirty="0">
                <a:latin typeface="Calibri"/>
                <a:cs typeface="Calibri"/>
              </a:rPr>
              <a:t>c</a:t>
            </a:r>
            <a:endParaRPr sz="1200" baseline="-13888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2554" y="1061749"/>
            <a:ext cx="3481929" cy="1918889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6" name="object 6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dirty="0"/>
              <a:t>19</a:t>
            </a:r>
            <a:r>
              <a:rPr spc="25" dirty="0"/>
              <a:t> </a:t>
            </a:r>
            <a:r>
              <a:rPr spc="150" dirty="0"/>
              <a:t>/</a:t>
            </a:r>
            <a:r>
              <a:rPr spc="30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  <p:transition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59877"/>
            <a:ext cx="37668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The</a:t>
            </a:r>
            <a:r>
              <a:rPr sz="1400" spc="16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Effect</a:t>
            </a:r>
            <a:r>
              <a:rPr sz="1400" spc="17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of</a:t>
            </a:r>
            <a:r>
              <a:rPr sz="1400" spc="16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GSIB</a:t>
            </a:r>
            <a:r>
              <a:rPr sz="1400" spc="16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Capital</a:t>
            </a:r>
            <a:r>
              <a:rPr sz="1400" spc="16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Surcharge</a:t>
            </a:r>
            <a:r>
              <a:rPr sz="1400" spc="16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on</a:t>
            </a:r>
            <a:r>
              <a:rPr sz="1400" spc="17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Gill Sans MT"/>
                <a:cs typeface="Gill Sans MT"/>
              </a:rPr>
              <a:t>Markups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96250" y="675918"/>
            <a:ext cx="29533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745" dirty="0">
                <a:latin typeface="Arial"/>
                <a:cs typeface="Arial"/>
              </a:rPr>
              <a:t>M</a:t>
            </a:r>
            <a:r>
              <a:rPr sz="1500" spc="-1117" baseline="19444" dirty="0">
                <a:latin typeface="Arial"/>
                <a:cs typeface="Arial"/>
              </a:rPr>
              <a:t>-</a:t>
            </a:r>
            <a:r>
              <a:rPr sz="1500" spc="-502" baseline="19444" dirty="0">
                <a:latin typeface="Arial"/>
                <a:cs typeface="Arial"/>
              </a:rPr>
              <a:t>--</a:t>
            </a:r>
            <a:r>
              <a:rPr sz="1100" i="1" dirty="0">
                <a:latin typeface="Arial"/>
                <a:cs typeface="Arial"/>
              </a:rPr>
              <a:t>U</a:t>
            </a:r>
            <a:r>
              <a:rPr sz="1200" i="1" baseline="-13888" dirty="0">
                <a:latin typeface="Calibri"/>
                <a:cs typeface="Calibri"/>
              </a:rPr>
              <a:t>l</a:t>
            </a:r>
            <a:r>
              <a:rPr sz="1200" i="1" spc="359" baseline="-13888" dirty="0">
                <a:latin typeface="Calibri"/>
                <a:cs typeface="Calibri"/>
              </a:rPr>
              <a:t> </a:t>
            </a:r>
            <a:r>
              <a:rPr sz="1100" dirty="0">
                <a:latin typeface="Tahoma"/>
                <a:cs typeface="Tahoma"/>
              </a:rPr>
              <a:t>=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b="0" i="1" dirty="0">
                <a:latin typeface="Bookman Old Style"/>
                <a:cs typeface="Bookman Old Style"/>
              </a:rPr>
              <a:t>β</a:t>
            </a:r>
            <a:r>
              <a:rPr sz="1200" baseline="-10416" dirty="0">
                <a:latin typeface="Arial"/>
                <a:cs typeface="Arial"/>
              </a:rPr>
              <a:t>0</a:t>
            </a:r>
            <a:r>
              <a:rPr sz="1200" spc="104" baseline="-10416" dirty="0">
                <a:latin typeface="Arial"/>
                <a:cs typeface="Arial"/>
              </a:rPr>
              <a:t> </a:t>
            </a:r>
            <a:r>
              <a:rPr sz="1100" dirty="0">
                <a:latin typeface="Tahoma"/>
                <a:cs typeface="Tahoma"/>
              </a:rPr>
              <a:t>+</a:t>
            </a:r>
            <a:r>
              <a:rPr sz="1100" spc="-100" dirty="0">
                <a:latin typeface="Tahoma"/>
                <a:cs typeface="Tahoma"/>
              </a:rPr>
              <a:t> </a:t>
            </a:r>
            <a:r>
              <a:rPr sz="1100" b="0" i="1" spc="-35" dirty="0">
                <a:latin typeface="Bookman Old Style"/>
                <a:cs typeface="Bookman Old Style"/>
              </a:rPr>
              <a:t>β</a:t>
            </a:r>
            <a:r>
              <a:rPr sz="1200" spc="-52" baseline="-10416" dirty="0">
                <a:latin typeface="Arial"/>
                <a:cs typeface="Arial"/>
              </a:rPr>
              <a:t>1</a:t>
            </a:r>
            <a:r>
              <a:rPr sz="1100" i="1" spc="-35" dirty="0">
                <a:latin typeface="Arial"/>
                <a:cs typeface="Arial"/>
              </a:rPr>
              <a:t>GSIB</a:t>
            </a:r>
            <a:r>
              <a:rPr sz="1200" i="1" spc="-52" baseline="-13888" dirty="0">
                <a:latin typeface="Calibri"/>
                <a:cs typeface="Calibri"/>
              </a:rPr>
              <a:t>b</a:t>
            </a:r>
            <a:r>
              <a:rPr sz="1200" i="1" spc="217" baseline="-13888" dirty="0">
                <a:latin typeface="Calibri"/>
                <a:cs typeface="Calibri"/>
              </a:rPr>
              <a:t> </a:t>
            </a:r>
            <a:r>
              <a:rPr sz="1100" i="1" spc="-60" dirty="0">
                <a:latin typeface="Verdana"/>
                <a:cs typeface="Verdana"/>
              </a:rPr>
              <a:t>×</a:t>
            </a:r>
            <a:r>
              <a:rPr sz="1100" i="1" spc="-140" dirty="0">
                <a:latin typeface="Verdana"/>
                <a:cs typeface="Verdana"/>
              </a:rPr>
              <a:t> </a:t>
            </a:r>
            <a:r>
              <a:rPr sz="1100" i="1" spc="-10" dirty="0">
                <a:latin typeface="Arial"/>
                <a:cs typeface="Arial"/>
              </a:rPr>
              <a:t>Post</a:t>
            </a:r>
            <a:r>
              <a:rPr sz="1200" i="1" spc="-15" baseline="-10416" dirty="0">
                <a:latin typeface="Calibri"/>
                <a:cs typeface="Calibri"/>
              </a:rPr>
              <a:t>t</a:t>
            </a:r>
            <a:r>
              <a:rPr sz="1200" i="1" spc="247" baseline="-10416" dirty="0">
                <a:latin typeface="Calibri"/>
                <a:cs typeface="Calibri"/>
              </a:rPr>
              <a:t> </a:t>
            </a:r>
            <a:r>
              <a:rPr sz="1100" dirty="0">
                <a:latin typeface="Tahoma"/>
                <a:cs typeface="Tahoma"/>
              </a:rPr>
              <a:t>+</a:t>
            </a:r>
            <a:r>
              <a:rPr sz="1100" spc="-100" dirty="0">
                <a:latin typeface="Tahoma"/>
                <a:cs typeface="Tahoma"/>
              </a:rPr>
              <a:t> </a:t>
            </a:r>
            <a:r>
              <a:rPr sz="1100" b="0" i="1" dirty="0">
                <a:latin typeface="Bookman Old Style"/>
                <a:cs typeface="Bookman Old Style"/>
              </a:rPr>
              <a:t>γ</a:t>
            </a:r>
            <a:r>
              <a:rPr sz="1200" i="1" baseline="-13888" dirty="0">
                <a:latin typeface="Calibri"/>
                <a:cs typeface="Calibri"/>
              </a:rPr>
              <a:t>b</a:t>
            </a:r>
            <a:r>
              <a:rPr sz="1200" b="0" i="1" baseline="-13888" dirty="0">
                <a:latin typeface="Bookman Old Style"/>
                <a:cs typeface="Bookman Old Style"/>
              </a:rPr>
              <a:t>,</a:t>
            </a:r>
            <a:r>
              <a:rPr sz="1200" i="1" baseline="-13888" dirty="0">
                <a:latin typeface="Calibri"/>
                <a:cs typeface="Calibri"/>
              </a:rPr>
              <a:t>c</a:t>
            </a:r>
            <a:r>
              <a:rPr sz="1200" i="1" spc="262" baseline="-13888" dirty="0">
                <a:latin typeface="Calibri"/>
                <a:cs typeface="Calibri"/>
              </a:rPr>
              <a:t> </a:t>
            </a:r>
            <a:r>
              <a:rPr sz="1100" dirty="0">
                <a:latin typeface="Tahoma"/>
                <a:cs typeface="Tahoma"/>
              </a:rPr>
              <a:t>+</a:t>
            </a:r>
            <a:r>
              <a:rPr sz="1100" spc="-105" dirty="0">
                <a:latin typeface="Tahoma"/>
                <a:cs typeface="Tahoma"/>
              </a:rPr>
              <a:t> </a:t>
            </a:r>
            <a:r>
              <a:rPr sz="1100" b="0" i="1" dirty="0">
                <a:latin typeface="Bookman Old Style"/>
                <a:cs typeface="Bookman Old Style"/>
              </a:rPr>
              <a:t>δ</a:t>
            </a:r>
            <a:r>
              <a:rPr sz="1200" i="1" baseline="-10416" dirty="0">
                <a:latin typeface="Calibri"/>
                <a:cs typeface="Calibri"/>
              </a:rPr>
              <a:t>t</a:t>
            </a:r>
            <a:r>
              <a:rPr sz="1200" i="1" spc="254" baseline="-10416" dirty="0">
                <a:latin typeface="Calibri"/>
                <a:cs typeface="Calibri"/>
              </a:rPr>
              <a:t> </a:t>
            </a:r>
            <a:r>
              <a:rPr sz="1100" dirty="0">
                <a:latin typeface="Tahoma"/>
                <a:cs typeface="Tahoma"/>
              </a:rPr>
              <a:t>+</a:t>
            </a:r>
            <a:r>
              <a:rPr sz="1100" spc="-105" dirty="0">
                <a:latin typeface="Tahoma"/>
                <a:cs typeface="Tahoma"/>
              </a:rPr>
              <a:t> </a:t>
            </a:r>
            <a:r>
              <a:rPr sz="1100" i="1" spc="-10" dirty="0">
                <a:latin typeface="Arial"/>
                <a:cs typeface="Arial"/>
              </a:rPr>
              <a:t>u</a:t>
            </a:r>
            <a:r>
              <a:rPr sz="1200" i="1" spc="-15" baseline="-13888" dirty="0">
                <a:latin typeface="Calibri"/>
                <a:cs typeface="Calibri"/>
              </a:rPr>
              <a:t>b</a:t>
            </a:r>
            <a:r>
              <a:rPr sz="1200" b="0" i="1" spc="-15" baseline="-13888" dirty="0">
                <a:latin typeface="Bookman Old Style"/>
                <a:cs typeface="Bookman Old Style"/>
              </a:rPr>
              <a:t>,</a:t>
            </a:r>
            <a:r>
              <a:rPr sz="1200" i="1" spc="-15" baseline="-13888" dirty="0">
                <a:latin typeface="Calibri"/>
                <a:cs typeface="Calibri"/>
              </a:rPr>
              <a:t>t</a:t>
            </a:r>
            <a:r>
              <a:rPr sz="1200" b="0" i="1" spc="-15" baseline="-13888" dirty="0">
                <a:latin typeface="Bookman Old Style"/>
                <a:cs typeface="Bookman Old Style"/>
              </a:rPr>
              <a:t>,</a:t>
            </a:r>
            <a:r>
              <a:rPr sz="1200" i="1" spc="-15" baseline="-13888" dirty="0">
                <a:latin typeface="Calibri"/>
                <a:cs typeface="Calibri"/>
              </a:rPr>
              <a:t>c</a:t>
            </a:r>
            <a:endParaRPr sz="1200" baseline="-13888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2554" y="1061749"/>
            <a:ext cx="3481929" cy="1918889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6" name="object 6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dirty="0"/>
              <a:t>20</a:t>
            </a:r>
            <a:r>
              <a:rPr spc="25" dirty="0"/>
              <a:t> </a:t>
            </a:r>
            <a:r>
              <a:rPr spc="150" dirty="0"/>
              <a:t>/</a:t>
            </a:r>
            <a:r>
              <a:rPr spc="30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  <p:transition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The</a:t>
            </a:r>
            <a:r>
              <a:rPr spc="165" dirty="0"/>
              <a:t> </a:t>
            </a:r>
            <a:r>
              <a:rPr dirty="0"/>
              <a:t>Effect</a:t>
            </a:r>
            <a:r>
              <a:rPr spc="170" dirty="0"/>
              <a:t> </a:t>
            </a:r>
            <a:r>
              <a:rPr dirty="0"/>
              <a:t>of</a:t>
            </a:r>
            <a:r>
              <a:rPr spc="165" dirty="0"/>
              <a:t> </a:t>
            </a:r>
            <a:r>
              <a:rPr dirty="0"/>
              <a:t>GSIB</a:t>
            </a:r>
            <a:r>
              <a:rPr spc="165" dirty="0"/>
              <a:t> </a:t>
            </a:r>
            <a:r>
              <a:rPr dirty="0"/>
              <a:t>Capital</a:t>
            </a:r>
            <a:r>
              <a:rPr spc="165" dirty="0"/>
              <a:t> </a:t>
            </a:r>
            <a:r>
              <a:rPr dirty="0"/>
              <a:t>Surcharge</a:t>
            </a:r>
            <a:r>
              <a:rPr spc="165" dirty="0"/>
              <a:t> </a:t>
            </a:r>
            <a:r>
              <a:rPr dirty="0"/>
              <a:t>on</a:t>
            </a:r>
            <a:r>
              <a:rPr spc="170" dirty="0"/>
              <a:t> </a:t>
            </a:r>
            <a:r>
              <a:rPr spc="-10" dirty="0"/>
              <a:t>Markups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1367980"/>
            <a:ext cx="65265" cy="6526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02932" y="1284527"/>
            <a:ext cx="4482465" cy="5283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0" dirty="0">
                <a:latin typeface="Tahoma"/>
                <a:cs typeface="Tahoma"/>
              </a:rPr>
              <a:t>Effects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are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concentrated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among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borrowers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that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stay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with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their</a:t>
            </a:r>
            <a:r>
              <a:rPr sz="1100" spc="-30" dirty="0">
                <a:latin typeface="Tahoma"/>
                <a:cs typeface="Tahoma"/>
              </a:rPr>
              <a:t> existing </a:t>
            </a:r>
            <a:r>
              <a:rPr sz="1100" spc="-10" dirty="0">
                <a:latin typeface="Tahoma"/>
                <a:cs typeface="Tahoma"/>
              </a:rPr>
              <a:t>banks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1100" spc="-40" dirty="0">
                <a:latin typeface="Tahoma"/>
                <a:cs typeface="Tahoma"/>
              </a:rPr>
              <a:t>Larger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effect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counties </a:t>
            </a:r>
            <a:r>
              <a:rPr sz="1100" spc="-10" dirty="0">
                <a:latin typeface="Tahoma"/>
                <a:cs typeface="Tahoma"/>
              </a:rPr>
              <a:t>with</a:t>
            </a:r>
            <a:r>
              <a:rPr sz="1100" spc="-40" dirty="0">
                <a:latin typeface="Tahoma"/>
                <a:cs typeface="Tahoma"/>
              </a:rPr>
              <a:t> higher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initial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aggregate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GSIB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presence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089" y="1704543"/>
            <a:ext cx="65265" cy="65265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7" name="object 7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dirty="0"/>
              <a:t>21</a:t>
            </a:r>
            <a:r>
              <a:rPr spc="25" dirty="0"/>
              <a:t> </a:t>
            </a:r>
            <a:r>
              <a:rPr spc="150" dirty="0"/>
              <a:t>/</a:t>
            </a:r>
            <a:r>
              <a:rPr spc="30" dirty="0"/>
              <a:t> </a:t>
            </a:r>
            <a:r>
              <a:rPr spc="-25" dirty="0"/>
              <a:t>22</a:t>
            </a:r>
          </a:p>
        </p:txBody>
      </p:sp>
    </p:spTree>
  </p:cSld>
  <p:clrMapOvr>
    <a:masterClrMapping/>
  </p:clrMapOvr>
  <p:transition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59877"/>
            <a:ext cx="82359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10" dirty="0">
                <a:solidFill>
                  <a:srgbClr val="FFFFFF"/>
                </a:solidFill>
                <a:latin typeface="Gill Sans MT"/>
                <a:cs typeface="Gill Sans MT"/>
              </a:rPr>
              <a:t>Conclusion</a:t>
            </a:r>
            <a:endParaRPr sz="1400">
              <a:latin typeface="Gill Sans MT"/>
              <a:cs typeface="Gill Sans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892238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082052"/>
            <a:ext cx="52590" cy="5259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02932" y="783730"/>
            <a:ext cx="5185410" cy="73088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75" dirty="0">
                <a:latin typeface="Tahoma"/>
                <a:cs typeface="Tahoma"/>
              </a:rPr>
              <a:t>In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corporate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loan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markets,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markups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are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Gill Sans MT"/>
                <a:cs typeface="Gill Sans MT"/>
              </a:rPr>
              <a:t>lower</a:t>
            </a:r>
            <a:r>
              <a:rPr sz="1100" b="1" spc="20" dirty="0">
                <a:latin typeface="Gill Sans MT"/>
                <a:cs typeface="Gill Sans MT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b="1" spc="-75" dirty="0">
                <a:latin typeface="Gill Sans MT"/>
                <a:cs typeface="Gill Sans MT"/>
              </a:rPr>
              <a:t>more</a:t>
            </a:r>
            <a:r>
              <a:rPr sz="1100" b="1" spc="5" dirty="0">
                <a:latin typeface="Gill Sans MT"/>
                <a:cs typeface="Gill Sans MT"/>
              </a:rPr>
              <a:t> </a:t>
            </a:r>
            <a:r>
              <a:rPr sz="1100" spc="-40" dirty="0">
                <a:latin typeface="Tahoma"/>
                <a:cs typeface="Tahoma"/>
              </a:rPr>
              <a:t>concentrated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local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markets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spc="-10" dirty="0">
                <a:latin typeface="Tahoma"/>
                <a:cs typeface="Tahoma"/>
              </a:rPr>
              <a:t>Estimate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markups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using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banks’</a:t>
            </a:r>
            <a:r>
              <a:rPr sz="1000" spc="-30" dirty="0">
                <a:latin typeface="Tahoma"/>
                <a:cs typeface="Tahoma"/>
              </a:rPr>
              <a:t> private </a:t>
            </a:r>
            <a:r>
              <a:rPr sz="1000" spc="-10" dirty="0">
                <a:latin typeface="Tahoma"/>
                <a:cs typeface="Tahoma"/>
              </a:rPr>
              <a:t>risk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assessments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100" spc="-40" dirty="0">
                <a:latin typeface="Tahoma"/>
                <a:cs typeface="Tahoma"/>
              </a:rPr>
              <a:t>Evidence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consistent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with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adverse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selection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driving </a:t>
            </a:r>
            <a:r>
              <a:rPr sz="1100" spc="-40" dirty="0">
                <a:latin typeface="Tahoma"/>
                <a:cs typeface="Tahoma"/>
              </a:rPr>
              <a:t>market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power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local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banking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markets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405940"/>
            <a:ext cx="65265" cy="65265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8" name="object 8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59877"/>
            <a:ext cx="82359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Conclusion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892238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1082052"/>
            <a:ext cx="52590" cy="5259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405940"/>
            <a:ext cx="65265" cy="6526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722247"/>
            <a:ext cx="65265" cy="6526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1912061"/>
            <a:ext cx="52590" cy="5259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2063889"/>
            <a:ext cx="52590" cy="5259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02932" y="783730"/>
            <a:ext cx="5185410" cy="171259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75" dirty="0">
                <a:latin typeface="Tahoma"/>
                <a:cs typeface="Tahoma"/>
              </a:rPr>
              <a:t>In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corporate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loan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markets,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markups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are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Gill Sans MT"/>
                <a:cs typeface="Gill Sans MT"/>
              </a:rPr>
              <a:t>lower</a:t>
            </a:r>
            <a:r>
              <a:rPr sz="1100" b="1" spc="20" dirty="0">
                <a:latin typeface="Gill Sans MT"/>
                <a:cs typeface="Gill Sans MT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b="1" spc="-75" dirty="0">
                <a:latin typeface="Gill Sans MT"/>
                <a:cs typeface="Gill Sans MT"/>
              </a:rPr>
              <a:t>more</a:t>
            </a:r>
            <a:r>
              <a:rPr sz="1100" b="1" spc="5" dirty="0">
                <a:latin typeface="Gill Sans MT"/>
                <a:cs typeface="Gill Sans MT"/>
              </a:rPr>
              <a:t> </a:t>
            </a:r>
            <a:r>
              <a:rPr sz="1100" spc="-40" dirty="0">
                <a:latin typeface="Tahoma"/>
                <a:cs typeface="Tahoma"/>
              </a:rPr>
              <a:t>concentrated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local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markets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spc="-10" dirty="0">
                <a:latin typeface="Tahoma"/>
                <a:cs typeface="Tahoma"/>
              </a:rPr>
              <a:t>Estimate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markups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using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banks’</a:t>
            </a:r>
            <a:r>
              <a:rPr sz="1000" spc="-30" dirty="0">
                <a:latin typeface="Tahoma"/>
                <a:cs typeface="Tahoma"/>
              </a:rPr>
              <a:t> private </a:t>
            </a:r>
            <a:r>
              <a:rPr sz="1000" spc="-10" dirty="0">
                <a:latin typeface="Tahoma"/>
                <a:cs typeface="Tahoma"/>
              </a:rPr>
              <a:t>risk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assessments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88700"/>
              </a:lnSpc>
              <a:spcBef>
                <a:spcPts val="180"/>
              </a:spcBef>
            </a:pPr>
            <a:r>
              <a:rPr sz="1100" spc="-40" dirty="0">
                <a:latin typeface="Tahoma"/>
                <a:cs typeface="Tahoma"/>
              </a:rPr>
              <a:t>Evidence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consistent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with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adverse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selection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driving </a:t>
            </a:r>
            <a:r>
              <a:rPr sz="1100" spc="-40" dirty="0">
                <a:latin typeface="Tahoma"/>
                <a:cs typeface="Tahoma"/>
              </a:rPr>
              <a:t>market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power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local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banking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markets </a:t>
            </a:r>
            <a:r>
              <a:rPr sz="1100" spc="-35" dirty="0">
                <a:latin typeface="Tahoma"/>
                <a:cs typeface="Tahoma"/>
              </a:rPr>
              <a:t>Standard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methods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for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measuring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market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power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may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not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be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appropriate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for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loan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markets</a:t>
            </a:r>
            <a:endParaRPr sz="1100">
              <a:latin typeface="Tahoma"/>
              <a:cs typeface="Tahoma"/>
            </a:endParaRPr>
          </a:p>
          <a:p>
            <a:pPr marL="289560" marR="720090">
              <a:lnSpc>
                <a:spcPct val="100000"/>
              </a:lnSpc>
              <a:spcBef>
                <a:spcPts val="175"/>
              </a:spcBef>
            </a:pPr>
            <a:r>
              <a:rPr sz="1000" spc="-10" dirty="0">
                <a:latin typeface="Tahoma"/>
                <a:cs typeface="Tahoma"/>
              </a:rPr>
              <a:t>Deposit</a:t>
            </a:r>
            <a:r>
              <a:rPr sz="1000" spc="-40" dirty="0">
                <a:latin typeface="Tahoma"/>
                <a:cs typeface="Tahoma"/>
              </a:rPr>
              <a:t> markets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are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subject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the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same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degree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asymmetric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information </a:t>
            </a:r>
            <a:r>
              <a:rPr sz="1000" spc="-20" dirty="0">
                <a:latin typeface="Tahoma"/>
                <a:cs typeface="Tahoma"/>
              </a:rPr>
              <a:t>Higher </a:t>
            </a:r>
            <a:r>
              <a:rPr sz="1000" spc="-30" dirty="0">
                <a:latin typeface="Tahoma"/>
                <a:cs typeface="Tahoma"/>
              </a:rPr>
              <a:t>concentration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does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necessarily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imply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more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market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power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latin typeface="Tahoma"/>
                <a:cs typeface="Tahoma"/>
              </a:rPr>
              <a:t>Our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markup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methodology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could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be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useful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regulators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with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access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Y-</a:t>
            </a:r>
            <a:r>
              <a:rPr sz="1100" dirty="0">
                <a:latin typeface="Tahoma"/>
                <a:cs typeface="Tahoma"/>
              </a:rPr>
              <a:t>14Q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data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2387777"/>
            <a:ext cx="65265" cy="65265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2" name="object 12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424643" y="3105948"/>
            <a:ext cx="28130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The</a:t>
            </a:r>
            <a:r>
              <a:rPr spc="100" dirty="0"/>
              <a:t> </a:t>
            </a:r>
            <a:r>
              <a:rPr dirty="0"/>
              <a:t>Effect</a:t>
            </a:r>
            <a:r>
              <a:rPr spc="10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dirty="0"/>
              <a:t>Market</a:t>
            </a:r>
            <a:r>
              <a:rPr spc="100" dirty="0"/>
              <a:t> </a:t>
            </a:r>
            <a:r>
              <a:rPr spc="-10" dirty="0"/>
              <a:t>Concentration</a:t>
            </a:r>
            <a:r>
              <a:rPr spc="100" dirty="0"/>
              <a:t> </a:t>
            </a:r>
            <a:r>
              <a:rPr dirty="0"/>
              <a:t>on</a:t>
            </a:r>
            <a:r>
              <a:rPr spc="100" dirty="0"/>
              <a:t> </a:t>
            </a:r>
            <a:r>
              <a:rPr spc="-10" dirty="0"/>
              <a:t>Prices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993355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089" y="1309674"/>
            <a:ext cx="65265" cy="6526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0865" y="1499488"/>
            <a:ext cx="52590" cy="525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1803120"/>
            <a:ext cx="65265" cy="6526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1980285"/>
            <a:ext cx="52590" cy="5259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47966" y="2144763"/>
            <a:ext cx="52590" cy="5259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7966" y="2283942"/>
            <a:ext cx="52590" cy="5259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02932" y="909915"/>
            <a:ext cx="5217160" cy="14649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5" dirty="0">
                <a:latin typeface="Tahoma"/>
                <a:cs typeface="Tahoma"/>
              </a:rPr>
              <a:t>Standard </a:t>
            </a:r>
            <a:r>
              <a:rPr sz="1100" spc="-45" dirty="0">
                <a:latin typeface="Tahoma"/>
                <a:cs typeface="Tahoma"/>
              </a:rPr>
              <a:t>theories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competition</a:t>
            </a:r>
            <a:r>
              <a:rPr sz="1100" spc="-30" dirty="0">
                <a:latin typeface="Tahoma"/>
                <a:cs typeface="Tahoma"/>
              </a:rPr>
              <a:t> predict </a:t>
            </a:r>
            <a:r>
              <a:rPr sz="1100" b="1" spc="-25" dirty="0">
                <a:latin typeface="Gill Sans MT"/>
                <a:cs typeface="Gill Sans MT"/>
              </a:rPr>
              <a:t>higher</a:t>
            </a:r>
            <a:r>
              <a:rPr sz="1100" b="1" spc="20" dirty="0">
                <a:latin typeface="Gill Sans MT"/>
                <a:cs typeface="Gill Sans MT"/>
              </a:rPr>
              <a:t> </a:t>
            </a:r>
            <a:r>
              <a:rPr sz="1100" spc="-35" dirty="0">
                <a:latin typeface="Tahoma"/>
                <a:cs typeface="Tahoma"/>
              </a:rPr>
              <a:t>concentration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leads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Gill Sans MT"/>
                <a:cs typeface="Gill Sans MT"/>
              </a:rPr>
              <a:t>higher</a:t>
            </a:r>
            <a:r>
              <a:rPr sz="1100" b="1" spc="2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Tahoma"/>
                <a:cs typeface="Tahoma"/>
              </a:rPr>
              <a:t>prices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1100" dirty="0">
                <a:latin typeface="Tahoma"/>
                <a:cs typeface="Tahoma"/>
              </a:rPr>
              <a:t>Many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studies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find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that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higher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local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market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concentration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leads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lower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deposit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rates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dirty="0">
                <a:latin typeface="Tahoma"/>
                <a:cs typeface="Tahoma"/>
              </a:rPr>
              <a:t>FDIC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DOJ </a:t>
            </a:r>
            <a:r>
              <a:rPr sz="1000" spc="-25" dirty="0">
                <a:latin typeface="Tahoma"/>
                <a:cs typeface="Tahoma"/>
              </a:rPr>
              <a:t>rely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local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deposit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concentration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measures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when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reviewing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mergers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1100" spc="-25" dirty="0">
                <a:latin typeface="Tahoma"/>
                <a:cs typeface="Tahoma"/>
              </a:rPr>
              <a:t>...but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credit </a:t>
            </a:r>
            <a:r>
              <a:rPr sz="1100" spc="-45" dirty="0">
                <a:latin typeface="Tahoma"/>
                <a:cs typeface="Tahoma"/>
              </a:rPr>
              <a:t>markets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are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different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than</a:t>
            </a:r>
            <a:r>
              <a:rPr sz="1100" spc="-25" dirty="0">
                <a:latin typeface="Tahoma"/>
                <a:cs typeface="Tahoma"/>
              </a:rPr>
              <a:t> deposit/typical</a:t>
            </a:r>
            <a:r>
              <a:rPr sz="1100" spc="-30" dirty="0">
                <a:latin typeface="Tahoma"/>
                <a:cs typeface="Tahoma"/>
              </a:rPr>
              <a:t> product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markets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75"/>
              </a:spcBef>
            </a:pPr>
            <a:r>
              <a:rPr sz="1000" spc="-30" dirty="0">
                <a:latin typeface="Tahoma"/>
                <a:cs typeface="Tahoma"/>
              </a:rPr>
              <a:t>Asymmetric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information:</a:t>
            </a:r>
            <a:endParaRPr sz="1000">
              <a:latin typeface="Tahoma"/>
              <a:cs typeface="Tahoma"/>
            </a:endParaRPr>
          </a:p>
          <a:p>
            <a:pPr marL="566420" marR="5080">
              <a:lnSpc>
                <a:spcPct val="101499"/>
              </a:lnSpc>
              <a:spcBef>
                <a:spcPts val="180"/>
              </a:spcBef>
            </a:pPr>
            <a:r>
              <a:rPr sz="900" spc="-35" dirty="0">
                <a:latin typeface="Arial"/>
                <a:cs typeface="Arial"/>
              </a:rPr>
              <a:t>Between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borrower</a:t>
            </a:r>
            <a:r>
              <a:rPr sz="900" spc="-10" dirty="0">
                <a:latin typeface="Arial"/>
                <a:cs typeface="Arial"/>
              </a:rPr>
              <a:t> and lender: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spc="-35" dirty="0">
                <a:latin typeface="Arial"/>
                <a:cs typeface="Arial"/>
              </a:rPr>
              <a:t>borrowers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are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often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better</a:t>
            </a:r>
            <a:r>
              <a:rPr sz="900" spc="-10" dirty="0">
                <a:latin typeface="Arial"/>
                <a:cs typeface="Arial"/>
              </a:rPr>
              <a:t> informed </a:t>
            </a:r>
            <a:r>
              <a:rPr sz="900" dirty="0">
                <a:latin typeface="Arial"/>
                <a:cs typeface="Arial"/>
              </a:rPr>
              <a:t>about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their</a:t>
            </a:r>
            <a:r>
              <a:rPr sz="900" spc="-10" dirty="0">
                <a:latin typeface="Arial"/>
                <a:cs typeface="Arial"/>
              </a:rPr>
              <a:t> creditworthiness </a:t>
            </a:r>
            <a:r>
              <a:rPr sz="900" spc="-45" dirty="0">
                <a:latin typeface="Arial"/>
                <a:cs typeface="Arial"/>
              </a:rPr>
              <a:t>Across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lenders: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55" dirty="0">
                <a:latin typeface="Arial"/>
                <a:cs typeface="Arial"/>
              </a:rPr>
              <a:t>some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35" dirty="0">
                <a:latin typeface="Arial"/>
                <a:cs typeface="Arial"/>
              </a:rPr>
              <a:t>lenders</a:t>
            </a:r>
            <a:r>
              <a:rPr sz="900" spc="-10" dirty="0">
                <a:latin typeface="Arial"/>
                <a:cs typeface="Arial"/>
              </a:rPr>
              <a:t> know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more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about</a:t>
            </a:r>
            <a:r>
              <a:rPr sz="900" spc="-10" dirty="0">
                <a:latin typeface="Arial"/>
                <a:cs typeface="Arial"/>
              </a:rPr>
              <a:t> certain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borrowers’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quality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lenders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2" name="object 12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8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8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8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Market</a:t>
            </a:r>
            <a:r>
              <a:rPr spc="40" dirty="0"/>
              <a:t> </a:t>
            </a:r>
            <a:r>
              <a:rPr spc="-10" dirty="0"/>
              <a:t>Concentration</a:t>
            </a:r>
            <a:r>
              <a:rPr spc="45" dirty="0"/>
              <a:t> </a:t>
            </a:r>
            <a:r>
              <a:rPr dirty="0"/>
              <a:t>and</a:t>
            </a:r>
            <a:r>
              <a:rPr spc="40" dirty="0"/>
              <a:t> </a:t>
            </a:r>
            <a:r>
              <a:rPr spc="-10" dirty="0"/>
              <a:t>Adverse</a:t>
            </a:r>
            <a:r>
              <a:rPr spc="45" dirty="0"/>
              <a:t> </a:t>
            </a:r>
            <a:r>
              <a:rPr spc="-10" dirty="0"/>
              <a:t>Selection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614718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956348"/>
            <a:ext cx="52590" cy="5259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02932" y="531265"/>
            <a:ext cx="5083175" cy="51879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29"/>
              </a:spcBef>
            </a:pPr>
            <a:r>
              <a:rPr sz="1100" spc="-30" dirty="0">
                <a:latin typeface="Tahoma"/>
                <a:cs typeface="Tahoma"/>
              </a:rPr>
              <a:t>Asymmetric </a:t>
            </a:r>
            <a:r>
              <a:rPr sz="1100" spc="-35" dirty="0">
                <a:latin typeface="Tahoma"/>
                <a:cs typeface="Tahoma"/>
              </a:rPr>
              <a:t>information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across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lenders</a:t>
            </a:r>
            <a:r>
              <a:rPr sz="1100" spc="-20" dirty="0">
                <a:latin typeface="Tahoma"/>
                <a:cs typeface="Tahoma"/>
              </a:rPr>
              <a:t> can </a:t>
            </a:r>
            <a:r>
              <a:rPr sz="1100" spc="-35" dirty="0">
                <a:latin typeface="Tahoma"/>
                <a:cs typeface="Tahoma"/>
              </a:rPr>
              <a:t>create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b="1" spc="-10" dirty="0">
                <a:latin typeface="Gill Sans MT"/>
                <a:cs typeface="Gill Sans MT"/>
              </a:rPr>
              <a:t>positive</a:t>
            </a:r>
            <a:r>
              <a:rPr sz="1100" b="1" spc="50" dirty="0">
                <a:latin typeface="Gill Sans MT"/>
                <a:cs typeface="Gill Sans MT"/>
              </a:rPr>
              <a:t> </a:t>
            </a:r>
            <a:r>
              <a:rPr sz="1100" b="1" spc="-30" dirty="0">
                <a:latin typeface="Gill Sans MT"/>
                <a:cs typeface="Gill Sans MT"/>
              </a:rPr>
              <a:t>relationship</a:t>
            </a:r>
            <a:r>
              <a:rPr sz="1100" b="1" spc="10" dirty="0">
                <a:latin typeface="Gill Sans MT"/>
                <a:cs typeface="Gill Sans MT"/>
              </a:rPr>
              <a:t> </a:t>
            </a:r>
            <a:r>
              <a:rPr sz="1100" spc="-70" dirty="0">
                <a:latin typeface="Tahoma"/>
                <a:cs typeface="Tahoma"/>
              </a:rPr>
              <a:t>between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Gill Sans MT"/>
                <a:cs typeface="Gill Sans MT"/>
              </a:rPr>
              <a:t>the </a:t>
            </a:r>
            <a:r>
              <a:rPr sz="1100" b="1" spc="-40" dirty="0">
                <a:latin typeface="Gill Sans MT"/>
                <a:cs typeface="Gill Sans MT"/>
              </a:rPr>
              <a:t>number</a:t>
            </a:r>
            <a:r>
              <a:rPr sz="1100" b="1" spc="10" dirty="0">
                <a:latin typeface="Gill Sans MT"/>
                <a:cs typeface="Gill Sans MT"/>
              </a:rPr>
              <a:t> </a:t>
            </a:r>
            <a:r>
              <a:rPr sz="1100" b="1" dirty="0">
                <a:latin typeface="Gill Sans MT"/>
                <a:cs typeface="Gill Sans MT"/>
              </a:rPr>
              <a:t>of</a:t>
            </a:r>
            <a:r>
              <a:rPr sz="1100" b="1" spc="15" dirty="0">
                <a:latin typeface="Gill Sans MT"/>
                <a:cs typeface="Gill Sans MT"/>
              </a:rPr>
              <a:t> </a:t>
            </a:r>
            <a:r>
              <a:rPr sz="1100" b="1" dirty="0">
                <a:latin typeface="Gill Sans MT"/>
                <a:cs typeface="Gill Sans MT"/>
              </a:rPr>
              <a:t>banks</a:t>
            </a:r>
            <a:r>
              <a:rPr sz="1100" b="1" spc="-10" dirty="0">
                <a:latin typeface="Gill Sans MT"/>
                <a:cs typeface="Gill Sans MT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b="1" spc="-30" dirty="0">
                <a:latin typeface="Gill Sans MT"/>
                <a:cs typeface="Gill Sans MT"/>
              </a:rPr>
              <a:t>interest</a:t>
            </a:r>
            <a:r>
              <a:rPr sz="1100" b="1" spc="15" dirty="0">
                <a:latin typeface="Gill Sans MT"/>
                <a:cs typeface="Gill Sans MT"/>
              </a:rPr>
              <a:t> </a:t>
            </a:r>
            <a:r>
              <a:rPr sz="1100" b="1" spc="-20" dirty="0">
                <a:latin typeface="Gill Sans MT"/>
                <a:cs typeface="Gill Sans MT"/>
              </a:rPr>
              <a:t>rates</a:t>
            </a:r>
            <a:r>
              <a:rPr sz="1100" b="1" spc="-10" dirty="0">
                <a:latin typeface="Gill Sans MT"/>
                <a:cs typeface="Gill Sans MT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local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banking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markets.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50"/>
              </a:spcBef>
            </a:pPr>
            <a:r>
              <a:rPr sz="1000" spc="-25" dirty="0">
                <a:latin typeface="Tahoma"/>
                <a:cs typeface="Tahoma"/>
              </a:rPr>
              <a:t>Broecker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(1990),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Marquez</a:t>
            </a:r>
            <a:r>
              <a:rPr sz="1000" spc="-30" dirty="0">
                <a:latin typeface="Tahoma"/>
                <a:cs typeface="Tahoma"/>
              </a:rPr>
              <a:t> (2002),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Dell’Arrichia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Marquez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(2006)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7" name="object 7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Market</a:t>
            </a:r>
            <a:r>
              <a:rPr spc="40" dirty="0"/>
              <a:t> </a:t>
            </a:r>
            <a:r>
              <a:rPr spc="-10" dirty="0"/>
              <a:t>Concentration</a:t>
            </a:r>
            <a:r>
              <a:rPr spc="45" dirty="0"/>
              <a:t> </a:t>
            </a:r>
            <a:r>
              <a:rPr dirty="0"/>
              <a:t>and</a:t>
            </a:r>
            <a:r>
              <a:rPr spc="40" dirty="0"/>
              <a:t> </a:t>
            </a:r>
            <a:r>
              <a:rPr spc="-10" dirty="0"/>
              <a:t>Adverse</a:t>
            </a:r>
            <a:r>
              <a:rPr spc="45" dirty="0"/>
              <a:t> </a:t>
            </a:r>
            <a:r>
              <a:rPr spc="-10" dirty="0"/>
              <a:t>Selection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614718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956348"/>
            <a:ext cx="52590" cy="5259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953767"/>
            <a:ext cx="65265" cy="6526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2143582"/>
            <a:ext cx="52590" cy="5259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02932" y="531265"/>
            <a:ext cx="5083175" cy="185737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29"/>
              </a:spcBef>
            </a:pPr>
            <a:r>
              <a:rPr sz="1100" spc="-30" dirty="0">
                <a:latin typeface="Tahoma"/>
                <a:cs typeface="Tahoma"/>
              </a:rPr>
              <a:t>Asymmetric </a:t>
            </a:r>
            <a:r>
              <a:rPr sz="1100" spc="-35" dirty="0">
                <a:latin typeface="Tahoma"/>
                <a:cs typeface="Tahoma"/>
              </a:rPr>
              <a:t>information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across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lenders</a:t>
            </a:r>
            <a:r>
              <a:rPr sz="1100" spc="-20" dirty="0">
                <a:latin typeface="Tahoma"/>
                <a:cs typeface="Tahoma"/>
              </a:rPr>
              <a:t> can </a:t>
            </a:r>
            <a:r>
              <a:rPr sz="1100" spc="-35" dirty="0">
                <a:latin typeface="Tahoma"/>
                <a:cs typeface="Tahoma"/>
              </a:rPr>
              <a:t>create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b="1" spc="-10" dirty="0">
                <a:latin typeface="Gill Sans MT"/>
                <a:cs typeface="Gill Sans MT"/>
              </a:rPr>
              <a:t>positive</a:t>
            </a:r>
            <a:r>
              <a:rPr sz="1100" b="1" spc="50" dirty="0">
                <a:latin typeface="Gill Sans MT"/>
                <a:cs typeface="Gill Sans MT"/>
              </a:rPr>
              <a:t> </a:t>
            </a:r>
            <a:r>
              <a:rPr sz="1100" b="1" spc="-30" dirty="0">
                <a:latin typeface="Gill Sans MT"/>
                <a:cs typeface="Gill Sans MT"/>
              </a:rPr>
              <a:t>relationship</a:t>
            </a:r>
            <a:r>
              <a:rPr sz="1100" b="1" spc="10" dirty="0">
                <a:latin typeface="Gill Sans MT"/>
                <a:cs typeface="Gill Sans MT"/>
              </a:rPr>
              <a:t> </a:t>
            </a:r>
            <a:r>
              <a:rPr sz="1100" spc="-70" dirty="0">
                <a:latin typeface="Tahoma"/>
                <a:cs typeface="Tahoma"/>
              </a:rPr>
              <a:t>between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Gill Sans MT"/>
                <a:cs typeface="Gill Sans MT"/>
              </a:rPr>
              <a:t>the </a:t>
            </a:r>
            <a:r>
              <a:rPr sz="1100" b="1" spc="-40" dirty="0">
                <a:latin typeface="Gill Sans MT"/>
                <a:cs typeface="Gill Sans MT"/>
              </a:rPr>
              <a:t>number</a:t>
            </a:r>
            <a:r>
              <a:rPr sz="1100" b="1" spc="10" dirty="0">
                <a:latin typeface="Gill Sans MT"/>
                <a:cs typeface="Gill Sans MT"/>
              </a:rPr>
              <a:t> </a:t>
            </a:r>
            <a:r>
              <a:rPr sz="1100" b="1" dirty="0">
                <a:latin typeface="Gill Sans MT"/>
                <a:cs typeface="Gill Sans MT"/>
              </a:rPr>
              <a:t>of</a:t>
            </a:r>
            <a:r>
              <a:rPr sz="1100" b="1" spc="15" dirty="0">
                <a:latin typeface="Gill Sans MT"/>
                <a:cs typeface="Gill Sans MT"/>
              </a:rPr>
              <a:t> </a:t>
            </a:r>
            <a:r>
              <a:rPr sz="1100" b="1" dirty="0">
                <a:latin typeface="Gill Sans MT"/>
                <a:cs typeface="Gill Sans MT"/>
              </a:rPr>
              <a:t>banks</a:t>
            </a:r>
            <a:r>
              <a:rPr sz="1100" b="1" spc="-10" dirty="0">
                <a:latin typeface="Gill Sans MT"/>
                <a:cs typeface="Gill Sans MT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b="1" spc="-30" dirty="0">
                <a:latin typeface="Gill Sans MT"/>
                <a:cs typeface="Gill Sans MT"/>
              </a:rPr>
              <a:t>interest</a:t>
            </a:r>
            <a:r>
              <a:rPr sz="1100" b="1" spc="15" dirty="0">
                <a:latin typeface="Gill Sans MT"/>
                <a:cs typeface="Gill Sans MT"/>
              </a:rPr>
              <a:t> </a:t>
            </a:r>
            <a:r>
              <a:rPr sz="1100" b="1" spc="-20" dirty="0">
                <a:latin typeface="Gill Sans MT"/>
                <a:cs typeface="Gill Sans MT"/>
              </a:rPr>
              <a:t>rates</a:t>
            </a:r>
            <a:r>
              <a:rPr sz="1100" b="1" spc="-10" dirty="0">
                <a:latin typeface="Gill Sans MT"/>
                <a:cs typeface="Gill Sans MT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local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banking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markets.</a:t>
            </a:r>
            <a:endParaRPr sz="1100">
              <a:latin typeface="Tahoma"/>
              <a:cs typeface="Tahoma"/>
            </a:endParaRPr>
          </a:p>
          <a:p>
            <a:pPr marL="289560" algn="just">
              <a:lnSpc>
                <a:spcPct val="100000"/>
              </a:lnSpc>
              <a:spcBef>
                <a:spcPts val="150"/>
              </a:spcBef>
            </a:pPr>
            <a:r>
              <a:rPr sz="1000" spc="-25" dirty="0">
                <a:latin typeface="Tahoma"/>
                <a:cs typeface="Tahoma"/>
              </a:rPr>
              <a:t>Broecker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(1990),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Marquez</a:t>
            </a:r>
            <a:r>
              <a:rPr sz="1000" spc="-30" dirty="0">
                <a:latin typeface="Tahoma"/>
                <a:cs typeface="Tahoma"/>
              </a:rPr>
              <a:t> (2002),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Dell’Arrichia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Marquez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(2006)</a:t>
            </a:r>
            <a:endParaRPr sz="1000">
              <a:latin typeface="Tahoma"/>
              <a:cs typeface="Tahoma"/>
            </a:endParaRPr>
          </a:p>
          <a:p>
            <a:pPr marL="289560" marR="386080" algn="just">
              <a:lnSpc>
                <a:spcPts val="1390"/>
              </a:lnSpc>
              <a:spcBef>
                <a:spcPts val="565"/>
              </a:spcBef>
            </a:pPr>
            <a:r>
              <a:rPr sz="1200" i="1" dirty="0">
                <a:latin typeface="Calibri"/>
                <a:cs typeface="Calibri"/>
              </a:rPr>
              <a:t>“The</a:t>
            </a:r>
            <a:r>
              <a:rPr sz="1200" i="1" spc="4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chief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financial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officer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of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a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new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bank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once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told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the</a:t>
            </a:r>
            <a:r>
              <a:rPr sz="1200" i="1" spc="4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author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that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spc="-25" dirty="0">
                <a:latin typeface="Calibri"/>
                <a:cs typeface="Calibri"/>
              </a:rPr>
              <a:t>as </a:t>
            </a:r>
            <a:r>
              <a:rPr sz="1200" i="1" dirty="0">
                <a:latin typeface="Calibri"/>
                <a:cs typeface="Calibri"/>
              </a:rPr>
              <a:t>soon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as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you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open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your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doors,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every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deadbeat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in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town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lines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up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to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try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spc="-25" dirty="0">
                <a:latin typeface="Calibri"/>
                <a:cs typeface="Calibri"/>
              </a:rPr>
              <a:t>to borrow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from</a:t>
            </a:r>
            <a:r>
              <a:rPr sz="1200" i="1" spc="5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you”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–</a:t>
            </a:r>
            <a:r>
              <a:rPr sz="1200" i="1" spc="5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Shaffer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(1998)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Gill Sans MT"/>
                <a:cs typeface="Gill Sans MT"/>
              </a:rPr>
              <a:t>In</a:t>
            </a:r>
            <a:r>
              <a:rPr sz="1200" spc="20" dirty="0">
                <a:latin typeface="Gill Sans MT"/>
                <a:cs typeface="Gill Sans MT"/>
              </a:rPr>
              <a:t> </a:t>
            </a:r>
            <a:r>
              <a:rPr sz="1200" spc="-10" dirty="0">
                <a:latin typeface="Gill Sans MT"/>
                <a:cs typeface="Gill Sans MT"/>
              </a:rPr>
              <a:t>regions</a:t>
            </a:r>
            <a:r>
              <a:rPr sz="1200" spc="25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in</a:t>
            </a:r>
            <a:r>
              <a:rPr sz="1200" spc="20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which</a:t>
            </a:r>
            <a:r>
              <a:rPr sz="1200" spc="30" dirty="0">
                <a:latin typeface="Gill Sans MT"/>
                <a:cs typeface="Gill Sans MT"/>
              </a:rPr>
              <a:t> </a:t>
            </a:r>
            <a:r>
              <a:rPr sz="1200" b="1" spc="-85" dirty="0">
                <a:latin typeface="Gill Sans MT"/>
                <a:cs typeface="Gill Sans MT"/>
              </a:rPr>
              <a:t>more</a:t>
            </a:r>
            <a:r>
              <a:rPr sz="1200" b="1" spc="20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banks</a:t>
            </a:r>
            <a:r>
              <a:rPr sz="1200" spc="25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operate,</a:t>
            </a:r>
            <a:r>
              <a:rPr sz="1200" spc="25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banks’</a:t>
            </a:r>
            <a:r>
              <a:rPr sz="1200" spc="20" dirty="0">
                <a:latin typeface="Gill Sans MT"/>
                <a:cs typeface="Gill Sans MT"/>
              </a:rPr>
              <a:t> </a:t>
            </a:r>
            <a:r>
              <a:rPr sz="1200" spc="-10" dirty="0">
                <a:latin typeface="Gill Sans MT"/>
                <a:cs typeface="Gill Sans MT"/>
              </a:rPr>
              <a:t>market</a:t>
            </a:r>
            <a:r>
              <a:rPr sz="1200" spc="25" dirty="0">
                <a:latin typeface="Gill Sans MT"/>
                <a:cs typeface="Gill Sans MT"/>
              </a:rPr>
              <a:t> </a:t>
            </a:r>
            <a:r>
              <a:rPr sz="1200" spc="-55" dirty="0">
                <a:latin typeface="Gill Sans MT"/>
                <a:cs typeface="Gill Sans MT"/>
              </a:rPr>
              <a:t>power</a:t>
            </a:r>
            <a:r>
              <a:rPr sz="1200" spc="20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can</a:t>
            </a:r>
            <a:r>
              <a:rPr sz="1200" spc="20" dirty="0">
                <a:latin typeface="Gill Sans MT"/>
                <a:cs typeface="Gill Sans MT"/>
              </a:rPr>
              <a:t> </a:t>
            </a:r>
            <a:r>
              <a:rPr sz="1200" b="1" spc="-10" dirty="0">
                <a:latin typeface="Gill Sans MT"/>
                <a:cs typeface="Gill Sans MT"/>
              </a:rPr>
              <a:t>increase</a:t>
            </a:r>
            <a:r>
              <a:rPr sz="1200" spc="-10" dirty="0">
                <a:latin typeface="Gill Sans MT"/>
                <a:cs typeface="Gill Sans MT"/>
              </a:rPr>
              <a:t>.</a:t>
            </a:r>
            <a:endParaRPr sz="1200">
              <a:latin typeface="Gill Sans MT"/>
              <a:cs typeface="Gill Sans MT"/>
            </a:endParaRPr>
          </a:p>
          <a:p>
            <a:pPr marL="289560" marR="19050">
              <a:lnSpc>
                <a:spcPct val="100000"/>
              </a:lnSpc>
              <a:spcBef>
                <a:spcPts val="155"/>
              </a:spcBef>
            </a:pPr>
            <a:r>
              <a:rPr sz="1000" spc="-10" dirty="0">
                <a:latin typeface="Tahoma"/>
                <a:cs typeface="Tahoma"/>
              </a:rPr>
              <a:t>Banks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better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informed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about</a:t>
            </a:r>
            <a:r>
              <a:rPr sz="1000" spc="-25" dirty="0">
                <a:latin typeface="Tahoma"/>
                <a:cs typeface="Tahoma"/>
              </a:rPr>
              <a:t> certain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borrowers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can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charge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higher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rates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those</a:t>
            </a:r>
            <a:r>
              <a:rPr sz="1000" spc="-25" dirty="0">
                <a:latin typeface="Tahoma"/>
                <a:cs typeface="Tahoma"/>
              </a:rPr>
              <a:t> borrowers </a:t>
            </a:r>
            <a:r>
              <a:rPr sz="1000" spc="-50" dirty="0">
                <a:latin typeface="Tahoma"/>
                <a:cs typeface="Tahoma"/>
              </a:rPr>
              <a:t>because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their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outside </a:t>
            </a:r>
            <a:r>
              <a:rPr sz="1000" spc="-25" dirty="0">
                <a:latin typeface="Tahoma"/>
                <a:cs typeface="Tahoma"/>
              </a:rPr>
              <a:t>options </a:t>
            </a:r>
            <a:r>
              <a:rPr sz="1000" spc="-50" dirty="0">
                <a:latin typeface="Tahoma"/>
                <a:cs typeface="Tahoma"/>
              </a:rPr>
              <a:t>are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worse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9" name="object 9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Market</a:t>
            </a:r>
            <a:r>
              <a:rPr spc="40" dirty="0"/>
              <a:t> </a:t>
            </a:r>
            <a:r>
              <a:rPr spc="-10" dirty="0"/>
              <a:t>Concentration</a:t>
            </a:r>
            <a:r>
              <a:rPr spc="45" dirty="0"/>
              <a:t> </a:t>
            </a:r>
            <a:r>
              <a:rPr dirty="0"/>
              <a:t>and</a:t>
            </a:r>
            <a:r>
              <a:rPr spc="40" dirty="0"/>
              <a:t> </a:t>
            </a:r>
            <a:r>
              <a:rPr spc="-10" dirty="0"/>
              <a:t>Adverse</a:t>
            </a:r>
            <a:r>
              <a:rPr spc="45" dirty="0"/>
              <a:t> </a:t>
            </a:r>
            <a:r>
              <a:rPr spc="-10" dirty="0"/>
              <a:t>Selection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614718"/>
            <a:ext cx="65265" cy="6526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65" y="956348"/>
            <a:ext cx="52590" cy="5259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089" y="1953767"/>
            <a:ext cx="65265" cy="6526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865" y="2143582"/>
            <a:ext cx="52590" cy="5259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02932" y="531265"/>
            <a:ext cx="5083175" cy="238125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29"/>
              </a:spcBef>
            </a:pPr>
            <a:r>
              <a:rPr sz="1100" spc="-30" dirty="0">
                <a:latin typeface="Tahoma"/>
                <a:cs typeface="Tahoma"/>
              </a:rPr>
              <a:t>Asymmetric </a:t>
            </a:r>
            <a:r>
              <a:rPr sz="1100" spc="-35" dirty="0">
                <a:latin typeface="Tahoma"/>
                <a:cs typeface="Tahoma"/>
              </a:rPr>
              <a:t>information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across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lenders</a:t>
            </a:r>
            <a:r>
              <a:rPr sz="1100" spc="-20" dirty="0">
                <a:latin typeface="Tahoma"/>
                <a:cs typeface="Tahoma"/>
              </a:rPr>
              <a:t> can </a:t>
            </a:r>
            <a:r>
              <a:rPr sz="1100" spc="-35" dirty="0">
                <a:latin typeface="Tahoma"/>
                <a:cs typeface="Tahoma"/>
              </a:rPr>
              <a:t>create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b="1" spc="-10" dirty="0">
                <a:latin typeface="Gill Sans MT"/>
                <a:cs typeface="Gill Sans MT"/>
              </a:rPr>
              <a:t>positive</a:t>
            </a:r>
            <a:r>
              <a:rPr sz="1100" b="1" spc="50" dirty="0">
                <a:latin typeface="Gill Sans MT"/>
                <a:cs typeface="Gill Sans MT"/>
              </a:rPr>
              <a:t> </a:t>
            </a:r>
            <a:r>
              <a:rPr sz="1100" b="1" spc="-30" dirty="0">
                <a:latin typeface="Gill Sans MT"/>
                <a:cs typeface="Gill Sans MT"/>
              </a:rPr>
              <a:t>relationship</a:t>
            </a:r>
            <a:r>
              <a:rPr sz="1100" b="1" spc="10" dirty="0">
                <a:latin typeface="Gill Sans MT"/>
                <a:cs typeface="Gill Sans MT"/>
              </a:rPr>
              <a:t> </a:t>
            </a:r>
            <a:r>
              <a:rPr sz="1100" spc="-70" dirty="0">
                <a:latin typeface="Tahoma"/>
                <a:cs typeface="Tahoma"/>
              </a:rPr>
              <a:t>between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Gill Sans MT"/>
                <a:cs typeface="Gill Sans MT"/>
              </a:rPr>
              <a:t>the </a:t>
            </a:r>
            <a:r>
              <a:rPr sz="1100" b="1" spc="-40" dirty="0">
                <a:latin typeface="Gill Sans MT"/>
                <a:cs typeface="Gill Sans MT"/>
              </a:rPr>
              <a:t>number</a:t>
            </a:r>
            <a:r>
              <a:rPr sz="1100" b="1" spc="10" dirty="0">
                <a:latin typeface="Gill Sans MT"/>
                <a:cs typeface="Gill Sans MT"/>
              </a:rPr>
              <a:t> </a:t>
            </a:r>
            <a:r>
              <a:rPr sz="1100" b="1" dirty="0">
                <a:latin typeface="Gill Sans MT"/>
                <a:cs typeface="Gill Sans MT"/>
              </a:rPr>
              <a:t>of</a:t>
            </a:r>
            <a:r>
              <a:rPr sz="1100" b="1" spc="15" dirty="0">
                <a:latin typeface="Gill Sans MT"/>
                <a:cs typeface="Gill Sans MT"/>
              </a:rPr>
              <a:t> </a:t>
            </a:r>
            <a:r>
              <a:rPr sz="1100" b="1" dirty="0">
                <a:latin typeface="Gill Sans MT"/>
                <a:cs typeface="Gill Sans MT"/>
              </a:rPr>
              <a:t>banks</a:t>
            </a:r>
            <a:r>
              <a:rPr sz="1100" b="1" spc="-10" dirty="0">
                <a:latin typeface="Gill Sans MT"/>
                <a:cs typeface="Gill Sans MT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b="1" spc="-30" dirty="0">
                <a:latin typeface="Gill Sans MT"/>
                <a:cs typeface="Gill Sans MT"/>
              </a:rPr>
              <a:t>interest</a:t>
            </a:r>
            <a:r>
              <a:rPr sz="1100" b="1" spc="15" dirty="0">
                <a:latin typeface="Gill Sans MT"/>
                <a:cs typeface="Gill Sans MT"/>
              </a:rPr>
              <a:t> </a:t>
            </a:r>
            <a:r>
              <a:rPr sz="1100" b="1" spc="-20" dirty="0">
                <a:latin typeface="Gill Sans MT"/>
                <a:cs typeface="Gill Sans MT"/>
              </a:rPr>
              <a:t>rates</a:t>
            </a:r>
            <a:r>
              <a:rPr sz="1100" b="1" spc="-10" dirty="0">
                <a:latin typeface="Gill Sans MT"/>
                <a:cs typeface="Gill Sans MT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local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banking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markets.</a:t>
            </a:r>
            <a:endParaRPr sz="1100">
              <a:latin typeface="Tahoma"/>
              <a:cs typeface="Tahoma"/>
            </a:endParaRPr>
          </a:p>
          <a:p>
            <a:pPr marL="289560" algn="just">
              <a:lnSpc>
                <a:spcPct val="100000"/>
              </a:lnSpc>
              <a:spcBef>
                <a:spcPts val="150"/>
              </a:spcBef>
            </a:pPr>
            <a:r>
              <a:rPr sz="1000" spc="-25" dirty="0">
                <a:latin typeface="Tahoma"/>
                <a:cs typeface="Tahoma"/>
              </a:rPr>
              <a:t>Broecker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(1990),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Marquez</a:t>
            </a:r>
            <a:r>
              <a:rPr sz="1000" spc="-30" dirty="0">
                <a:latin typeface="Tahoma"/>
                <a:cs typeface="Tahoma"/>
              </a:rPr>
              <a:t> (2002),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Dell’Arrichia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and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Marquez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(2006)</a:t>
            </a:r>
            <a:endParaRPr sz="1000">
              <a:latin typeface="Tahoma"/>
              <a:cs typeface="Tahoma"/>
            </a:endParaRPr>
          </a:p>
          <a:p>
            <a:pPr marL="289560" marR="386080" algn="just">
              <a:lnSpc>
                <a:spcPts val="1390"/>
              </a:lnSpc>
              <a:spcBef>
                <a:spcPts val="565"/>
              </a:spcBef>
            </a:pPr>
            <a:r>
              <a:rPr sz="1200" i="1" dirty="0">
                <a:latin typeface="Calibri"/>
                <a:cs typeface="Calibri"/>
              </a:rPr>
              <a:t>“The</a:t>
            </a:r>
            <a:r>
              <a:rPr sz="1200" i="1" spc="4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chief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financial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officer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of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a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new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bank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once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told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the</a:t>
            </a:r>
            <a:r>
              <a:rPr sz="1200" i="1" spc="4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author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that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spc="-25" dirty="0">
                <a:latin typeface="Calibri"/>
                <a:cs typeface="Calibri"/>
              </a:rPr>
              <a:t>as </a:t>
            </a:r>
            <a:r>
              <a:rPr sz="1200" i="1" dirty="0">
                <a:latin typeface="Calibri"/>
                <a:cs typeface="Calibri"/>
              </a:rPr>
              <a:t>soon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as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you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open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your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doors,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every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deadbeat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in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town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lines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up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to</a:t>
            </a:r>
            <a:r>
              <a:rPr sz="1200" i="1" spc="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try</a:t>
            </a:r>
            <a:r>
              <a:rPr sz="1200" i="1" spc="30" dirty="0">
                <a:latin typeface="Calibri"/>
                <a:cs typeface="Calibri"/>
              </a:rPr>
              <a:t> </a:t>
            </a:r>
            <a:r>
              <a:rPr sz="1200" i="1" spc="-25" dirty="0">
                <a:latin typeface="Calibri"/>
                <a:cs typeface="Calibri"/>
              </a:rPr>
              <a:t>to borrow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from</a:t>
            </a:r>
            <a:r>
              <a:rPr sz="1200" i="1" spc="5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you”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–</a:t>
            </a:r>
            <a:r>
              <a:rPr sz="1200" i="1" spc="5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Shaffer</a:t>
            </a:r>
            <a:r>
              <a:rPr sz="1200" i="1" spc="45" dirty="0">
                <a:latin typeface="Calibri"/>
                <a:cs typeface="Calibri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(1998)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Gill Sans MT"/>
                <a:cs typeface="Gill Sans MT"/>
              </a:rPr>
              <a:t>In</a:t>
            </a:r>
            <a:r>
              <a:rPr sz="1200" spc="20" dirty="0">
                <a:latin typeface="Gill Sans MT"/>
                <a:cs typeface="Gill Sans MT"/>
              </a:rPr>
              <a:t> </a:t>
            </a:r>
            <a:r>
              <a:rPr sz="1200" spc="-10" dirty="0">
                <a:latin typeface="Gill Sans MT"/>
                <a:cs typeface="Gill Sans MT"/>
              </a:rPr>
              <a:t>regions</a:t>
            </a:r>
            <a:r>
              <a:rPr sz="1200" spc="25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in</a:t>
            </a:r>
            <a:r>
              <a:rPr sz="1200" spc="20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which</a:t>
            </a:r>
            <a:r>
              <a:rPr sz="1200" spc="30" dirty="0">
                <a:latin typeface="Gill Sans MT"/>
                <a:cs typeface="Gill Sans MT"/>
              </a:rPr>
              <a:t> </a:t>
            </a:r>
            <a:r>
              <a:rPr sz="1200" b="1" spc="-85" dirty="0">
                <a:latin typeface="Gill Sans MT"/>
                <a:cs typeface="Gill Sans MT"/>
              </a:rPr>
              <a:t>more</a:t>
            </a:r>
            <a:r>
              <a:rPr sz="1200" b="1" spc="20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banks</a:t>
            </a:r>
            <a:r>
              <a:rPr sz="1200" spc="25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operate,</a:t>
            </a:r>
            <a:r>
              <a:rPr sz="1200" spc="25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banks’</a:t>
            </a:r>
            <a:r>
              <a:rPr sz="1200" spc="20" dirty="0">
                <a:latin typeface="Gill Sans MT"/>
                <a:cs typeface="Gill Sans MT"/>
              </a:rPr>
              <a:t> </a:t>
            </a:r>
            <a:r>
              <a:rPr sz="1200" spc="-10" dirty="0">
                <a:latin typeface="Gill Sans MT"/>
                <a:cs typeface="Gill Sans MT"/>
              </a:rPr>
              <a:t>market</a:t>
            </a:r>
            <a:r>
              <a:rPr sz="1200" spc="25" dirty="0">
                <a:latin typeface="Gill Sans MT"/>
                <a:cs typeface="Gill Sans MT"/>
              </a:rPr>
              <a:t> </a:t>
            </a:r>
            <a:r>
              <a:rPr sz="1200" spc="-55" dirty="0">
                <a:latin typeface="Gill Sans MT"/>
                <a:cs typeface="Gill Sans MT"/>
              </a:rPr>
              <a:t>power</a:t>
            </a:r>
            <a:r>
              <a:rPr sz="1200" spc="20" dirty="0">
                <a:latin typeface="Gill Sans MT"/>
                <a:cs typeface="Gill Sans MT"/>
              </a:rPr>
              <a:t> </a:t>
            </a:r>
            <a:r>
              <a:rPr sz="1200" dirty="0">
                <a:latin typeface="Gill Sans MT"/>
                <a:cs typeface="Gill Sans MT"/>
              </a:rPr>
              <a:t>can</a:t>
            </a:r>
            <a:r>
              <a:rPr sz="1200" spc="20" dirty="0">
                <a:latin typeface="Gill Sans MT"/>
                <a:cs typeface="Gill Sans MT"/>
              </a:rPr>
              <a:t> </a:t>
            </a:r>
            <a:r>
              <a:rPr sz="1200" b="1" spc="-10" dirty="0">
                <a:latin typeface="Gill Sans MT"/>
                <a:cs typeface="Gill Sans MT"/>
              </a:rPr>
              <a:t>increase</a:t>
            </a:r>
            <a:r>
              <a:rPr sz="1200" spc="-10" dirty="0">
                <a:latin typeface="Gill Sans MT"/>
                <a:cs typeface="Gill Sans MT"/>
              </a:rPr>
              <a:t>.</a:t>
            </a:r>
            <a:endParaRPr sz="1200">
              <a:latin typeface="Gill Sans MT"/>
              <a:cs typeface="Gill Sans MT"/>
            </a:endParaRPr>
          </a:p>
          <a:p>
            <a:pPr marL="289560" marR="19050">
              <a:lnSpc>
                <a:spcPct val="100000"/>
              </a:lnSpc>
              <a:spcBef>
                <a:spcPts val="155"/>
              </a:spcBef>
            </a:pPr>
            <a:r>
              <a:rPr sz="1000" spc="-10" dirty="0">
                <a:latin typeface="Tahoma"/>
                <a:cs typeface="Tahoma"/>
              </a:rPr>
              <a:t>Banks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better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informed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about</a:t>
            </a:r>
            <a:r>
              <a:rPr sz="1000" spc="-25" dirty="0">
                <a:latin typeface="Tahoma"/>
                <a:cs typeface="Tahoma"/>
              </a:rPr>
              <a:t> certain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borrowers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can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charge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higher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rates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those</a:t>
            </a:r>
            <a:r>
              <a:rPr sz="1000" spc="-25" dirty="0">
                <a:latin typeface="Tahoma"/>
                <a:cs typeface="Tahoma"/>
              </a:rPr>
              <a:t> borrowers </a:t>
            </a:r>
            <a:r>
              <a:rPr sz="1000" spc="-50" dirty="0">
                <a:latin typeface="Tahoma"/>
                <a:cs typeface="Tahoma"/>
              </a:rPr>
              <a:t>because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their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outside </a:t>
            </a:r>
            <a:r>
              <a:rPr sz="1000" spc="-25" dirty="0">
                <a:latin typeface="Tahoma"/>
                <a:cs typeface="Tahoma"/>
              </a:rPr>
              <a:t>options </a:t>
            </a:r>
            <a:r>
              <a:rPr sz="1000" spc="-50" dirty="0">
                <a:latin typeface="Tahoma"/>
                <a:cs typeface="Tahoma"/>
              </a:rPr>
              <a:t>are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worse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ahoma"/>
              <a:cs typeface="Tahoma"/>
            </a:endParaRPr>
          </a:p>
          <a:p>
            <a:pPr marL="12700" marR="391160">
              <a:lnSpc>
                <a:spcPts val="1390"/>
              </a:lnSpc>
            </a:pPr>
            <a:r>
              <a:rPr sz="1200" b="1" dirty="0">
                <a:latin typeface="Gill Sans MT"/>
                <a:cs typeface="Gill Sans MT"/>
              </a:rPr>
              <a:t>The</a:t>
            </a:r>
            <a:r>
              <a:rPr sz="1200" b="1" spc="25" dirty="0">
                <a:latin typeface="Gill Sans MT"/>
                <a:cs typeface="Gill Sans MT"/>
              </a:rPr>
              <a:t> </a:t>
            </a:r>
            <a:r>
              <a:rPr sz="1200" b="1" spc="-30" dirty="0">
                <a:latin typeface="Gill Sans MT"/>
                <a:cs typeface="Gill Sans MT"/>
              </a:rPr>
              <a:t>relationship</a:t>
            </a:r>
            <a:r>
              <a:rPr sz="1200" b="1" spc="20" dirty="0">
                <a:latin typeface="Gill Sans MT"/>
                <a:cs typeface="Gill Sans MT"/>
              </a:rPr>
              <a:t> </a:t>
            </a:r>
            <a:r>
              <a:rPr sz="1200" b="1" spc="-35" dirty="0">
                <a:latin typeface="Gill Sans MT"/>
                <a:cs typeface="Gill Sans MT"/>
              </a:rPr>
              <a:t>between</a:t>
            </a:r>
            <a:r>
              <a:rPr sz="1200" b="1" spc="25" dirty="0">
                <a:latin typeface="Gill Sans MT"/>
                <a:cs typeface="Gill Sans MT"/>
              </a:rPr>
              <a:t> </a:t>
            </a:r>
            <a:r>
              <a:rPr sz="1200" b="1" spc="-50" dirty="0">
                <a:latin typeface="Gill Sans MT"/>
                <a:cs typeface="Gill Sans MT"/>
              </a:rPr>
              <a:t>market</a:t>
            </a:r>
            <a:r>
              <a:rPr sz="1200" b="1" spc="20" dirty="0">
                <a:latin typeface="Gill Sans MT"/>
                <a:cs typeface="Gill Sans MT"/>
              </a:rPr>
              <a:t> </a:t>
            </a:r>
            <a:r>
              <a:rPr sz="1200" b="1" spc="-35" dirty="0">
                <a:latin typeface="Gill Sans MT"/>
                <a:cs typeface="Gill Sans MT"/>
              </a:rPr>
              <a:t>concentration</a:t>
            </a:r>
            <a:r>
              <a:rPr sz="1200" b="1" spc="25" dirty="0">
                <a:latin typeface="Gill Sans MT"/>
                <a:cs typeface="Gill Sans MT"/>
              </a:rPr>
              <a:t> </a:t>
            </a:r>
            <a:r>
              <a:rPr sz="1200" b="1" dirty="0">
                <a:latin typeface="Gill Sans MT"/>
                <a:cs typeface="Gill Sans MT"/>
              </a:rPr>
              <a:t>and</a:t>
            </a:r>
            <a:r>
              <a:rPr sz="1200" b="1" spc="20" dirty="0">
                <a:latin typeface="Gill Sans MT"/>
                <a:cs typeface="Gill Sans MT"/>
              </a:rPr>
              <a:t> </a:t>
            </a:r>
            <a:r>
              <a:rPr sz="1200" b="1" spc="-30" dirty="0">
                <a:latin typeface="Gill Sans MT"/>
                <a:cs typeface="Gill Sans MT"/>
              </a:rPr>
              <a:t>prices</a:t>
            </a:r>
            <a:r>
              <a:rPr sz="1200" b="1" spc="25" dirty="0">
                <a:latin typeface="Gill Sans MT"/>
                <a:cs typeface="Gill Sans MT"/>
              </a:rPr>
              <a:t> </a:t>
            </a:r>
            <a:r>
              <a:rPr sz="1200" b="1" dirty="0">
                <a:latin typeface="Gill Sans MT"/>
                <a:cs typeface="Gill Sans MT"/>
              </a:rPr>
              <a:t>in</a:t>
            </a:r>
            <a:r>
              <a:rPr sz="1200" b="1" spc="20" dirty="0">
                <a:latin typeface="Gill Sans MT"/>
                <a:cs typeface="Gill Sans MT"/>
              </a:rPr>
              <a:t> </a:t>
            </a:r>
            <a:r>
              <a:rPr sz="1200" b="1" spc="-10" dirty="0">
                <a:latin typeface="Gill Sans MT"/>
                <a:cs typeface="Gill Sans MT"/>
              </a:rPr>
              <a:t>credit </a:t>
            </a:r>
            <a:r>
              <a:rPr sz="1200" b="1" spc="-45" dirty="0">
                <a:latin typeface="Gill Sans MT"/>
                <a:cs typeface="Gill Sans MT"/>
              </a:rPr>
              <a:t>markets</a:t>
            </a:r>
            <a:r>
              <a:rPr sz="1200" b="1" spc="35" dirty="0">
                <a:latin typeface="Gill Sans MT"/>
                <a:cs typeface="Gill Sans MT"/>
              </a:rPr>
              <a:t> </a:t>
            </a:r>
            <a:r>
              <a:rPr sz="1200" b="1" dirty="0">
                <a:latin typeface="Gill Sans MT"/>
                <a:cs typeface="Gill Sans MT"/>
              </a:rPr>
              <a:t>is</a:t>
            </a:r>
            <a:r>
              <a:rPr sz="1200" b="1" spc="30" dirty="0">
                <a:latin typeface="Gill Sans MT"/>
                <a:cs typeface="Gill Sans MT"/>
              </a:rPr>
              <a:t> </a:t>
            </a:r>
            <a:r>
              <a:rPr sz="1200" b="1" spc="-30" dirty="0">
                <a:latin typeface="Gill Sans MT"/>
                <a:cs typeface="Gill Sans MT"/>
              </a:rPr>
              <a:t>theoretically</a:t>
            </a:r>
            <a:r>
              <a:rPr sz="1200" b="1" spc="30" dirty="0">
                <a:latin typeface="Gill Sans MT"/>
                <a:cs typeface="Gill Sans MT"/>
              </a:rPr>
              <a:t> </a:t>
            </a:r>
            <a:r>
              <a:rPr sz="1200" b="1" spc="-10" dirty="0">
                <a:latin typeface="Gill Sans MT"/>
                <a:cs typeface="Gill Sans MT"/>
              </a:rPr>
              <a:t>ambiguous</a:t>
            </a:r>
            <a:endParaRPr sz="1200">
              <a:latin typeface="Gill Sans MT"/>
              <a:cs typeface="Gill Sans MT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089" y="2624353"/>
            <a:ext cx="65265" cy="65265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10" name="object 10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Key</a:t>
            </a:r>
            <a:r>
              <a:rPr spc="135" dirty="0"/>
              <a:t> </a:t>
            </a:r>
            <a:r>
              <a:rPr dirty="0"/>
              <a:t>Empirical</a:t>
            </a:r>
            <a:r>
              <a:rPr spc="135" dirty="0"/>
              <a:t> </a:t>
            </a:r>
            <a:r>
              <a:rPr dirty="0"/>
              <a:t>Problem:</a:t>
            </a:r>
            <a:r>
              <a:rPr spc="310" dirty="0"/>
              <a:t> </a:t>
            </a:r>
            <a:r>
              <a:rPr dirty="0"/>
              <a:t>Distinguishing</a:t>
            </a:r>
            <a:r>
              <a:rPr spc="135" dirty="0"/>
              <a:t> </a:t>
            </a:r>
            <a:r>
              <a:rPr dirty="0"/>
              <a:t>Market</a:t>
            </a:r>
            <a:r>
              <a:rPr spc="135" dirty="0"/>
              <a:t> </a:t>
            </a:r>
            <a:r>
              <a:rPr spc="-10" dirty="0"/>
              <a:t>Power</a:t>
            </a:r>
            <a:r>
              <a:rPr spc="145" dirty="0"/>
              <a:t> </a:t>
            </a:r>
            <a:r>
              <a:rPr dirty="0"/>
              <a:t>from</a:t>
            </a:r>
            <a:r>
              <a:rPr spc="135" dirty="0"/>
              <a:t> </a:t>
            </a:r>
            <a:r>
              <a:rPr spc="-20" dirty="0"/>
              <a:t>Risk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20889" y="887145"/>
          <a:ext cx="3518535" cy="1233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7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Loan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7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Loan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Bank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65" dirty="0">
                          <a:latin typeface="Tahoma"/>
                          <a:cs typeface="Tahoma"/>
                        </a:rPr>
                        <a:t>JP</a:t>
                      </a:r>
                      <a:r>
                        <a:rPr sz="1100" spc="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Morgan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90"/>
                        </a:lnSpc>
                      </a:pPr>
                      <a:r>
                        <a:rPr sz="1100" spc="65" dirty="0">
                          <a:latin typeface="Tahoma"/>
                          <a:cs typeface="Tahoma"/>
                        </a:rPr>
                        <a:t>JP</a:t>
                      </a:r>
                      <a:r>
                        <a:rPr sz="1100" spc="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Morgan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Quarter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2017Q1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2017Q1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Loan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characteristics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i="1" spc="-10" dirty="0">
                          <a:latin typeface="Garamond"/>
                          <a:cs typeface="Garamond"/>
                        </a:rPr>
                        <a:t>{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x,y,z,..</a:t>
                      </a:r>
                      <a:r>
                        <a:rPr sz="1100" i="1" spc="-10" dirty="0">
                          <a:latin typeface="Garamond"/>
                          <a:cs typeface="Garamond"/>
                        </a:rPr>
                        <a:t>}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i="1" spc="-10" dirty="0">
                          <a:latin typeface="Garamond"/>
                          <a:cs typeface="Garamond"/>
                        </a:rPr>
                        <a:t>{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x,y,z,..</a:t>
                      </a:r>
                      <a:r>
                        <a:rPr sz="1100" i="1" spc="-10" dirty="0">
                          <a:latin typeface="Garamond"/>
                          <a:cs typeface="Garamond"/>
                        </a:rPr>
                        <a:t>}</a:t>
                      </a:r>
                      <a:endParaRPr sz="11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Tahoma"/>
                          <a:cs typeface="Tahoma"/>
                        </a:rPr>
                        <a:t>Location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St.</a:t>
                      </a:r>
                      <a:r>
                        <a:rPr sz="1100" spc="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Louis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County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Franklin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County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25" dirty="0">
                          <a:latin typeface="Tahoma"/>
                          <a:cs typeface="Tahoma"/>
                        </a:rPr>
                        <a:t>Number</a:t>
                      </a:r>
                      <a:r>
                        <a:rPr sz="11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of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Banks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5" dirty="0">
                          <a:latin typeface="Tahoma"/>
                          <a:cs typeface="Tahoma"/>
                        </a:rPr>
                        <a:t>10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6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60" dirty="0">
                          <a:latin typeface="Tahoma"/>
                          <a:cs typeface="Tahoma"/>
                        </a:rPr>
                        <a:t>Interest</a:t>
                      </a:r>
                      <a:r>
                        <a:rPr sz="1100" spc="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Rate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4.0%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Tahoma"/>
                          <a:cs typeface="Tahoma"/>
                        </a:rPr>
                        <a:t>4.5%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0" y="3130346"/>
            <a:ext cx="5760085" cy="109855"/>
            <a:chOff x="0" y="3130346"/>
            <a:chExt cx="5760085" cy="109855"/>
          </a:xfrm>
        </p:grpSpPr>
        <p:sp>
          <p:nvSpPr>
            <p:cNvPr id="5" name="object 5"/>
            <p:cNvSpPr/>
            <p:nvPr/>
          </p:nvSpPr>
          <p:spPr>
            <a:xfrm>
              <a:off x="0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1919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19973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39946" y="3130346"/>
              <a:ext cx="1920239" cy="109855"/>
            </a:xfrm>
            <a:custGeom>
              <a:avLst/>
              <a:gdLst/>
              <a:ahLst/>
              <a:cxnLst/>
              <a:rect l="l" t="t" r="r" b="b"/>
              <a:pathLst>
                <a:path w="1920239" h="109855">
                  <a:moveTo>
                    <a:pt x="1919973" y="0"/>
                  </a:moveTo>
                  <a:lnTo>
                    <a:pt x="0" y="0"/>
                  </a:lnTo>
                  <a:lnTo>
                    <a:pt x="0" y="109651"/>
                  </a:lnTo>
                  <a:lnTo>
                    <a:pt x="1919973" y="109651"/>
                  </a:lnTo>
                  <a:lnTo>
                    <a:pt x="1919973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Beyhaghi,</a:t>
            </a:r>
            <a:r>
              <a:rPr spc="25" dirty="0"/>
              <a:t> </a:t>
            </a:r>
            <a:r>
              <a:rPr spc="-25" dirty="0"/>
              <a:t>Fracassi</a:t>
            </a:r>
            <a:r>
              <a:rPr spc="20" dirty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spc="-10" dirty="0"/>
              <a:t>Weitzner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527236" y="3105948"/>
            <a:ext cx="706120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Bank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Loan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Markups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September</a:t>
            </a:r>
            <a:r>
              <a:rPr spc="15" dirty="0"/>
              <a:t> </a:t>
            </a:r>
            <a:r>
              <a:rPr dirty="0"/>
              <a:t>28,</a:t>
            </a:r>
            <a:r>
              <a:rPr spc="20" dirty="0"/>
              <a:t> </a:t>
            </a:r>
            <a:r>
              <a:rPr spc="-20" dirty="0"/>
              <a:t>2022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464966" y="3105948"/>
            <a:ext cx="240665" cy="1371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3360</Words>
  <Application>Microsoft Office PowerPoint</Application>
  <PresentationFormat>Custom</PresentationFormat>
  <Paragraphs>818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4" baseType="lpstr">
      <vt:lpstr>Arial</vt:lpstr>
      <vt:lpstr>Bookman Old Style</vt:lpstr>
      <vt:lpstr>Calibri</vt:lpstr>
      <vt:lpstr>Cambria</vt:lpstr>
      <vt:lpstr>Garamond</vt:lpstr>
      <vt:lpstr>Gill Sans MT</vt:lpstr>
      <vt:lpstr>Tahoma</vt:lpstr>
      <vt:lpstr>Times New Roman</vt:lpstr>
      <vt:lpstr>Verdana</vt:lpstr>
      <vt:lpstr>Office Theme</vt:lpstr>
      <vt:lpstr>Bank Loan Markups and Adverse Selection Community Bank Research Conference</vt:lpstr>
      <vt:lpstr>PowerPoint Presentation</vt:lpstr>
      <vt:lpstr>The Effect of Market Concentration on Prices</vt:lpstr>
      <vt:lpstr>The Effect of Market Concentration on Prices</vt:lpstr>
      <vt:lpstr>The Effect of Market Concentration on Prices</vt:lpstr>
      <vt:lpstr>Market Concentration and Adverse Selection</vt:lpstr>
      <vt:lpstr>Market Concentration and Adverse Selection</vt:lpstr>
      <vt:lpstr>Market Concentration and Adverse Selection</vt:lpstr>
      <vt:lpstr>Key Empirical Problem: Distinguishing Market Power from Risk</vt:lpstr>
      <vt:lpstr>Key Empirical Problem: Distinguishing Market Power from Risk</vt:lpstr>
      <vt:lpstr>Our Proposed Solution</vt:lpstr>
      <vt:lpstr>Findings</vt:lpstr>
      <vt:lpstr>Findings</vt:lpstr>
      <vt:lpstr>Findings</vt:lpstr>
      <vt:lpstr>Roadmap</vt:lpstr>
      <vt:lpstr>Roadmap</vt:lpstr>
      <vt:lpstr>Methodology:  Estimating Markup</vt:lpstr>
      <vt:lpstr>Methodology:  Estimating Markup</vt:lpstr>
      <vt:lpstr>Data</vt:lpstr>
      <vt:lpstr>Data</vt:lpstr>
      <vt:lpstr>Data</vt:lpstr>
      <vt:lpstr>PowerPoint Presentation</vt:lpstr>
      <vt:lpstr>Average Default Rates Across Interest Rate Bins</vt:lpstr>
      <vt:lpstr>PowerPoint Presentation</vt:lpstr>
      <vt:lpstr>Roadmap</vt:lpstr>
      <vt:lpstr>Risk-Adjusted Markup Does Not Predict Performance</vt:lpstr>
      <vt:lpstr>Risk-Adjusted Markup Does Not Predict Performance</vt:lpstr>
      <vt:lpstr>Roadmap</vt:lpstr>
      <vt:lpstr>Markups and Market Concentration</vt:lpstr>
      <vt:lpstr>Markups and Market Concentration</vt:lpstr>
      <vt:lpstr>Markups and Market Concentration</vt:lpstr>
      <vt:lpstr>Markups and Market Concentration</vt:lpstr>
      <vt:lpstr>Markups and Market Concentration</vt:lpstr>
      <vt:lpstr>Markups and Market Concentration</vt:lpstr>
      <vt:lpstr>PowerPoint Presentation</vt:lpstr>
      <vt:lpstr>Roadmap</vt:lpstr>
      <vt:lpstr>Markups and Switching Banks</vt:lpstr>
      <vt:lpstr>Markups and Switching Banks</vt:lpstr>
      <vt:lpstr>Shock To Asymmetric Information in Local Loan Markets</vt:lpstr>
      <vt:lpstr>The Effect of GSIB Capital Surcharges on Market Shares</vt:lpstr>
      <vt:lpstr>PowerPoint Presentation</vt:lpstr>
      <vt:lpstr>The Effect of GSIB Capital Surcharge on Markups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Loan Markups and Adverse Selection - Community Bank Research Conference</dc:title>
  <dc:creator>Mehdi Beyhaghi, Cesare Fracassi, Gregory Weitzner</dc:creator>
  <cp:lastModifiedBy>McDaniels, Amy M</cp:lastModifiedBy>
  <cp:revision>1</cp:revision>
  <dcterms:created xsi:type="dcterms:W3CDTF">2022-09-26T23:23:00Z</dcterms:created>
  <dcterms:modified xsi:type="dcterms:W3CDTF">2022-09-26T23:23:54Z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2022-09-26T00:00:00Z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2022-09-26T00:00:00Z</vt:filetime>
  </property>
  <property fmtid="{D5CDD505-2E9C-101B-9397-08002B2CF9AE}" pid="5" name="PTEX.Fullbanner">
    <vt:lpwstr>This is pdfTeX, Version 3.14159265-2.6-1.40.18 (TeX Live 2017) kpathsea version 6.2.3</vt:lpwstr>
  </property>
  <property fmtid="{D5CDD505-2E9C-101B-9397-08002B2CF9AE}" pid="6" name="Producer">
    <vt:lpwstr>pdfTeX-1.40.18</vt:lpwstr>
  </property>
  <property fmtid="{D5CDD505-2E9C-101B-9397-08002B2CF9AE}" pid="7" name="MSIP_Label_65269c60-0483-4c57-9e8c-3779d6900235_Enabled">
    <vt:lpwstr>true</vt:lpwstr>
  </property>
  <property fmtid="{D5CDD505-2E9C-101B-9397-08002B2CF9AE}" pid="8" name="MSIP_Label_65269c60-0483-4c57-9e8c-3779d6900235_SetDate">
    <vt:lpwstr>2022-09-26T23:23:52Z</vt:lpwstr>
  </property>
  <property fmtid="{D5CDD505-2E9C-101B-9397-08002B2CF9AE}" pid="9" name="MSIP_Label_65269c60-0483-4c57-9e8c-3779d6900235_Method">
    <vt:lpwstr>Privileged</vt:lpwstr>
  </property>
  <property fmtid="{D5CDD505-2E9C-101B-9397-08002B2CF9AE}" pid="10" name="MSIP_Label_65269c60-0483-4c57-9e8c-3779d6900235_Name">
    <vt:lpwstr>65269c60-0483-4c57-9e8c-3779d6900235</vt:lpwstr>
  </property>
  <property fmtid="{D5CDD505-2E9C-101B-9397-08002B2CF9AE}" pid="11" name="MSIP_Label_65269c60-0483-4c57-9e8c-3779d6900235_SiteId">
    <vt:lpwstr>b397c653-5b19-463f-b9fc-af658ded9128</vt:lpwstr>
  </property>
  <property fmtid="{D5CDD505-2E9C-101B-9397-08002B2CF9AE}" pid="12" name="MSIP_Label_65269c60-0483-4c57-9e8c-3779d6900235_ActionId">
    <vt:lpwstr>9de83637-2d13-44d6-a60c-cc34d608b071</vt:lpwstr>
  </property>
  <property fmtid="{D5CDD505-2E9C-101B-9397-08002B2CF9AE}" pid="13" name="MSIP_Label_65269c60-0483-4c57-9e8c-3779d6900235_ContentBits">
    <vt:lpwstr>0</vt:lpwstr>
  </property>
</Properties>
</file>