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56" r:id="rId3"/>
    <p:sldId id="259" r:id="rId4"/>
    <p:sldId id="260" r:id="rId5"/>
    <p:sldId id="301" r:id="rId6"/>
    <p:sldId id="302" r:id="rId7"/>
    <p:sldId id="303" r:id="rId8"/>
    <p:sldId id="262" r:id="rId9"/>
    <p:sldId id="264" r:id="rId10"/>
    <p:sldId id="330" r:id="rId11"/>
    <p:sldId id="329" r:id="rId12"/>
    <p:sldId id="265" r:id="rId13"/>
    <p:sldId id="266" r:id="rId14"/>
    <p:sldId id="268" r:id="rId15"/>
    <p:sldId id="281" r:id="rId16"/>
    <p:sldId id="267" r:id="rId17"/>
    <p:sldId id="272" r:id="rId18"/>
    <p:sldId id="271" r:id="rId19"/>
    <p:sldId id="295" r:id="rId20"/>
    <p:sldId id="296" r:id="rId21"/>
    <p:sldId id="282" r:id="rId22"/>
    <p:sldId id="269" r:id="rId23"/>
    <p:sldId id="278" r:id="rId24"/>
    <p:sldId id="273" r:id="rId25"/>
    <p:sldId id="274" r:id="rId26"/>
    <p:sldId id="275" r:id="rId27"/>
    <p:sldId id="276" r:id="rId28"/>
    <p:sldId id="277" r:id="rId29"/>
    <p:sldId id="279" r:id="rId30"/>
    <p:sldId id="355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270" y="530860"/>
            <a:ext cx="9142730" cy="6327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750" y="774700"/>
            <a:ext cx="908177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Non-Information Asymmetry</a:t>
            </a:r>
            <a:br>
              <a:rPr lang="en-US" sz="4000" b="1" dirty="0"/>
            </a:br>
            <a:r>
              <a:rPr lang="en-US" sz="4000" b="1" dirty="0"/>
              <a:t>Benefits of Relationship Lending</a:t>
            </a:r>
          </a:p>
        </p:txBody>
      </p:sp>
      <p:pic>
        <p:nvPicPr>
          <p:cNvPr id="2" name="Google Shape;8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5" y="4179570"/>
            <a:ext cx="9143365" cy="267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3;p1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1278255" y="4811395"/>
            <a:ext cx="6589395" cy="1259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b="1">
                <a:solidFill>
                  <a:schemeClr val="lt1"/>
                </a:solidFill>
              </a:rPr>
              <a:t>Daniel Rabetti</a:t>
            </a:r>
            <a:br>
              <a:rPr lang="en-US" sz="2400" b="1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Tel Aviv University </a:t>
            </a:r>
            <a:br>
              <a:rPr lang="en-US" sz="2400">
                <a:solidFill>
                  <a:schemeClr val="lt1"/>
                </a:solidFill>
              </a:rPr>
            </a:br>
            <a:r>
              <a:rPr lang="en-US" sz="2400">
                <a:solidFill>
                  <a:schemeClr val="lt1"/>
                </a:solidFill>
              </a:rPr>
              <a:t>&amp; Visiting Cornell University</a:t>
            </a:r>
            <a:endParaRPr lang="en-US" sz="2400" i="1">
              <a:solidFill>
                <a:schemeClr val="lt1"/>
              </a:solidFill>
            </a:endParaRPr>
          </a:p>
        </p:txBody>
      </p:sp>
      <p:sp>
        <p:nvSpPr>
          <p:cNvPr id="10" name="Google Shape;90;p1"/>
          <p:cNvSpPr txBox="1"/>
          <p:nvPr/>
        </p:nvSpPr>
        <p:spPr>
          <a:xfrm>
            <a:off x="628650" y="2479040"/>
            <a:ext cx="7886700" cy="113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2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2022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20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Community Banking Research Conference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endParaRPr lang="en-US" sz="1600" b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</a:pPr>
            <a:r>
              <a:rPr lang="en-US" sz="16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September-2022</a:t>
            </a:r>
            <a:r>
              <a:rPr lang="en-US" sz="18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252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Summary statistics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46605"/>
            <a:ext cx="5638800" cy="27813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1847215" y="3203575"/>
            <a:ext cx="5544185" cy="92837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2710815" y="2151380"/>
            <a:ext cx="1946275" cy="26111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657090" y="2151380"/>
            <a:ext cx="1946275" cy="26111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6602730" y="2151380"/>
            <a:ext cx="861060" cy="26111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6" grpId="1" bldLvl="0" animBg="1"/>
      <p:bldP spid="8" grpId="0" bldLvl="0" animBg="1"/>
      <p:bldP spid="8" grpId="1" bldLvl="0" animBg="1"/>
      <p:bldP spid="9" grpId="0" bldLvl="0" animBg="1"/>
      <p:bldP spid="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-5715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27508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Research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06855"/>
            <a:ext cx="8275320" cy="3445510"/>
          </a:xfrm>
        </p:spPr>
        <p:txBody>
          <a:bodyPr/>
          <a:lstStyle/>
          <a:p>
            <a:pPr algn="l"/>
            <a:r>
              <a:rPr lang="en-US" sz="2400"/>
              <a:t>To examine the effects of relationship lending, the following model is constructed:</a:t>
            </a:r>
            <a:br>
              <a:rPr lang="en-US" sz="2400"/>
            </a:br>
            <a:endParaRPr lang="en-US" sz="1500"/>
          </a:p>
          <a:p>
            <a:pPr algn="l"/>
            <a:endParaRPr lang="en-US" sz="2400"/>
          </a:p>
          <a:p>
            <a:pPr algn="l"/>
            <a:r>
              <a:rPr lang="en-US" sz="2400"/>
              <a:t>	    </a:t>
            </a:r>
            <a:r>
              <a:rPr lang="en-US" sz="2000"/>
              <a:t>is one of the four response variables:</a:t>
            </a:r>
          </a:p>
          <a:p>
            <a:pPr algn="l"/>
            <a:r>
              <a:rPr lang="en-US" sz="2000"/>
              <a:t>	     (i) Size: the logarithm of loan size in dollars;</a:t>
            </a:r>
          </a:p>
          <a:p>
            <a:pPr algn="l"/>
            <a:r>
              <a:rPr lang="en-US" sz="2000"/>
              <a:t>	     (ii) </a:t>
            </a:r>
            <a:r>
              <a:rPr lang="en-US" sz="2000">
                <a:sym typeface="+mn-ea"/>
              </a:rPr>
              <a:t>Velocity:  the distance in days between the loan 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	                          request and loan received to date;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	     (iii) Non-Complier: an </a:t>
            </a:r>
            <a:r>
              <a:rPr lang="en-US" sz="2000"/>
              <a:t>indicator that switches on when </a:t>
            </a:r>
            <a:br>
              <a:rPr lang="en-US" sz="2000"/>
            </a:br>
            <a:r>
              <a:rPr lang="en-US" sz="2000"/>
              <a:t>	                          the borrower has more than 500 employees;</a:t>
            </a:r>
          </a:p>
          <a:p>
            <a:pPr algn="l"/>
            <a:r>
              <a:rPr lang="en-US" sz="2000">
                <a:sym typeface="+mn-ea"/>
              </a:rPr>
              <a:t>	     (iv) Payback: an indicator that switches on when 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	                          the borrower returns the PPP loan in full;</a:t>
            </a:r>
            <a:br>
              <a:rPr lang="en-US" sz="2000">
                <a:sym typeface="+mn-ea"/>
              </a:rPr>
            </a:br>
            <a:br>
              <a:rPr lang="en-US" sz="2400"/>
            </a:br>
            <a:endParaRPr lang="en-US" sz="2400"/>
          </a:p>
          <a:p>
            <a:pPr algn="l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5" y="2715895"/>
            <a:ext cx="6248400" cy="742950"/>
          </a:xfrm>
          <a:prstGeom prst="rect">
            <a:avLst/>
          </a:prstGeom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27508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Research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06855"/>
            <a:ext cx="8275320" cy="3445510"/>
          </a:xfrm>
        </p:spPr>
        <p:txBody>
          <a:bodyPr/>
          <a:lstStyle/>
          <a:p>
            <a:pPr algn="l"/>
            <a:r>
              <a:rPr lang="en-US" sz="2400">
                <a:sym typeface="+mn-ea"/>
              </a:rPr>
              <a:t>To examine the effects of relationship lending, the following model is constructed:</a:t>
            </a:r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   </a:t>
            </a:r>
            <a:r>
              <a:rPr lang="en-US" sz="2000"/>
              <a:t>is the relationship indicator and can be:</a:t>
            </a:r>
            <a:br>
              <a:rPr lang="en-US" sz="2000"/>
            </a:br>
            <a:r>
              <a:rPr lang="en-US" sz="2000"/>
              <a:t>		(i) any relationship or transaction borrower</a:t>
            </a:r>
            <a:br>
              <a:rPr lang="en-US" sz="2000"/>
            </a:br>
            <a:r>
              <a:rPr lang="en-US" sz="2000"/>
              <a:t>		(ii) lending relationship or transaction borrower.</a:t>
            </a:r>
            <a:br>
              <a:rPr lang="en-US" sz="2000"/>
            </a:b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5" y="2715895"/>
            <a:ext cx="624840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85" y="3617595"/>
            <a:ext cx="647700" cy="466725"/>
          </a:xfrm>
          <a:prstGeom prst="rect">
            <a:avLst/>
          </a:prstGeom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4102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27571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Research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06855"/>
            <a:ext cx="8275320" cy="3445510"/>
          </a:xfrm>
        </p:spPr>
        <p:txBody>
          <a:bodyPr/>
          <a:lstStyle/>
          <a:p>
            <a:pPr algn="l"/>
            <a:r>
              <a:rPr lang="en-US" sz="2400">
                <a:sym typeface="+mn-ea"/>
              </a:rPr>
              <a:t>To examine the effects of relationship lending, the following model is constructed:</a:t>
            </a:r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    </a:t>
            </a:r>
            <a:r>
              <a:rPr lang="en-US" sz="2000"/>
              <a:t>is a vector of lender's controls;</a:t>
            </a:r>
          </a:p>
          <a:p>
            <a:pPr algn="l"/>
            <a:r>
              <a:rPr lang="en-US" sz="2000"/>
              <a:t>	       is a vector of borrower's controls;</a:t>
            </a:r>
          </a:p>
          <a:p>
            <a:pPr algn="l"/>
            <a:r>
              <a:rPr lang="en-US" sz="2000"/>
              <a:t>                    is the industry fixed effect;</a:t>
            </a:r>
          </a:p>
          <a:p>
            <a:pPr algn="l"/>
            <a:r>
              <a:rPr lang="en-US" sz="2000"/>
              <a:t>	       is the state fixed effect;</a:t>
            </a:r>
          </a:p>
          <a:p>
            <a:pPr algn="l"/>
            <a:r>
              <a:rPr lang="en-US" sz="2000"/>
              <a:t>	       is the bank fixed effect;</a:t>
            </a:r>
          </a:p>
          <a:p>
            <a:pPr algn="l"/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5" y="2715895"/>
            <a:ext cx="6248400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40" y="3534410"/>
            <a:ext cx="361950" cy="485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80" y="3949065"/>
            <a:ext cx="428625" cy="42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770" y="4410075"/>
            <a:ext cx="314325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210" y="4761865"/>
            <a:ext cx="342900" cy="333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940" y="5095240"/>
            <a:ext cx="352425" cy="381000"/>
          </a:xfrm>
          <a:prstGeom prst="rect">
            <a:avLst/>
          </a:prstGeom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2289175"/>
            <a:ext cx="823595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(I) </a:t>
            </a:r>
            <a:br>
              <a:rPr lang="en-US" sz="4000" b="1" dirty="0"/>
            </a:br>
            <a:r>
              <a:rPr lang="en-US" sz="4000" b="1" dirty="0"/>
              <a:t>Do banks </a:t>
            </a:r>
            <a:r>
              <a:rPr lang="en-US" sz="4000" b="1" dirty="0">
                <a:solidFill>
                  <a:srgbClr val="FF0000"/>
                </a:solidFill>
              </a:rPr>
              <a:t>favor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relationship borrowers</a:t>
            </a:r>
            <a:br>
              <a:rPr lang="en-US" sz="4000" b="1" dirty="0"/>
            </a:br>
            <a:r>
              <a:rPr lang="en-US" sz="4000" b="1" dirty="0"/>
              <a:t>when there is no information asymetry?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2346960"/>
            <a:ext cx="823595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(I) </a:t>
            </a:r>
            <a:br>
              <a:rPr lang="en-US" sz="4000" b="1" dirty="0"/>
            </a:br>
            <a:r>
              <a:rPr lang="en-US" sz="4000" b="1" dirty="0"/>
              <a:t>Are there </a:t>
            </a:r>
            <a:br>
              <a:rPr lang="en-US" sz="4000" b="1" dirty="0"/>
            </a:br>
            <a:r>
              <a:rPr lang="en-US" sz="4000" b="1" dirty="0"/>
              <a:t>relationship lending</a:t>
            </a:r>
            <a:br>
              <a:rPr lang="en-US" sz="4000" b="1" dirty="0"/>
            </a:br>
            <a:r>
              <a:rPr lang="en-US" sz="4000" b="1" dirty="0">
                <a:solidFill>
                  <a:srgbClr val="FF0000"/>
                </a:solidFill>
              </a:rPr>
              <a:t>benefits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in the paycheck </a:t>
            </a:r>
            <a:br>
              <a:rPr lang="en-US" sz="4000" b="1" dirty="0"/>
            </a:br>
            <a:r>
              <a:rPr lang="en-US" sz="4000" b="1" dirty="0"/>
              <a:t>protection program?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081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Benefits A: Loan Size </a:t>
            </a:r>
            <a:r>
              <a:rPr lang="en-US" sz="4000" b="1" dirty="0">
                <a:sym typeface="+mn-ea"/>
              </a:rPr>
              <a:t>~ </a:t>
            </a:r>
            <a:r>
              <a:rPr lang="en-US" sz="4000" b="1" i="1" dirty="0">
                <a:sym typeface="+mn-ea"/>
              </a:rPr>
              <a:t>REL +...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15" y="1384935"/>
            <a:ext cx="5052060" cy="4808220"/>
          </a:xfrm>
          <a:prstGeom prst="rect">
            <a:avLst/>
          </a:prstGeom>
        </p:spPr>
      </p:pic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sp>
        <p:nvSpPr>
          <p:cNvPr id="7" name="Rectangles 6"/>
          <p:cNvSpPr/>
          <p:nvPr/>
        </p:nvSpPr>
        <p:spPr>
          <a:xfrm>
            <a:off x="1913890" y="2240280"/>
            <a:ext cx="1195070" cy="29718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1913890" y="4034790"/>
            <a:ext cx="1195070" cy="69405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1913890" y="4958715"/>
            <a:ext cx="1195070" cy="62928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7" name="Rectangles 16"/>
          <p:cNvSpPr/>
          <p:nvPr/>
        </p:nvSpPr>
        <p:spPr>
          <a:xfrm>
            <a:off x="3222625" y="2259965"/>
            <a:ext cx="2698750" cy="32131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6208395" y="2258695"/>
            <a:ext cx="697230" cy="32258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1923415" y="2581275"/>
            <a:ext cx="1195070" cy="127698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7" grpId="0" bldLvl="0" animBg="1"/>
      <p:bldP spid="17" grpId="1" bldLvl="0" animBg="1"/>
      <p:bldP spid="18" grpId="0" bldLvl="0" animBg="1"/>
      <p:bldP spid="13" grpId="0" bldLvl="0" animBg="1"/>
      <p:bldP spid="13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5953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ym typeface="+mn-ea"/>
              </a:rPr>
              <a:t>Benefits B</a:t>
            </a:r>
            <a:r>
              <a:rPr lang="en-US" sz="4000" b="1" dirty="0"/>
              <a:t>: Velocity ~ </a:t>
            </a:r>
            <a:r>
              <a:rPr lang="en-US" sz="4000" b="1" i="1" dirty="0">
                <a:sym typeface="+mn-ea"/>
              </a:rPr>
              <a:t>REL +...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15" y="1384935"/>
            <a:ext cx="5280660" cy="480060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3188970" y="2210435"/>
            <a:ext cx="2959735" cy="4159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6348730" y="2210435"/>
            <a:ext cx="676910" cy="4159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1925955"/>
            <a:ext cx="8235950" cy="10833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Validity</a:t>
            </a:r>
            <a:r>
              <a:rPr lang="en-US" sz="4000" b="1" dirty="0"/>
              <a:t> and </a:t>
            </a:r>
            <a:r>
              <a:rPr lang="en-US" sz="4000" b="1" dirty="0">
                <a:solidFill>
                  <a:srgbClr val="FF0000"/>
                </a:solidFill>
              </a:rPr>
              <a:t>robustness</a:t>
            </a:r>
            <a:r>
              <a:rPr lang="en-US" sz="4000" b="1" dirty="0"/>
              <a:t> tests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8684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External Validity: Private firms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540" y="1669415"/>
            <a:ext cx="5402580" cy="405003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2948940" y="2594610"/>
            <a:ext cx="3125470" cy="44259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6180455" y="2594610"/>
            <a:ext cx="1002665" cy="43307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635" y="531495"/>
            <a:ext cx="9143365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314325"/>
            <a:ext cx="8235950" cy="130048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Motivation: asymmetric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32890"/>
            <a:ext cx="8275320" cy="3445510"/>
          </a:xfrm>
        </p:spPr>
        <p:txBody>
          <a:bodyPr/>
          <a:lstStyle/>
          <a:p>
            <a:pPr algn="l"/>
            <a:r>
              <a:rPr lang="en-US" sz="2400" b="1"/>
              <a:t>What we know about relationship lending</a:t>
            </a:r>
          </a:p>
          <a:p>
            <a:pPr algn="l"/>
            <a:r>
              <a:rPr lang="en-US" sz="2400"/>
              <a:t>- Solve problems of asymmetric information:</a:t>
            </a:r>
          </a:p>
          <a:p>
            <a:pPr algn="l"/>
            <a:r>
              <a:rPr lang="en-US" sz="2000"/>
              <a:t>	- monitoring (Diamond (1984);</a:t>
            </a:r>
          </a:p>
          <a:p>
            <a:pPr algn="l"/>
            <a:r>
              <a:rPr lang="en-US" sz="2000"/>
              <a:t>	- screening (Ramakrishnan and Thakor (1984));</a:t>
            </a:r>
          </a:p>
          <a:p>
            <a:pPr algn="l"/>
            <a:r>
              <a:rPr lang="en-US" sz="2000"/>
              <a:t>	    - adverse selection (lending to low-quality borrowers);</a:t>
            </a:r>
          </a:p>
          <a:p>
            <a:pPr algn="l"/>
            <a:r>
              <a:rPr lang="en-US" sz="2000"/>
              <a:t>	    - moral hazard (borrowers' incentives to invest sub-optimally)</a:t>
            </a:r>
          </a:p>
          <a:p>
            <a:pPr algn="l"/>
            <a:r>
              <a:rPr lang="en-US" sz="2400">
                <a:sym typeface="+mn-ea"/>
              </a:rPr>
              <a:t>- Benefits for borrowers and lenders:</a:t>
            </a:r>
            <a:endParaRPr lang="en-US" sz="2400"/>
          </a:p>
          <a:p>
            <a:pPr algn="l"/>
            <a:r>
              <a:rPr lang="en-US" sz="2000">
                <a:sym typeface="+mn-ea"/>
              </a:rPr>
              <a:t>	- relationship lending is associated with lower spreads,</a:t>
            </a:r>
            <a:endParaRPr lang="en-US" sz="2000"/>
          </a:p>
          <a:p>
            <a:pPr algn="l"/>
            <a:r>
              <a:rPr lang="en-US" sz="2000">
                <a:sym typeface="+mn-ea"/>
              </a:rPr>
              <a:t>	  larger loans, lower collateral requirements, and relaxed 	  	  covenants in particular for less transparent firms 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	  (Pertesen and Rajan (1994), Cole (1998), Cayseele and 	  Degryse (2000), Bharath et al (2011) and Prilmeier (2017).</a:t>
            </a:r>
            <a:endParaRPr lang="en-US" sz="2000"/>
          </a:p>
          <a:p>
            <a:pPr algn="l"/>
            <a:endParaRPr lang="en-US" sz="2000"/>
          </a:p>
          <a:p>
            <a:pPr algn="l"/>
            <a:r>
              <a:rPr lang="en-US" sz="2400">
                <a:sym typeface="+mn-ea"/>
              </a:rPr>
              <a:t>	</a:t>
            </a:r>
            <a:endParaRPr lang="en-US" sz="2000"/>
          </a:p>
          <a:p>
            <a:endParaRPr lang="en-US" sz="20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360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17625"/>
          </a:xfrm>
        </p:spPr>
        <p:txBody>
          <a:bodyPr/>
          <a:lstStyle/>
          <a:p>
            <a:pPr algn="l"/>
            <a:r>
              <a:rPr lang="en-US" sz="3200" b="1" dirty="0"/>
              <a:t>Alternative Specifications</a:t>
            </a:r>
            <a:endParaRPr lang="en-US" sz="3200" b="1" i="1" dirty="0"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" y="1843405"/>
            <a:ext cx="7513320" cy="371094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2095500" y="2258060"/>
            <a:ext cx="734060" cy="7842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2989580" y="2258695"/>
            <a:ext cx="2200275" cy="78359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351145" y="2258060"/>
            <a:ext cx="1464310" cy="78359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6919595" y="2258695"/>
            <a:ext cx="1687830" cy="78359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  <p:bldP spid="18" grpId="1" bldLvl="0" animBg="1"/>
      <p:bldP spid="8" grpId="0" bldLvl="0" animBg="1"/>
      <p:bldP spid="8" grpId="1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636520"/>
            <a:ext cx="823595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(I) Do banks </a:t>
            </a:r>
            <a:r>
              <a:rPr lang="en-US" sz="4000" b="1" dirty="0">
                <a:solidFill>
                  <a:srgbClr val="FF0000"/>
                </a:solidFill>
              </a:rPr>
              <a:t>favor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relationship borrowers</a:t>
            </a:r>
            <a:br>
              <a:rPr lang="en-US" sz="4000" b="1" dirty="0"/>
            </a:br>
            <a:r>
              <a:rPr lang="en-US" sz="4000" b="1" dirty="0"/>
              <a:t>when there is no information asymetry in the loan?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olidFill>
                  <a:srgbClr val="0070C0"/>
                </a:solidFill>
              </a:rPr>
              <a:t>Yes</a:t>
            </a:r>
            <a:r>
              <a:rPr lang="en-US" sz="4000" b="1" dirty="0"/>
              <a:t>, relationship borrowers</a:t>
            </a:r>
            <a:br>
              <a:rPr lang="en-US" sz="4000" b="1" dirty="0"/>
            </a:br>
            <a:r>
              <a:rPr lang="en-US" sz="4000" b="1" dirty="0"/>
              <a:t>receive </a:t>
            </a:r>
            <a:r>
              <a:rPr lang="en-US" sz="4000" b="1" dirty="0">
                <a:solidFill>
                  <a:srgbClr val="0070C0"/>
                </a:solidFill>
              </a:rPr>
              <a:t>larger loans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and </a:t>
            </a:r>
            <a:r>
              <a:rPr lang="en-US" sz="4000" b="1" dirty="0">
                <a:solidFill>
                  <a:srgbClr val="0070C0"/>
                </a:solidFill>
              </a:rPr>
              <a:t>faster approvals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025" y="2477770"/>
            <a:ext cx="823595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(II) </a:t>
            </a:r>
            <a:br>
              <a:rPr lang="en-US" sz="4000" b="1" dirty="0"/>
            </a:br>
            <a:r>
              <a:rPr lang="en-US" sz="4000" b="1" dirty="0">
                <a:solidFill>
                  <a:srgbClr val="FF0000"/>
                </a:solidFill>
              </a:rPr>
              <a:t>Why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 banks favor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relationship borrowers</a:t>
            </a:r>
            <a:r>
              <a:rPr lang="en-US" sz="4000" b="1" dirty="0"/>
              <a:t>?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Tension: </a:t>
            </a:r>
            <a:br>
              <a:rPr lang="en-US" sz="4000" b="1" dirty="0"/>
            </a:br>
            <a:r>
              <a:rPr lang="en-US" sz="4000" b="1" dirty="0"/>
              <a:t>absence of </a:t>
            </a:r>
            <a:br>
              <a:rPr lang="en-US" sz="4000" b="1" dirty="0"/>
            </a:br>
            <a:r>
              <a:rPr lang="en-US" sz="4000" b="1" dirty="0"/>
              <a:t>information advantage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2886075"/>
            <a:ext cx="823595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Proposed motivations: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olidFill>
                  <a:schemeClr val="tx1"/>
                </a:solidFill>
              </a:rPr>
              <a:t>Either for future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business opportunities </a:t>
            </a:r>
            <a:r>
              <a:rPr lang="en-US" sz="4000" b="1" dirty="0">
                <a:solidFill>
                  <a:schemeClr val="tx1"/>
                </a:solidFill>
              </a:rPr>
              <a:t>(Bolton(2016)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or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to mitigate borrower's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default risk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(evergreening)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865" y="414020"/>
            <a:ext cx="8235950" cy="10833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(1) Deposits vs Lending accounts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30" y="1238885"/>
            <a:ext cx="7376160" cy="504444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2360930" y="1835150"/>
            <a:ext cx="2807970" cy="3619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2360930" y="2215515"/>
            <a:ext cx="2808605" cy="35306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487035" y="1835150"/>
            <a:ext cx="2969260" cy="35306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5487035" y="2206625"/>
            <a:ext cx="2969260" cy="35306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  <p:bldP spid="18" grpId="1" bldLvl="0" animBg="1"/>
      <p:bldP spid="7" grpId="0" bldLvl="0" animBg="1"/>
      <p:bldP spid="7" grpId="1" bldLvl="0" animBg="1"/>
      <p:bldP spid="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1495"/>
            <a:ext cx="91300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372110"/>
            <a:ext cx="8235950" cy="10833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(2.1) Pre-crisis characteristics: Peers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20" y="2219325"/>
            <a:ext cx="6791325" cy="241935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2294890" y="2661285"/>
            <a:ext cx="2842895" cy="183705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5200650" y="2661285"/>
            <a:ext cx="2766060" cy="183769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400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372110"/>
            <a:ext cx="8235950" cy="1083310"/>
          </a:xfrm>
        </p:spPr>
        <p:txBody>
          <a:bodyPr/>
          <a:lstStyle/>
          <a:p>
            <a:pPr algn="l"/>
            <a:r>
              <a:rPr lang="en-US" sz="3200" b="1" dirty="0"/>
              <a:t>(2.2) Pre-crisis characteristics: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10" y="1901190"/>
            <a:ext cx="6191250" cy="2695575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1557020" y="2484120"/>
            <a:ext cx="6059805" cy="110871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1562735" y="3667760"/>
            <a:ext cx="6054090" cy="116268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s 10"/>
          <p:cNvSpPr/>
          <p:nvPr/>
        </p:nvSpPr>
        <p:spPr>
          <a:xfrm>
            <a:off x="0" y="530860"/>
            <a:ext cx="914400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75" y="1739900"/>
            <a:ext cx="3955415" cy="372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388620"/>
            <a:ext cx="8235950" cy="10833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(3.1) Portfolio's default risk evolution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2672715" y="1889760"/>
            <a:ext cx="3914775" cy="110871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2672715" y="3095625"/>
            <a:ext cx="3914775" cy="110871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2672715" y="4284980"/>
            <a:ext cx="3914775" cy="110871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5554980" y="4635500"/>
            <a:ext cx="965835" cy="66738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413385"/>
            <a:ext cx="8235950" cy="10833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(3.2) Portfolio's default risk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sp>
        <p:nvSpPr>
          <p:cNvPr id="17" name="Rectangles 16"/>
          <p:cNvSpPr/>
          <p:nvPr/>
        </p:nvSpPr>
        <p:spPr>
          <a:xfrm>
            <a:off x="2672715" y="1889760"/>
            <a:ext cx="3914775" cy="110871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779905"/>
            <a:ext cx="4800600" cy="282067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52955" y="2182495"/>
            <a:ext cx="4919345" cy="135255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2052955" y="3535045"/>
            <a:ext cx="4919345" cy="93535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1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025" y="2887345"/>
            <a:ext cx="823595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(II) </a:t>
            </a:r>
            <a:br>
              <a:rPr lang="en-US" sz="4000" b="1" dirty="0"/>
            </a:br>
            <a:r>
              <a:rPr lang="en-US" sz="4000" b="1" dirty="0">
                <a:solidFill>
                  <a:srgbClr val="FF0000"/>
                </a:solidFill>
              </a:rPr>
              <a:t>Why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 banks favor</a:t>
            </a:r>
            <a:b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relationship borrowers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/>
              <a:t>when there is no information asymetry in the loan?</a:t>
            </a:r>
            <a:br>
              <a:rPr lang="en-US" sz="4000" b="1" dirty="0"/>
            </a:br>
            <a:br>
              <a:rPr lang="en-US" sz="2220" b="1" dirty="0"/>
            </a:br>
            <a:r>
              <a:rPr lang="en-US" sz="4000" b="1" dirty="0"/>
              <a:t>To </a:t>
            </a:r>
            <a:r>
              <a:rPr lang="en-US" sz="4000" b="1" dirty="0">
                <a:solidFill>
                  <a:srgbClr val="0070C0"/>
                </a:solidFill>
              </a:rPr>
              <a:t>mitigate</a:t>
            </a:r>
            <a:r>
              <a:rPr lang="en-US" sz="4000" b="1" dirty="0"/>
              <a:t> borrowers'</a:t>
            </a:r>
            <a:br>
              <a:rPr lang="en-US" sz="4000" b="1" dirty="0"/>
            </a:br>
            <a:r>
              <a:rPr lang="en-US" sz="4000" b="1" dirty="0"/>
              <a:t>default risk at the </a:t>
            </a:r>
            <a:br>
              <a:rPr lang="en-US" sz="4000" b="1" dirty="0"/>
            </a:br>
            <a:r>
              <a:rPr lang="en-US" sz="4000" b="1" dirty="0"/>
              <a:t>lender's portfolio</a:t>
            </a:r>
            <a:br>
              <a:rPr lang="en-US" sz="4000" b="1" dirty="0"/>
            </a:br>
            <a:br>
              <a:rPr lang="en-US" sz="2220" b="1" dirty="0"/>
            </a:br>
            <a:r>
              <a:rPr lang="en-US" sz="4000" b="1" dirty="0"/>
              <a:t>Evergreening motivation!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1495"/>
            <a:ext cx="9142730" cy="63265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652780"/>
            <a:ext cx="8235950" cy="10833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Motivation: Non-Information Asymmetry (Open question!)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2060575"/>
            <a:ext cx="8275320" cy="3445510"/>
          </a:xfrm>
        </p:spPr>
        <p:txBody>
          <a:bodyPr/>
          <a:lstStyle/>
          <a:p>
            <a:pPr algn="l"/>
            <a:r>
              <a:rPr lang="en-US" sz="2400" b="1"/>
              <a:t>What we don’t know </a:t>
            </a:r>
            <a:r>
              <a:rPr lang="en-US" sz="2400" b="1">
                <a:sym typeface="+mn-ea"/>
              </a:rPr>
              <a:t>about relationship lending</a:t>
            </a:r>
            <a:endParaRPr lang="en-US" sz="2400" b="1"/>
          </a:p>
          <a:p>
            <a:pPr algn="l"/>
            <a:r>
              <a:rPr lang="en-US" sz="2400"/>
              <a:t>- </a:t>
            </a:r>
            <a:r>
              <a:rPr lang="en-US" sz="2400">
                <a:sym typeface="+mn-ea"/>
              </a:rPr>
              <a:t>Do banks favor relationship borrowers when there is no information asymmetry in the loan? If so, then:</a:t>
            </a:r>
            <a:endParaRPr lang="en-US" sz="2400"/>
          </a:p>
          <a:p>
            <a:pPr algn="l"/>
            <a:r>
              <a:rPr lang="en-US" sz="2400"/>
              <a:t>	- </a:t>
            </a:r>
            <a:r>
              <a:rPr lang="en-US" sz="2400" b="1">
                <a:solidFill>
                  <a:srgbClr val="FF0000"/>
                </a:solidFill>
              </a:rPr>
              <a:t>what</a:t>
            </a:r>
            <a:r>
              <a:rPr lang="en-US" sz="2400"/>
              <a:t> are the </a:t>
            </a:r>
            <a:r>
              <a:rPr lang="en-US" sz="2400" b="1">
                <a:solidFill>
                  <a:srgbClr val="FF0000"/>
                </a:solidFill>
              </a:rPr>
              <a:t>benefits </a:t>
            </a:r>
            <a:r>
              <a:rPr lang="en-US" sz="2400"/>
              <a:t>associated with it?</a:t>
            </a:r>
          </a:p>
          <a:p>
            <a:pPr algn="l"/>
            <a:r>
              <a:rPr lang="en-US" sz="2400"/>
              <a:t>	- </a:t>
            </a:r>
            <a:r>
              <a:rPr lang="en-US" sz="2400" b="1">
                <a:solidFill>
                  <a:srgbClr val="FF0000"/>
                </a:solidFill>
              </a:rPr>
              <a:t>what </a:t>
            </a:r>
            <a:r>
              <a:rPr lang="en-US" sz="2400"/>
              <a:t>are the </a:t>
            </a:r>
            <a:r>
              <a:rPr lang="en-US" sz="2400" b="1">
                <a:solidFill>
                  <a:srgbClr val="FF0000"/>
                </a:solidFill>
              </a:rPr>
              <a:t>costs </a:t>
            </a:r>
            <a:r>
              <a:rPr lang="en-US" sz="2400"/>
              <a:t>associated with it? </a:t>
            </a:r>
          </a:p>
          <a:p>
            <a:pPr algn="l"/>
            <a:r>
              <a:rPr lang="en-US" sz="2400"/>
              <a:t>	- </a:t>
            </a:r>
            <a:r>
              <a:rPr lang="en-US" sz="2400" b="1">
                <a:solidFill>
                  <a:srgbClr val="FF0000"/>
                </a:solidFill>
              </a:rPr>
              <a:t>why</a:t>
            </a:r>
            <a:r>
              <a:rPr lang="en-US" sz="2400"/>
              <a:t> do banks favor relationship borrowers?</a:t>
            </a:r>
          </a:p>
          <a:p>
            <a:pPr algn="l"/>
            <a:endParaRPr lang="en-US" sz="24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2338705"/>
            <a:ext cx="8235950" cy="10833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(III) </a:t>
            </a:r>
            <a:br>
              <a:rPr lang="en-US" sz="4000" b="1" dirty="0"/>
            </a:br>
            <a:r>
              <a:rPr lang="en-US" sz="4000" b="1" dirty="0"/>
              <a:t>Are there </a:t>
            </a:r>
            <a:br>
              <a:rPr lang="en-US" sz="4000" b="1" dirty="0"/>
            </a:br>
            <a:r>
              <a:rPr lang="en-US" sz="4000" b="1" dirty="0"/>
              <a:t>relationship lending</a:t>
            </a:r>
            <a:br>
              <a:rPr lang="en-US" sz="4000" b="1" dirty="0"/>
            </a:br>
            <a:r>
              <a:rPr lang="en-US" sz="4000" b="1" dirty="0">
                <a:solidFill>
                  <a:srgbClr val="FF0000"/>
                </a:solidFill>
              </a:rPr>
              <a:t>costs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when there is no information asymmetry in the loan?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355600"/>
            <a:ext cx="8235950" cy="10833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Costs A: Non-Compliance </a:t>
            </a:r>
            <a:r>
              <a:rPr lang="en-US" sz="4000" b="1" dirty="0">
                <a:sym typeface="+mn-ea"/>
              </a:rPr>
              <a:t>~ </a:t>
            </a:r>
            <a:r>
              <a:rPr lang="en-US" sz="4000" b="1" i="1" dirty="0">
                <a:sym typeface="+mn-ea"/>
              </a:rPr>
              <a:t>REL +...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80" y="1602740"/>
            <a:ext cx="5128260" cy="442722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3374390" y="2420620"/>
            <a:ext cx="2792095" cy="4159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6460490" y="2420620"/>
            <a:ext cx="704850" cy="4159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372110"/>
            <a:ext cx="8235950" cy="108331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Costs B: Payback </a:t>
            </a:r>
            <a:r>
              <a:rPr lang="en-US" sz="4000" b="1" dirty="0">
                <a:sym typeface="+mn-ea"/>
              </a:rPr>
              <a:t>~ </a:t>
            </a:r>
            <a:r>
              <a:rPr lang="en-US" sz="4000" b="1" i="1" dirty="0">
                <a:sym typeface="+mn-ea"/>
              </a:rPr>
              <a:t>REL +...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1384935"/>
            <a:ext cx="8275320" cy="3445510"/>
          </a:xfrm>
        </p:spPr>
        <p:txBody>
          <a:bodyPr/>
          <a:lstStyle/>
          <a:p>
            <a:pPr algn="l"/>
            <a:br>
              <a:rPr lang="en-US" sz="2400"/>
            </a:br>
            <a:endParaRPr lang="en-US" sz="2400"/>
          </a:p>
          <a:p>
            <a:pPr algn="l"/>
            <a:endParaRPr lang="en-US" sz="2400"/>
          </a:p>
          <a:p>
            <a:pPr algn="l"/>
            <a:endParaRPr lang="en-US" sz="2400"/>
          </a:p>
          <a:p>
            <a:pPr algn="l"/>
            <a:r>
              <a:rPr lang="en-US" sz="2400"/>
              <a:t>	  </a:t>
            </a:r>
            <a:r>
              <a:rPr lang="en-US" sz="2000"/>
              <a:t>	</a:t>
            </a:r>
          </a:p>
          <a:p>
            <a:pPr algn="l"/>
            <a:r>
              <a:rPr lang="en-US" sz="20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850" y="1384935"/>
            <a:ext cx="4693920" cy="477774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3366770" y="2217420"/>
            <a:ext cx="2587625" cy="4159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6199505" y="2217420"/>
            <a:ext cx="525780" cy="41592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4000" cy="6327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454660"/>
            <a:ext cx="8235950" cy="108331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353185"/>
            <a:ext cx="8275320" cy="3445510"/>
          </a:xfrm>
        </p:spPr>
        <p:txBody>
          <a:bodyPr/>
          <a:lstStyle/>
          <a:p>
            <a:pPr algn="l"/>
            <a:r>
              <a:rPr lang="en-US" sz="2400" b="1"/>
              <a:t>What have we learned about relationship lending effects when information asymmetry in the loan plays a minor role?</a:t>
            </a:r>
          </a:p>
          <a:p>
            <a:pPr algn="l"/>
            <a:r>
              <a:rPr lang="en-US" sz="2400"/>
              <a:t>- Lenders </a:t>
            </a:r>
            <a:r>
              <a:rPr lang="en-US" sz="2400" b="1" i="1"/>
              <a:t>favor</a:t>
            </a:r>
            <a:r>
              <a:rPr lang="en-US" sz="2400"/>
              <a:t> relationship borrowers:</a:t>
            </a:r>
          </a:p>
          <a:p>
            <a:pPr algn="l"/>
            <a:r>
              <a:rPr lang="en-US" sz="2000"/>
              <a:t>     - Benefits: larger loans and faster approvals;</a:t>
            </a:r>
            <a:r>
              <a:rPr lang="en-US" sz="2000">
                <a:sym typeface="+mn-ea"/>
              </a:rPr>
              <a:t>	</a:t>
            </a:r>
          </a:p>
          <a:p>
            <a:pPr algn="l"/>
            <a:r>
              <a:rPr lang="en-US" sz="2000">
                <a:sym typeface="+mn-ea"/>
              </a:rPr>
              <a:t>     - Why: to mitigate default risk associated with borrowers pre-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       crisis debt (evergreening mechanism);</a:t>
            </a:r>
          </a:p>
          <a:p>
            <a:pPr algn="l"/>
            <a:r>
              <a:rPr lang="en-US" sz="2000">
                <a:sym typeface="+mn-ea"/>
              </a:rPr>
              <a:t>     - Costs: relationship borrowers are more like to violate the 	       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       program rules and to return loans earlier;</a:t>
            </a:r>
          </a:p>
          <a:p>
            <a:pPr algn="l"/>
            <a:r>
              <a:rPr lang="en-US" sz="2000">
                <a:sym typeface="+mn-ea"/>
              </a:rPr>
              <a:t>     - Implications: relationship lending effects are relevant in times 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       of crisis. However, evergreening lending is an issue: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	(a) non-relationship borrowers move down the waiting line;</a:t>
            </a:r>
          </a:p>
          <a:p>
            <a:pPr algn="l"/>
            <a:r>
              <a:rPr lang="en-US" sz="2000">
                <a:sym typeface="+mn-ea"/>
              </a:rPr>
              <a:t>	(b) transfers pre-crisis loan risks to the FED balance sheet.</a:t>
            </a:r>
          </a:p>
          <a:p>
            <a:pPr algn="l"/>
            <a:r>
              <a:rPr lang="en-US" sz="2400">
                <a:sym typeface="+mn-ea"/>
              </a:rPr>
              <a:t>	</a:t>
            </a:r>
            <a:endParaRPr lang="en-US" sz="2000"/>
          </a:p>
          <a:p>
            <a:endParaRPr lang="en-US" sz="20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4000" cy="6327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" y="1532890"/>
            <a:ext cx="8235950" cy="10833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" y="1532890"/>
            <a:ext cx="8275320" cy="3445510"/>
          </a:xfrm>
        </p:spPr>
        <p:txBody>
          <a:bodyPr/>
          <a:lstStyle/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/>
              <a:t>Daniel Rabetti</a:t>
            </a:r>
            <a:br>
              <a:rPr lang="en-US" sz="2400" b="1"/>
            </a:br>
            <a:r>
              <a:rPr lang="en-US" sz="2400" b="1"/>
              <a:t>Coller School of Management</a:t>
            </a:r>
            <a:br>
              <a:rPr lang="en-US" sz="2400" b="1"/>
            </a:br>
            <a:r>
              <a:rPr lang="en-US" sz="2400" b="1"/>
              <a:t>Tel Aviv University</a:t>
            </a:r>
            <a:br>
              <a:rPr lang="en-US" sz="2400" b="1"/>
            </a:br>
            <a:br>
              <a:rPr lang="en-US" sz="2400" b="1"/>
            </a:br>
            <a:r>
              <a:rPr lang="en-US" sz="2400" b="1"/>
              <a:t>Contact: </a:t>
            </a:r>
            <a:r>
              <a:rPr lang="en-US" sz="2400" b="1">
                <a:solidFill>
                  <a:srgbClr val="0070C0"/>
                </a:solidFill>
              </a:rPr>
              <a:t>rabetti@mail.tau.ac.il</a:t>
            </a:r>
            <a:br>
              <a:rPr lang="en-US" sz="2400" b="1"/>
            </a:br>
            <a:endParaRPr lang="en-US" sz="2400" b="1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64795"/>
            <a:ext cx="8235950" cy="128333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The setting: a great laboratory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15745"/>
            <a:ext cx="8275320" cy="3445510"/>
          </a:xfrm>
        </p:spPr>
        <p:txBody>
          <a:bodyPr/>
          <a:lstStyle/>
          <a:p>
            <a:pPr algn="l"/>
            <a:r>
              <a:rPr lang="en-US" sz="2400">
                <a:sym typeface="+mn-ea"/>
              </a:rPr>
              <a:t>The </a:t>
            </a:r>
            <a:r>
              <a:rPr lang="en-US" sz="2400" b="1">
                <a:sym typeface="+mn-ea"/>
              </a:rPr>
              <a:t>Paycheck Protection Program (PPP) </a:t>
            </a:r>
            <a:r>
              <a:rPr lang="en-US" sz="2400">
                <a:sym typeface="+mn-ea"/>
              </a:rPr>
              <a:t>setting provides unique opportunity to test these questions:</a:t>
            </a:r>
          </a:p>
          <a:p>
            <a:pPr algn="l"/>
            <a:r>
              <a:rPr lang="en-US" sz="1000"/>
              <a:t>	</a:t>
            </a:r>
            <a:br>
              <a:rPr lang="en-US" sz="1000"/>
            </a:br>
            <a:r>
              <a:rPr lang="en-US" sz="2000"/>
              <a:t>	- By construction: No asymmetric information in the loan 	 	  structure:</a:t>
            </a:r>
          </a:p>
          <a:p>
            <a:pPr algn="l"/>
            <a:r>
              <a:rPr lang="en-US" sz="2000"/>
              <a:t>	 </a:t>
            </a:r>
            <a:r>
              <a:rPr lang="en-US" sz="1800"/>
              <a:t>  	- Loans are backed by the Federal Reserve;</a:t>
            </a:r>
          </a:p>
          <a:p>
            <a:pPr algn="l"/>
            <a:r>
              <a:rPr lang="en-US" sz="1800"/>
              <a:t>	    	- No restriction to borrowers' credit risk;</a:t>
            </a:r>
          </a:p>
          <a:p>
            <a:pPr algn="l"/>
            <a:r>
              <a:rPr lang="en-US" sz="1800"/>
              <a:t>	    	- Loan based on and limited to borrowers payroll size;</a:t>
            </a:r>
          </a:p>
          <a:p>
            <a:pPr algn="l"/>
            <a:r>
              <a:rPr lang="en-US" sz="1800"/>
              <a:t>	    	- Fixed interest rate and loan term structure;</a:t>
            </a:r>
          </a:p>
          <a:p>
            <a:pPr algn="l"/>
            <a:r>
              <a:rPr lang="en-US" sz="1800"/>
              <a:t>	    	- No colaterals or covenants.</a:t>
            </a:r>
            <a:endParaRPr lang="en-US" sz="2000"/>
          </a:p>
          <a:p>
            <a:pPr algn="l"/>
            <a:r>
              <a:rPr lang="en-US" sz="1000"/>
              <a:t>	</a:t>
            </a:r>
            <a:br>
              <a:rPr lang="en-US" sz="1000"/>
            </a:br>
            <a:r>
              <a:rPr lang="en-US" sz="2000"/>
              <a:t>	- As consequence: </a:t>
            </a:r>
            <a:br>
              <a:rPr lang="en-US" sz="2000"/>
            </a:br>
            <a:r>
              <a:rPr lang="en-US" sz="2000"/>
              <a:t>		</a:t>
            </a:r>
            <a:r>
              <a:rPr lang="en-US" sz="1800"/>
              <a:t>- Information channel plays little role;</a:t>
            </a:r>
          </a:p>
          <a:p>
            <a:pPr algn="l"/>
            <a:r>
              <a:rPr lang="en-US" sz="1800"/>
              <a:t>		- Competition from less informative lenders;</a:t>
            </a:r>
          </a:p>
          <a:p>
            <a:pPr algn="l"/>
            <a:r>
              <a:rPr lang="en-US" sz="1800"/>
              <a:t>		- Opportunity to attract new customers.</a:t>
            </a:r>
          </a:p>
        </p:txBody>
      </p:sp>
      <p:sp>
        <p:nvSpPr>
          <p:cNvPr id="5" name="Text Box 4"/>
          <p:cNvSpPr txBox="1"/>
          <p:nvPr/>
        </p:nvSpPr>
        <p:spPr>
          <a:xfrm rot="19620000">
            <a:off x="1737360" y="3018155"/>
            <a:ext cx="6269990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Empirical Question!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0111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Data: public firms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33525"/>
            <a:ext cx="8275320" cy="3445510"/>
          </a:xfrm>
        </p:spPr>
        <p:txBody>
          <a:bodyPr/>
          <a:lstStyle/>
          <a:p>
            <a:pPr algn="l"/>
            <a:r>
              <a:rPr lang="en-US" sz="2400"/>
              <a:t>Manually collected from 8K and 10K disclosures:</a:t>
            </a:r>
          </a:p>
          <a:p>
            <a:pPr algn="l"/>
            <a:r>
              <a:rPr lang="en-US" sz="2400"/>
              <a:t>- </a:t>
            </a:r>
            <a:r>
              <a:rPr lang="en-US" sz="2400">
                <a:sym typeface="+mn-ea"/>
              </a:rPr>
              <a:t>About 1,000 firms' disclosures:</a:t>
            </a:r>
          </a:p>
          <a:p>
            <a:pPr algn="l"/>
            <a:r>
              <a:rPr lang="en-US" sz="2400"/>
              <a:t>	- a textual analysis algorithm extracts the loan 	  	  amount, loan request, and disbursement date,</a:t>
            </a:r>
            <a:br>
              <a:rPr lang="en-US" sz="2400"/>
            </a:br>
            <a:r>
              <a:rPr lang="en-US" sz="2400"/>
              <a:t>	  and lender's name;</a:t>
            </a:r>
          </a:p>
          <a:p>
            <a:pPr algn="l"/>
            <a:r>
              <a:rPr lang="en-US" sz="2400"/>
              <a:t>	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0111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Data: public firms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33525"/>
            <a:ext cx="8275320" cy="3445510"/>
          </a:xfrm>
        </p:spPr>
        <p:txBody>
          <a:bodyPr/>
          <a:lstStyle/>
          <a:p>
            <a:pPr algn="l"/>
            <a:r>
              <a:rPr lang="en-US" sz="2400"/>
              <a:t>Mannually collected from 8K and 10K disclosures:</a:t>
            </a:r>
          </a:p>
          <a:p>
            <a:pPr algn="l"/>
            <a:r>
              <a:rPr lang="en-US" sz="2400"/>
              <a:t>- </a:t>
            </a:r>
            <a:r>
              <a:rPr lang="en-US" sz="2400">
                <a:sym typeface="+mn-ea"/>
              </a:rPr>
              <a:t>About 1,000 firms' disclosures:</a:t>
            </a:r>
          </a:p>
          <a:p>
            <a:pPr algn="l"/>
            <a:r>
              <a:rPr lang="en-US" sz="2400"/>
              <a:t>	- a textual analysis algorithm extracts the loan 	  	  amount, loan request and disbursment date,</a:t>
            </a:r>
            <a:br>
              <a:rPr lang="en-US" sz="2400"/>
            </a:br>
            <a:r>
              <a:rPr lang="en-US" sz="2400"/>
              <a:t>	  and lender's name;</a:t>
            </a:r>
          </a:p>
          <a:p>
            <a:pPr algn="l"/>
            <a:r>
              <a:rPr lang="en-US" sz="2400"/>
              <a:t>	- check lender's name on SEC fillings;</a:t>
            </a:r>
          </a:p>
          <a:p>
            <a:pPr algn="l"/>
            <a:r>
              <a:rPr lang="en-US" sz="2400"/>
              <a:t>	- variation on relationship:</a:t>
            </a:r>
          </a:p>
          <a:p>
            <a:pPr algn="l"/>
            <a:r>
              <a:rPr lang="en-US" sz="2400"/>
              <a:t>	  (i) any (e.g., deposit or scrow account); </a:t>
            </a:r>
            <a:br>
              <a:rPr lang="en-US" sz="2400"/>
            </a:br>
            <a:r>
              <a:rPr lang="en-US" sz="2400"/>
              <a:t>	  (ii) lending, and </a:t>
            </a:r>
            <a:br>
              <a:rPr lang="en-US" sz="2400"/>
            </a:br>
            <a:r>
              <a:rPr lang="en-US" sz="2400"/>
              <a:t>	  (iii) transaction relationship. </a:t>
            </a:r>
          </a:p>
          <a:p>
            <a:pPr algn="l"/>
            <a:r>
              <a:rPr lang="en-US" sz="2400"/>
              <a:t>	   - JP Morgan: 51% (35%) any (lending) relationship.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443" t="16087" r="-443" b="3121"/>
          <a:stretch>
            <a:fillRect/>
          </a:stretch>
        </p:blipFill>
        <p:spPr>
          <a:xfrm>
            <a:off x="670560" y="1448435"/>
            <a:ext cx="8167370" cy="5143500"/>
          </a:xfrm>
          <a:prstGeom prst="rect">
            <a:avLst/>
          </a:prstGeom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3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2130"/>
            <a:ext cx="9142730" cy="63258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017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Data: public firms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33525"/>
            <a:ext cx="8275320" cy="3445510"/>
          </a:xfrm>
        </p:spPr>
        <p:txBody>
          <a:bodyPr/>
          <a:lstStyle/>
          <a:p>
            <a:pPr algn="l"/>
            <a:r>
              <a:rPr lang="en-US" sz="2400"/>
              <a:t>Manually collected from 8K and 10K disclosures:</a:t>
            </a:r>
          </a:p>
          <a:p>
            <a:pPr algn="l"/>
            <a:r>
              <a:rPr lang="en-US" sz="2400"/>
              <a:t>- </a:t>
            </a:r>
            <a:r>
              <a:rPr lang="en-US" sz="2400">
                <a:sym typeface="+mn-ea"/>
              </a:rPr>
              <a:t>About 1,000 firms' disclosures:</a:t>
            </a:r>
          </a:p>
          <a:p>
            <a:pPr algn="l"/>
            <a:r>
              <a:rPr lang="en-US" sz="2400"/>
              <a:t>	- a textual analysis algorithm extracts the loan 	  	  amount, loan request, and disbursement date,</a:t>
            </a:r>
            <a:br>
              <a:rPr lang="en-US" sz="2400"/>
            </a:br>
            <a:r>
              <a:rPr lang="en-US" sz="2400"/>
              <a:t>	  and lender's name;</a:t>
            </a:r>
          </a:p>
          <a:p>
            <a:pPr algn="l"/>
            <a:r>
              <a:rPr lang="en-US" sz="2400"/>
              <a:t>	- check lender's name on SEC fillings;</a:t>
            </a:r>
          </a:p>
          <a:p>
            <a:pPr algn="l"/>
            <a:r>
              <a:rPr lang="en-US" sz="2400"/>
              <a:t>	- variation on relationship:</a:t>
            </a:r>
          </a:p>
          <a:p>
            <a:pPr algn="l"/>
            <a:r>
              <a:rPr lang="en-US" sz="2400"/>
              <a:t>	  (i) any (e.g., deposit or scrow account); </a:t>
            </a:r>
            <a:br>
              <a:rPr lang="en-US" sz="2400"/>
            </a:br>
            <a:r>
              <a:rPr lang="en-US" sz="2400"/>
              <a:t>	  (ii) lending, and </a:t>
            </a:r>
            <a:br>
              <a:rPr lang="en-US" sz="2400"/>
            </a:br>
            <a:r>
              <a:rPr lang="en-US" sz="2400"/>
              <a:t>	  (iii) transaction relationship. </a:t>
            </a:r>
          </a:p>
          <a:p>
            <a:pPr algn="l"/>
            <a:r>
              <a:rPr lang="en-US" sz="2400"/>
              <a:t>	   - JP Morgan: 51% (35%) any (lending) relationship.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28397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Data: private firms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2610" y="1515745"/>
            <a:ext cx="8275320" cy="3445510"/>
          </a:xfrm>
        </p:spPr>
        <p:txBody>
          <a:bodyPr/>
          <a:lstStyle/>
          <a:p>
            <a:pPr algn="l"/>
            <a:r>
              <a:rPr lang="en-US" sz="2400" b="1"/>
              <a:t>The Small Business Administration (SBA) data:</a:t>
            </a:r>
          </a:p>
          <a:p>
            <a:pPr algn="l"/>
            <a:r>
              <a:rPr lang="en-US" sz="2400"/>
              <a:t>- </a:t>
            </a:r>
            <a:r>
              <a:rPr lang="en-US" sz="2400">
                <a:sym typeface="+mn-ea"/>
              </a:rPr>
              <a:t>Full data released in August 2020, covering the entire  </a:t>
            </a:r>
            <a:br>
              <a:rPr lang="en-US" sz="2400">
                <a:sym typeface="+mn-ea"/>
              </a:rPr>
            </a:br>
            <a:r>
              <a:rPr lang="en-US" sz="2400">
                <a:sym typeface="+mn-ea"/>
              </a:rPr>
              <a:t>  population of lenders and borrowers.</a:t>
            </a:r>
          </a:p>
          <a:p>
            <a:pPr algn="l"/>
            <a:r>
              <a:rPr lang="en-US" sz="2400">
                <a:sym typeface="+mn-ea"/>
              </a:rPr>
              <a:t>	</a:t>
            </a:r>
            <a:r>
              <a:rPr lang="en-US" sz="2000">
                <a:sym typeface="+mn-ea"/>
              </a:rPr>
              <a:t>- for PPP above 150K: &gt;700K firms and &gt;4K lenders;</a:t>
            </a:r>
            <a:br>
              <a:rPr lang="en-US" sz="2000">
                <a:sym typeface="+mn-ea"/>
              </a:rPr>
            </a:br>
            <a:br>
              <a:rPr lang="en-US" sz="500">
                <a:sym typeface="+mn-ea"/>
              </a:rPr>
            </a:br>
            <a:r>
              <a:rPr lang="en-US" sz="2000">
                <a:sym typeface="+mn-ea"/>
              </a:rPr>
              <a:t>	-  key information about the firm and loan characteristics, </a:t>
            </a:r>
            <a:br>
              <a:rPr lang="en-US" sz="2000">
                <a:sym typeface="+mn-ea"/>
              </a:rPr>
            </a:br>
            <a:r>
              <a:rPr lang="en-US" sz="2000">
                <a:sym typeface="+mn-ea"/>
              </a:rPr>
              <a:t>                such as loan size range, </a:t>
            </a:r>
            <a:r>
              <a:rPr lang="en-US" sz="2000"/>
              <a:t>firm and lender name, state, </a:t>
            </a:r>
            <a:br>
              <a:rPr lang="en-US" sz="2000"/>
            </a:br>
            <a:r>
              <a:rPr lang="en-US" sz="2000"/>
              <a:t>	   NAIC code, and reported number of employees;</a:t>
            </a:r>
            <a:br>
              <a:rPr lang="en-US" sz="2000"/>
            </a:br>
            <a:br>
              <a:rPr lang="en-US" sz="500"/>
            </a:br>
            <a:r>
              <a:rPr lang="en-US" sz="2000"/>
              <a:t>	-  match SBA firms to DealScan dataset:</a:t>
            </a:r>
            <a:br>
              <a:rPr lang="en-US" sz="2000"/>
            </a:br>
            <a:r>
              <a:rPr lang="en-US" sz="2000"/>
              <a:t>	    - scope: limited information on firms;</a:t>
            </a:r>
            <a:br>
              <a:rPr lang="en-US" sz="2000"/>
            </a:br>
            <a:r>
              <a:rPr lang="en-US" sz="2000"/>
              <a:t>	    - missing data: loan request date and repayments; </a:t>
            </a:r>
            <a:br>
              <a:rPr lang="en-US" sz="2000"/>
            </a:br>
            <a:r>
              <a:rPr lang="en-US" sz="2000"/>
              <a:t>	    - selection issues: a small portion of matched firms;</a:t>
            </a:r>
            <a:br>
              <a:rPr lang="en-US" sz="2400"/>
            </a:br>
            <a:endParaRPr lang="en-US" sz="24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0" y="530860"/>
            <a:ext cx="9142730" cy="63271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0" y="231775"/>
            <a:ext cx="8235950" cy="132588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Distribution of funds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2"/>
          <a:srcRect l="68424"/>
          <a:stretch>
            <a:fillRect/>
          </a:stretch>
        </p:blipFill>
        <p:spPr>
          <a:xfrm>
            <a:off x="6725920" y="0"/>
            <a:ext cx="2418080" cy="531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2"/>
          <a:srcRect r="29840"/>
          <a:stretch>
            <a:fillRect/>
          </a:stretch>
        </p:blipFill>
        <p:spPr>
          <a:xfrm>
            <a:off x="0" y="0"/>
            <a:ext cx="6725920" cy="531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-12700" y="6382385"/>
            <a:ext cx="9156700" cy="474980"/>
          </a:xfrm>
          <a:prstGeom prst="rect">
            <a:avLst/>
          </a:prstGeom>
          <a:solidFill>
            <a:srgbClr val="2710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214630" y="6457315"/>
            <a:ext cx="163258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Daniel Rabetti</a:t>
            </a:r>
            <a:endParaRPr sz="14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55" y="1179830"/>
            <a:ext cx="4974590" cy="5202555"/>
          </a:xfrm>
          <a:prstGeom prst="rect">
            <a:avLst/>
          </a:prstGeom>
        </p:spPr>
      </p:pic>
      <p:sp>
        <p:nvSpPr>
          <p:cNvPr id="18" name="Rectangles 17"/>
          <p:cNvSpPr/>
          <p:nvPr/>
        </p:nvSpPr>
        <p:spPr>
          <a:xfrm>
            <a:off x="2078355" y="1450340"/>
            <a:ext cx="4975225" cy="41021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2078355" y="3073400"/>
            <a:ext cx="4974590" cy="53403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2077720" y="4384040"/>
            <a:ext cx="2308225" cy="57277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65341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9629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46150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089025" y="185420"/>
            <a:ext cx="113030" cy="11303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23190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37477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1524635" y="18542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185;p5"/>
          <p:cNvSpPr/>
          <p:nvPr/>
        </p:nvSpPr>
        <p:spPr>
          <a:xfrm>
            <a:off x="1667510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186;p5"/>
          <p:cNvSpPr/>
          <p:nvPr/>
        </p:nvSpPr>
        <p:spPr>
          <a:xfrm>
            <a:off x="1810385" y="1841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87;p5"/>
          <p:cNvSpPr/>
          <p:nvPr/>
        </p:nvSpPr>
        <p:spPr>
          <a:xfrm>
            <a:off x="1958975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88;p5"/>
          <p:cNvSpPr/>
          <p:nvPr/>
        </p:nvSpPr>
        <p:spPr>
          <a:xfrm>
            <a:off x="2101850" y="18986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89;p5"/>
          <p:cNvSpPr/>
          <p:nvPr/>
        </p:nvSpPr>
        <p:spPr>
          <a:xfrm>
            <a:off x="225171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Google Shape;185;p5"/>
          <p:cNvSpPr/>
          <p:nvPr/>
        </p:nvSpPr>
        <p:spPr>
          <a:xfrm>
            <a:off x="2401570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Google Shape;186;p5"/>
          <p:cNvSpPr/>
          <p:nvPr/>
        </p:nvSpPr>
        <p:spPr>
          <a:xfrm>
            <a:off x="2544445" y="191135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Google Shape;187;p5"/>
          <p:cNvSpPr/>
          <p:nvPr/>
        </p:nvSpPr>
        <p:spPr>
          <a:xfrm>
            <a:off x="2693035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88;p5"/>
          <p:cNvSpPr/>
          <p:nvPr/>
        </p:nvSpPr>
        <p:spPr>
          <a:xfrm>
            <a:off x="283591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Tx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" name="Google Shape;188;p5"/>
          <p:cNvSpPr/>
          <p:nvPr/>
        </p:nvSpPr>
        <p:spPr>
          <a:xfrm>
            <a:off x="2971800" y="196850"/>
            <a:ext cx="113030" cy="113030"/>
          </a:xfrm>
          <a:prstGeom prst="ellipse">
            <a:avLst/>
          </a:prstGeom>
          <a:solidFill>
            <a:srgbClr val="271038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Tx/>
              <a:buFontTx/>
            </a:pPr>
            <a:endParaRPr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" name="Google Shape;731;p24"/>
          <p:cNvSpPr txBox="1"/>
          <p:nvPr/>
        </p:nvSpPr>
        <p:spPr>
          <a:xfrm>
            <a:off x="5838825" y="6457315"/>
            <a:ext cx="304101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Community Banking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bldLvl="0" animBg="1"/>
      <p:bldP spid="10" grpId="0" bldLvl="0" animBg="1"/>
      <p:bldP spid="10" grpId="1" bldLvl="0" animBg="1"/>
      <p:bldP spid="3" grpId="0" bldLvl="0" animBg="1"/>
    </p:bldLst>
  </p:timing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1646</Words>
  <Application>Microsoft Office PowerPoint</Application>
  <PresentationFormat>On-screen Show (4:3)</PresentationFormat>
  <Paragraphs>235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Gear Drives</vt:lpstr>
      <vt:lpstr>Non-Information Asymmetry Benefits of Relationship Lending</vt:lpstr>
      <vt:lpstr>Motivation: asymmetric information</vt:lpstr>
      <vt:lpstr>Motivation: Non-Information Asymmetry (Open question!)</vt:lpstr>
      <vt:lpstr>The setting: a great laboratory</vt:lpstr>
      <vt:lpstr>Data: public firms</vt:lpstr>
      <vt:lpstr>Data: public firms</vt:lpstr>
      <vt:lpstr>Data: public firms</vt:lpstr>
      <vt:lpstr>Data: private firms</vt:lpstr>
      <vt:lpstr>Distribution of funds</vt:lpstr>
      <vt:lpstr>Summary statistics</vt:lpstr>
      <vt:lpstr>Research design</vt:lpstr>
      <vt:lpstr>Research design</vt:lpstr>
      <vt:lpstr>Research design</vt:lpstr>
      <vt:lpstr>(I)  Do banks favor  relationship borrowers when there is no information asymetry?</vt:lpstr>
      <vt:lpstr>(I)  Are there  relationship lending benefits  in the paycheck  protection program?</vt:lpstr>
      <vt:lpstr>Benefits A: Loan Size ~ REL +...</vt:lpstr>
      <vt:lpstr>Benefits B: Velocity ~ REL +...</vt:lpstr>
      <vt:lpstr>Validity and robustness tests</vt:lpstr>
      <vt:lpstr>External Validity: Private firms</vt:lpstr>
      <vt:lpstr>Alternative Specifications</vt:lpstr>
      <vt:lpstr>  (I) Do banks favor  relationship borrowers when there is no information asymetry in the loan?  Yes, relationship borrowers receive larger loans  and faster approvals. </vt:lpstr>
      <vt:lpstr>(II)  Why do banks favor relationship borrowers?  Tension:  absence of  information advantage</vt:lpstr>
      <vt:lpstr>Proposed motivations:   Either for future  business opportunities (Bolton(2016)  or to mitigate borrower's  default risk (evergreening)</vt:lpstr>
      <vt:lpstr>(1) Deposits vs Lending accounts</vt:lpstr>
      <vt:lpstr>(2.1) Pre-crisis characteristics: Peers</vt:lpstr>
      <vt:lpstr>(2.2) Pre-crisis characteristics: Industry</vt:lpstr>
      <vt:lpstr>(3.1) Portfolio's default risk evolution</vt:lpstr>
      <vt:lpstr>(3.2) Portfolio's default risk evolution</vt:lpstr>
      <vt:lpstr>(II)  Why do banks favor relationship borrowers when there is no information asymetry in the loan?  To mitigate borrowers' default risk at the  lender's portfolio  Evergreening motivation!</vt:lpstr>
      <vt:lpstr>(III)  Are there  relationship lending costs  when there is no information asymmetry in the loan?</vt:lpstr>
      <vt:lpstr>Costs A: Non-Compliance ~ REL +...</vt:lpstr>
      <vt:lpstr>Costs B: Payback ~ REL +...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Relevance of  Relationship Lending in Times of Crisis</dc:title>
  <dc:creator>McDaniels, Amy M</dc:creator>
  <cp:lastModifiedBy>McDaniels, Amy M</cp:lastModifiedBy>
  <cp:revision>69</cp:revision>
  <dcterms:created xsi:type="dcterms:W3CDTF">2020-11-19T09:29:00Z</dcterms:created>
  <dcterms:modified xsi:type="dcterms:W3CDTF">2022-09-27T20:14:28Z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1033-11.2.0.11306</vt:lpwstr>
  </property>
  <property fmtid="{D5CDD505-2E9C-101B-9397-08002B2CF9AE}" pid="3" name="ICV">
    <vt:lpwstr>E58F5E45DA4E4320B72B70A6CFBA60D5</vt:lpwstr>
  </property>
  <property fmtid="{D5CDD505-2E9C-101B-9397-08002B2CF9AE}" pid="4" name="MSIP_Label_65269c60-0483-4c57-9e8c-3779d6900235_Enabled">
    <vt:lpwstr>true</vt:lpwstr>
  </property>
  <property fmtid="{D5CDD505-2E9C-101B-9397-08002B2CF9AE}" pid="5" name="MSIP_Label_65269c60-0483-4c57-9e8c-3779d6900235_SetDate">
    <vt:lpwstr>2022-09-27T17:04:27Z</vt:lpwstr>
  </property>
  <property fmtid="{D5CDD505-2E9C-101B-9397-08002B2CF9AE}" pid="6" name="MSIP_Label_65269c60-0483-4c57-9e8c-3779d6900235_Method">
    <vt:lpwstr>Privileged</vt:lpwstr>
  </property>
  <property fmtid="{D5CDD505-2E9C-101B-9397-08002B2CF9AE}" pid="7" name="MSIP_Label_65269c60-0483-4c57-9e8c-3779d6900235_Name">
    <vt:lpwstr>65269c60-0483-4c57-9e8c-3779d6900235</vt:lpwstr>
  </property>
  <property fmtid="{D5CDD505-2E9C-101B-9397-08002B2CF9AE}" pid="8" name="MSIP_Label_65269c60-0483-4c57-9e8c-3779d6900235_SiteId">
    <vt:lpwstr>b397c653-5b19-463f-b9fc-af658ded9128</vt:lpwstr>
  </property>
  <property fmtid="{D5CDD505-2E9C-101B-9397-08002B2CF9AE}" pid="9" name="MSIP_Label_65269c60-0483-4c57-9e8c-3779d6900235_ActionId">
    <vt:lpwstr>a89ce185-11ab-4ba9-9b65-dadac5aa7899</vt:lpwstr>
  </property>
  <property fmtid="{D5CDD505-2E9C-101B-9397-08002B2CF9AE}" pid="10" name="MSIP_Label_65269c60-0483-4c57-9e8c-3779d6900235_ContentBits">
    <vt:lpwstr>0</vt:lpwstr>
  </property>
</Properties>
</file>