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67" r:id="rId5"/>
    <p:sldId id="272" r:id="rId6"/>
    <p:sldId id="273" r:id="rId7"/>
    <p:sldId id="270" r:id="rId8"/>
    <p:sldId id="271" r:id="rId9"/>
    <p:sldId id="277" r:id="rId10"/>
    <p:sldId id="275" r:id="rId11"/>
    <p:sldId id="265" r:id="rId12"/>
    <p:sldId id="276" r:id="rId13"/>
    <p:sldId id="283" r:id="rId14"/>
    <p:sldId id="279" r:id="rId15"/>
    <p:sldId id="281" r:id="rId16"/>
    <p:sldId id="262" r:id="rId17"/>
    <p:sldId id="289" r:id="rId18"/>
    <p:sldId id="290" r:id="rId19"/>
    <p:sldId id="291" r:id="rId20"/>
    <p:sldId id="292" r:id="rId21"/>
    <p:sldId id="294" r:id="rId22"/>
    <p:sldId id="284" r:id="rId23"/>
    <p:sldId id="259" r:id="rId24"/>
    <p:sldId id="260" r:id="rId25"/>
    <p:sldId id="295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2402" autoAdjust="0"/>
  </p:normalViewPr>
  <p:slideViewPr>
    <p:cSldViewPr snapToGrid="0">
      <p:cViewPr>
        <p:scale>
          <a:sx n="61" d="100"/>
          <a:sy n="61" d="100"/>
        </p:scale>
        <p:origin x="7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B9347-77E9-4638-AD01-254A8581B3B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C1B24-E37F-4D80-BC15-3DA0FB7599E3}">
      <dgm:prSet phldrT="[Text]"/>
      <dgm:spPr/>
      <dgm:t>
        <a:bodyPr/>
        <a:lstStyle/>
        <a:p>
          <a:r>
            <a:rPr lang="en-US" dirty="0"/>
            <a:t>Role of loan officers</a:t>
          </a:r>
        </a:p>
      </dgm:t>
    </dgm:pt>
    <dgm:pt modelId="{E4EC3FF6-B0A0-40AE-A815-9E397B9ABA49}" type="parTrans" cxnId="{81E9399E-A5DC-4D29-940D-896EAB2F55EB}">
      <dgm:prSet/>
      <dgm:spPr/>
      <dgm:t>
        <a:bodyPr/>
        <a:lstStyle/>
        <a:p>
          <a:endParaRPr lang="en-US"/>
        </a:p>
      </dgm:t>
    </dgm:pt>
    <dgm:pt modelId="{67BD42FA-D63D-4FE2-8A3F-9485627E1C70}" type="sibTrans" cxnId="{81E9399E-A5DC-4D29-940D-896EAB2F55EB}">
      <dgm:prSet/>
      <dgm:spPr/>
      <dgm:t>
        <a:bodyPr/>
        <a:lstStyle/>
        <a:p>
          <a:endParaRPr lang="en-US"/>
        </a:p>
      </dgm:t>
    </dgm:pt>
    <dgm:pt modelId="{D0A7A214-0CBC-4206-8460-B3315B038585}">
      <dgm:prSet phldrT="[Text]" custT="1"/>
      <dgm:spPr/>
      <dgm:t>
        <a:bodyPr/>
        <a:lstStyle/>
        <a:p>
          <a:r>
            <a:rPr lang="en-US" sz="1800" dirty="0"/>
            <a:t>Paper 1</a:t>
          </a:r>
        </a:p>
      </dgm:t>
    </dgm:pt>
    <dgm:pt modelId="{D4C72B94-D91E-49B1-9604-91BC51C97BC8}" type="parTrans" cxnId="{369BCF3D-6E09-4B49-98E8-46C821F69F2A}">
      <dgm:prSet/>
      <dgm:spPr/>
      <dgm:t>
        <a:bodyPr/>
        <a:lstStyle/>
        <a:p>
          <a:endParaRPr lang="en-US"/>
        </a:p>
      </dgm:t>
    </dgm:pt>
    <dgm:pt modelId="{3841B0D7-44BE-45EF-B483-A2FEFF89F473}" type="sibTrans" cxnId="{369BCF3D-6E09-4B49-98E8-46C821F69F2A}">
      <dgm:prSet/>
      <dgm:spPr/>
      <dgm:t>
        <a:bodyPr/>
        <a:lstStyle/>
        <a:p>
          <a:endParaRPr lang="en-US"/>
        </a:p>
      </dgm:t>
    </dgm:pt>
    <dgm:pt modelId="{C941B79D-D360-4A19-9190-307529CCC63D}">
      <dgm:prSet phldrT="[Text]"/>
      <dgm:spPr/>
      <dgm:t>
        <a:bodyPr/>
        <a:lstStyle/>
        <a:p>
          <a:r>
            <a:rPr lang="en-US" dirty="0"/>
            <a:t>Role of organizations (owners)</a:t>
          </a:r>
        </a:p>
      </dgm:t>
    </dgm:pt>
    <dgm:pt modelId="{58241D23-B954-483A-8F3E-EE431EBB486F}" type="parTrans" cxnId="{28ED3680-3C4C-49ED-95A8-30780E2A0156}">
      <dgm:prSet/>
      <dgm:spPr/>
      <dgm:t>
        <a:bodyPr/>
        <a:lstStyle/>
        <a:p>
          <a:endParaRPr lang="en-US"/>
        </a:p>
      </dgm:t>
    </dgm:pt>
    <dgm:pt modelId="{8D892E59-AC37-4E9A-83D0-274020E51594}" type="sibTrans" cxnId="{28ED3680-3C4C-49ED-95A8-30780E2A0156}">
      <dgm:prSet/>
      <dgm:spPr/>
      <dgm:t>
        <a:bodyPr/>
        <a:lstStyle/>
        <a:p>
          <a:endParaRPr lang="en-US"/>
        </a:p>
      </dgm:t>
    </dgm:pt>
    <dgm:pt modelId="{675F113F-870D-48FF-A10B-F2580A9F60AA}">
      <dgm:prSet phldrT="[Text]" custT="1"/>
      <dgm:spPr/>
      <dgm:t>
        <a:bodyPr/>
        <a:lstStyle/>
        <a:p>
          <a:r>
            <a:rPr lang="en-US" sz="1800" dirty="0"/>
            <a:t>Paper 3</a:t>
          </a:r>
        </a:p>
      </dgm:t>
    </dgm:pt>
    <dgm:pt modelId="{7FA5EC48-8BC9-4A93-A5E7-BD5B2B49A72C}" type="parTrans" cxnId="{3D829578-3DA4-4030-9969-68FA2C342502}">
      <dgm:prSet/>
      <dgm:spPr/>
      <dgm:t>
        <a:bodyPr/>
        <a:lstStyle/>
        <a:p>
          <a:endParaRPr lang="en-US"/>
        </a:p>
      </dgm:t>
    </dgm:pt>
    <dgm:pt modelId="{BA1C1E8B-3FCC-4800-8A49-FD883832D4B1}" type="sibTrans" cxnId="{3D829578-3DA4-4030-9969-68FA2C342502}">
      <dgm:prSet/>
      <dgm:spPr/>
      <dgm:t>
        <a:bodyPr/>
        <a:lstStyle/>
        <a:p>
          <a:endParaRPr lang="en-US"/>
        </a:p>
      </dgm:t>
    </dgm:pt>
    <dgm:pt modelId="{359AD4D0-55CF-481E-9203-539E63AB7196}">
      <dgm:prSet phldrT="[Text]"/>
      <dgm:spPr/>
      <dgm:t>
        <a:bodyPr/>
        <a:lstStyle/>
        <a:p>
          <a:r>
            <a:rPr lang="en-US" dirty="0"/>
            <a:t>Role of market</a:t>
          </a:r>
        </a:p>
      </dgm:t>
    </dgm:pt>
    <dgm:pt modelId="{5888AFC2-4862-4797-8E21-FB474EB0A3A1}" type="parTrans" cxnId="{DBD18F0B-7758-44A2-A782-EA68355BA423}">
      <dgm:prSet/>
      <dgm:spPr/>
      <dgm:t>
        <a:bodyPr/>
        <a:lstStyle/>
        <a:p>
          <a:endParaRPr lang="en-US"/>
        </a:p>
      </dgm:t>
    </dgm:pt>
    <dgm:pt modelId="{0833BC3A-2AC4-45E9-98EA-885318043009}" type="sibTrans" cxnId="{DBD18F0B-7758-44A2-A782-EA68355BA423}">
      <dgm:prSet/>
      <dgm:spPr/>
      <dgm:t>
        <a:bodyPr/>
        <a:lstStyle/>
        <a:p>
          <a:endParaRPr lang="en-US"/>
        </a:p>
      </dgm:t>
    </dgm:pt>
    <dgm:pt modelId="{4A601C34-9C83-473B-AFDF-5356F655A23E}">
      <dgm:prSet phldrT="[Text]" custT="1"/>
      <dgm:spPr/>
      <dgm:t>
        <a:bodyPr/>
        <a:lstStyle/>
        <a:p>
          <a:r>
            <a:rPr lang="en-US" sz="1800" dirty="0"/>
            <a:t>Paper 2</a:t>
          </a:r>
        </a:p>
      </dgm:t>
    </dgm:pt>
    <dgm:pt modelId="{3C188CC8-48E9-41DB-A947-341888B36404}" type="parTrans" cxnId="{186D49D1-D0A5-4097-BD1D-9DCDD45E1DAD}">
      <dgm:prSet/>
      <dgm:spPr/>
      <dgm:t>
        <a:bodyPr/>
        <a:lstStyle/>
        <a:p>
          <a:endParaRPr lang="en-US"/>
        </a:p>
      </dgm:t>
    </dgm:pt>
    <dgm:pt modelId="{C5A22962-D34F-4A90-9610-183F908EE868}" type="sibTrans" cxnId="{186D49D1-D0A5-4097-BD1D-9DCDD45E1DAD}">
      <dgm:prSet/>
      <dgm:spPr/>
      <dgm:t>
        <a:bodyPr/>
        <a:lstStyle/>
        <a:p>
          <a:endParaRPr lang="en-US"/>
        </a:p>
      </dgm:t>
    </dgm:pt>
    <dgm:pt modelId="{EB7C1FE8-C74D-43E8-ABEC-1E15107373EF}" type="pres">
      <dgm:prSet presAssocID="{EEEB9347-77E9-4638-AD01-254A8581B3B2}" presName="rootnode" presStyleCnt="0">
        <dgm:presLayoutVars>
          <dgm:chMax/>
          <dgm:chPref/>
          <dgm:dir/>
          <dgm:animLvl val="lvl"/>
        </dgm:presLayoutVars>
      </dgm:prSet>
      <dgm:spPr/>
    </dgm:pt>
    <dgm:pt modelId="{D8C8A1A6-BB80-40D7-83A8-2D7148A4AF44}" type="pres">
      <dgm:prSet presAssocID="{67FC1B24-E37F-4D80-BC15-3DA0FB7599E3}" presName="composite" presStyleCnt="0"/>
      <dgm:spPr/>
    </dgm:pt>
    <dgm:pt modelId="{3C99128C-F70B-4B57-AC1C-FC91623B650E}" type="pres">
      <dgm:prSet presAssocID="{67FC1B24-E37F-4D80-BC15-3DA0FB7599E3}" presName="bentUpArrow1" presStyleLbl="alignImgPlace1" presStyleIdx="0" presStyleCnt="2"/>
      <dgm:spPr/>
    </dgm:pt>
    <dgm:pt modelId="{6FA32AFB-8183-4BA4-9E86-8D89F124BCB1}" type="pres">
      <dgm:prSet presAssocID="{67FC1B24-E37F-4D80-BC15-3DA0FB7599E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C610075-FF3D-4266-AAC8-DA6AF3AE667B}" type="pres">
      <dgm:prSet presAssocID="{67FC1B24-E37F-4D80-BC15-3DA0FB7599E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9EA4FA-E461-46F2-8830-0713AE56AC3D}" type="pres">
      <dgm:prSet presAssocID="{67BD42FA-D63D-4FE2-8A3F-9485627E1C70}" presName="sibTrans" presStyleCnt="0"/>
      <dgm:spPr/>
    </dgm:pt>
    <dgm:pt modelId="{EC3361E1-393A-4A73-A55F-1BCC9B8BA589}" type="pres">
      <dgm:prSet presAssocID="{C941B79D-D360-4A19-9190-307529CCC63D}" presName="composite" presStyleCnt="0"/>
      <dgm:spPr/>
    </dgm:pt>
    <dgm:pt modelId="{7AA8C013-22D9-4A37-BB2A-EF8652281E36}" type="pres">
      <dgm:prSet presAssocID="{C941B79D-D360-4A19-9190-307529CCC63D}" presName="bentUpArrow1" presStyleLbl="alignImgPlace1" presStyleIdx="1" presStyleCnt="2"/>
      <dgm:spPr/>
    </dgm:pt>
    <dgm:pt modelId="{81F5363B-9DD0-4553-80C5-9946AD0E89FD}" type="pres">
      <dgm:prSet presAssocID="{C941B79D-D360-4A19-9190-307529CCC63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B1A8080-F108-428E-A404-46094B682BEB}" type="pres">
      <dgm:prSet presAssocID="{C941B79D-D360-4A19-9190-307529CCC63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A5D2300-7736-4E7A-817B-1A9F60FAFE8D}" type="pres">
      <dgm:prSet presAssocID="{8D892E59-AC37-4E9A-83D0-274020E51594}" presName="sibTrans" presStyleCnt="0"/>
      <dgm:spPr/>
    </dgm:pt>
    <dgm:pt modelId="{407BB798-ADE2-42D9-9BF6-D65991E1913B}" type="pres">
      <dgm:prSet presAssocID="{359AD4D0-55CF-481E-9203-539E63AB7196}" presName="composite" presStyleCnt="0"/>
      <dgm:spPr/>
    </dgm:pt>
    <dgm:pt modelId="{E39ACB15-097E-4B7B-95B1-0A859F0BF2CA}" type="pres">
      <dgm:prSet presAssocID="{359AD4D0-55CF-481E-9203-539E63AB719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23D097C-92FA-45ED-9637-43AC9154C94D}" type="pres">
      <dgm:prSet presAssocID="{359AD4D0-55CF-481E-9203-539E63AB7196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BD18F0B-7758-44A2-A782-EA68355BA423}" srcId="{EEEB9347-77E9-4638-AD01-254A8581B3B2}" destId="{359AD4D0-55CF-481E-9203-539E63AB7196}" srcOrd="2" destOrd="0" parTransId="{5888AFC2-4862-4797-8E21-FB474EB0A3A1}" sibTransId="{0833BC3A-2AC4-45E9-98EA-885318043009}"/>
    <dgm:cxn modelId="{0197152E-D54F-47F9-A498-D87C825B45E0}" type="presOf" srcId="{675F113F-870D-48FF-A10B-F2580A9F60AA}" destId="{2B1A8080-F108-428E-A404-46094B682BEB}" srcOrd="0" destOrd="0" presId="urn:microsoft.com/office/officeart/2005/8/layout/StepDownProcess"/>
    <dgm:cxn modelId="{369BCF3D-6E09-4B49-98E8-46C821F69F2A}" srcId="{67FC1B24-E37F-4D80-BC15-3DA0FB7599E3}" destId="{D0A7A214-0CBC-4206-8460-B3315B038585}" srcOrd="0" destOrd="0" parTransId="{D4C72B94-D91E-49B1-9604-91BC51C97BC8}" sibTransId="{3841B0D7-44BE-45EF-B483-A2FEFF89F473}"/>
    <dgm:cxn modelId="{6BAF6777-2CCE-4D81-B401-CF8CD5EEF853}" type="presOf" srcId="{67FC1B24-E37F-4D80-BC15-3DA0FB7599E3}" destId="{6FA32AFB-8183-4BA4-9E86-8D89F124BCB1}" srcOrd="0" destOrd="0" presId="urn:microsoft.com/office/officeart/2005/8/layout/StepDownProcess"/>
    <dgm:cxn modelId="{3D829578-3DA4-4030-9969-68FA2C342502}" srcId="{C941B79D-D360-4A19-9190-307529CCC63D}" destId="{675F113F-870D-48FF-A10B-F2580A9F60AA}" srcOrd="0" destOrd="0" parTransId="{7FA5EC48-8BC9-4A93-A5E7-BD5B2B49A72C}" sibTransId="{BA1C1E8B-3FCC-4800-8A49-FD883832D4B1}"/>
    <dgm:cxn modelId="{28ED3680-3C4C-49ED-95A8-30780E2A0156}" srcId="{EEEB9347-77E9-4638-AD01-254A8581B3B2}" destId="{C941B79D-D360-4A19-9190-307529CCC63D}" srcOrd="1" destOrd="0" parTransId="{58241D23-B954-483A-8F3E-EE431EBB486F}" sibTransId="{8D892E59-AC37-4E9A-83D0-274020E51594}"/>
    <dgm:cxn modelId="{A4E47282-9E41-48B1-9282-3E8AFC0EB78A}" type="presOf" srcId="{359AD4D0-55CF-481E-9203-539E63AB7196}" destId="{E39ACB15-097E-4B7B-95B1-0A859F0BF2CA}" srcOrd="0" destOrd="0" presId="urn:microsoft.com/office/officeart/2005/8/layout/StepDownProcess"/>
    <dgm:cxn modelId="{C970348C-F542-4F63-A1C6-237F5814E1E0}" type="presOf" srcId="{4A601C34-9C83-473B-AFDF-5356F655A23E}" destId="{423D097C-92FA-45ED-9637-43AC9154C94D}" srcOrd="0" destOrd="0" presId="urn:microsoft.com/office/officeart/2005/8/layout/StepDownProcess"/>
    <dgm:cxn modelId="{77499196-9DFF-4F74-8E8C-C067395F8775}" type="presOf" srcId="{C941B79D-D360-4A19-9190-307529CCC63D}" destId="{81F5363B-9DD0-4553-80C5-9946AD0E89FD}" srcOrd="0" destOrd="0" presId="urn:microsoft.com/office/officeart/2005/8/layout/StepDownProcess"/>
    <dgm:cxn modelId="{81E9399E-A5DC-4D29-940D-896EAB2F55EB}" srcId="{EEEB9347-77E9-4638-AD01-254A8581B3B2}" destId="{67FC1B24-E37F-4D80-BC15-3DA0FB7599E3}" srcOrd="0" destOrd="0" parTransId="{E4EC3FF6-B0A0-40AE-A815-9E397B9ABA49}" sibTransId="{67BD42FA-D63D-4FE2-8A3F-9485627E1C70}"/>
    <dgm:cxn modelId="{0C40BAB9-FEAE-46E8-8C24-785981B8D2D8}" type="presOf" srcId="{EEEB9347-77E9-4638-AD01-254A8581B3B2}" destId="{EB7C1FE8-C74D-43E8-ABEC-1E15107373EF}" srcOrd="0" destOrd="0" presId="urn:microsoft.com/office/officeart/2005/8/layout/StepDownProcess"/>
    <dgm:cxn modelId="{186D49D1-D0A5-4097-BD1D-9DCDD45E1DAD}" srcId="{359AD4D0-55CF-481E-9203-539E63AB7196}" destId="{4A601C34-9C83-473B-AFDF-5356F655A23E}" srcOrd="0" destOrd="0" parTransId="{3C188CC8-48E9-41DB-A947-341888B36404}" sibTransId="{C5A22962-D34F-4A90-9610-183F908EE868}"/>
    <dgm:cxn modelId="{8E0C7DFF-AFCC-4775-95B3-080F5F945536}" type="presOf" srcId="{D0A7A214-0CBC-4206-8460-B3315B038585}" destId="{3C610075-FF3D-4266-AAC8-DA6AF3AE667B}" srcOrd="0" destOrd="0" presId="urn:microsoft.com/office/officeart/2005/8/layout/StepDownProcess"/>
    <dgm:cxn modelId="{953B8DB9-BB04-47CB-BEAA-516AEB3A8317}" type="presParOf" srcId="{EB7C1FE8-C74D-43E8-ABEC-1E15107373EF}" destId="{D8C8A1A6-BB80-40D7-83A8-2D7148A4AF44}" srcOrd="0" destOrd="0" presId="urn:microsoft.com/office/officeart/2005/8/layout/StepDownProcess"/>
    <dgm:cxn modelId="{A3627978-BA92-49E2-AEF5-ADAC9189683F}" type="presParOf" srcId="{D8C8A1A6-BB80-40D7-83A8-2D7148A4AF44}" destId="{3C99128C-F70B-4B57-AC1C-FC91623B650E}" srcOrd="0" destOrd="0" presId="urn:microsoft.com/office/officeart/2005/8/layout/StepDownProcess"/>
    <dgm:cxn modelId="{A77DCC23-4CB4-452A-B40A-1DF8677638E4}" type="presParOf" srcId="{D8C8A1A6-BB80-40D7-83A8-2D7148A4AF44}" destId="{6FA32AFB-8183-4BA4-9E86-8D89F124BCB1}" srcOrd="1" destOrd="0" presId="urn:microsoft.com/office/officeart/2005/8/layout/StepDownProcess"/>
    <dgm:cxn modelId="{A1CFB9BF-97EE-4036-91BD-AE4BA9612D14}" type="presParOf" srcId="{D8C8A1A6-BB80-40D7-83A8-2D7148A4AF44}" destId="{3C610075-FF3D-4266-AAC8-DA6AF3AE667B}" srcOrd="2" destOrd="0" presId="urn:microsoft.com/office/officeart/2005/8/layout/StepDownProcess"/>
    <dgm:cxn modelId="{10EA3A14-D214-4168-B752-A90E8EA5C456}" type="presParOf" srcId="{EB7C1FE8-C74D-43E8-ABEC-1E15107373EF}" destId="{419EA4FA-E461-46F2-8830-0713AE56AC3D}" srcOrd="1" destOrd="0" presId="urn:microsoft.com/office/officeart/2005/8/layout/StepDownProcess"/>
    <dgm:cxn modelId="{FA802C72-8C6B-4287-B7F5-68C04FF21225}" type="presParOf" srcId="{EB7C1FE8-C74D-43E8-ABEC-1E15107373EF}" destId="{EC3361E1-393A-4A73-A55F-1BCC9B8BA589}" srcOrd="2" destOrd="0" presId="urn:microsoft.com/office/officeart/2005/8/layout/StepDownProcess"/>
    <dgm:cxn modelId="{E3709D0F-067E-4731-8112-93AC7064D5E5}" type="presParOf" srcId="{EC3361E1-393A-4A73-A55F-1BCC9B8BA589}" destId="{7AA8C013-22D9-4A37-BB2A-EF8652281E36}" srcOrd="0" destOrd="0" presId="urn:microsoft.com/office/officeart/2005/8/layout/StepDownProcess"/>
    <dgm:cxn modelId="{B609D64E-1F69-4B2D-95D7-558DD9B94D02}" type="presParOf" srcId="{EC3361E1-393A-4A73-A55F-1BCC9B8BA589}" destId="{81F5363B-9DD0-4553-80C5-9946AD0E89FD}" srcOrd="1" destOrd="0" presId="urn:microsoft.com/office/officeart/2005/8/layout/StepDownProcess"/>
    <dgm:cxn modelId="{878D28F3-8F1E-4FCB-A5E6-2BB04098FE65}" type="presParOf" srcId="{EC3361E1-393A-4A73-A55F-1BCC9B8BA589}" destId="{2B1A8080-F108-428E-A404-46094B682BEB}" srcOrd="2" destOrd="0" presId="urn:microsoft.com/office/officeart/2005/8/layout/StepDownProcess"/>
    <dgm:cxn modelId="{B46A086B-1B78-451D-B5C2-15C670A9ABB3}" type="presParOf" srcId="{EB7C1FE8-C74D-43E8-ABEC-1E15107373EF}" destId="{9A5D2300-7736-4E7A-817B-1A9F60FAFE8D}" srcOrd="3" destOrd="0" presId="urn:microsoft.com/office/officeart/2005/8/layout/StepDownProcess"/>
    <dgm:cxn modelId="{9DABE46A-D55B-4576-926F-5D9677F0B554}" type="presParOf" srcId="{EB7C1FE8-C74D-43E8-ABEC-1E15107373EF}" destId="{407BB798-ADE2-42D9-9BF6-D65991E1913B}" srcOrd="4" destOrd="0" presId="urn:microsoft.com/office/officeart/2005/8/layout/StepDownProcess"/>
    <dgm:cxn modelId="{DBE6CAD0-5815-4939-9AC9-4F6811805DAC}" type="presParOf" srcId="{407BB798-ADE2-42D9-9BF6-D65991E1913B}" destId="{E39ACB15-097E-4B7B-95B1-0A859F0BF2CA}" srcOrd="0" destOrd="0" presId="urn:microsoft.com/office/officeart/2005/8/layout/StepDownProcess"/>
    <dgm:cxn modelId="{FD9F814E-7677-4870-AE55-BCB0DBAB34A2}" type="presParOf" srcId="{407BB798-ADE2-42D9-9BF6-D65991E1913B}" destId="{423D097C-92FA-45ED-9637-43AC9154C94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9128C-F70B-4B57-AC1C-FC91623B650E}">
      <dsp:nvSpPr>
        <dsp:cNvPr id="0" name=""/>
        <dsp:cNvSpPr/>
      </dsp:nvSpPr>
      <dsp:spPr>
        <a:xfrm rot="5400000">
          <a:off x="829709" y="1163755"/>
          <a:ext cx="1029241" cy="11717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32AFB-8183-4BA4-9E86-8D89F124BCB1}">
      <dsp:nvSpPr>
        <dsp:cNvPr id="0" name=""/>
        <dsp:cNvSpPr/>
      </dsp:nvSpPr>
      <dsp:spPr>
        <a:xfrm>
          <a:off x="557023" y="22820"/>
          <a:ext cx="1732636" cy="1212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Role of loan officers</a:t>
          </a:r>
        </a:p>
      </dsp:txBody>
      <dsp:txXfrm>
        <a:off x="616237" y="82034"/>
        <a:ext cx="1614208" cy="1094361"/>
      </dsp:txXfrm>
    </dsp:sp>
    <dsp:sp modelId="{3C610075-FF3D-4266-AAC8-DA6AF3AE667B}">
      <dsp:nvSpPr>
        <dsp:cNvPr id="0" name=""/>
        <dsp:cNvSpPr/>
      </dsp:nvSpPr>
      <dsp:spPr>
        <a:xfrm>
          <a:off x="2289660" y="138487"/>
          <a:ext cx="1260154" cy="98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Paper 1</a:t>
          </a:r>
        </a:p>
      </dsp:txBody>
      <dsp:txXfrm>
        <a:off x="2289660" y="138487"/>
        <a:ext cx="1260154" cy="980230"/>
      </dsp:txXfrm>
    </dsp:sp>
    <dsp:sp modelId="{7AA8C013-22D9-4A37-BB2A-EF8652281E36}">
      <dsp:nvSpPr>
        <dsp:cNvPr id="0" name=""/>
        <dsp:cNvSpPr/>
      </dsp:nvSpPr>
      <dsp:spPr>
        <a:xfrm rot="5400000">
          <a:off x="2266250" y="2526118"/>
          <a:ext cx="1029241" cy="11717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5363B-9DD0-4553-80C5-9946AD0E89FD}">
      <dsp:nvSpPr>
        <dsp:cNvPr id="0" name=""/>
        <dsp:cNvSpPr/>
      </dsp:nvSpPr>
      <dsp:spPr>
        <a:xfrm>
          <a:off x="1993563" y="1385183"/>
          <a:ext cx="1732636" cy="1212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Role of organizations (owners)</a:t>
          </a:r>
        </a:p>
      </dsp:txBody>
      <dsp:txXfrm>
        <a:off x="2052777" y="1444397"/>
        <a:ext cx="1614208" cy="1094361"/>
      </dsp:txXfrm>
    </dsp:sp>
    <dsp:sp modelId="{2B1A8080-F108-428E-A404-46094B682BEB}">
      <dsp:nvSpPr>
        <dsp:cNvPr id="0" name=""/>
        <dsp:cNvSpPr/>
      </dsp:nvSpPr>
      <dsp:spPr>
        <a:xfrm>
          <a:off x="3726200" y="1500850"/>
          <a:ext cx="1260154" cy="98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Paper 3</a:t>
          </a:r>
        </a:p>
      </dsp:txBody>
      <dsp:txXfrm>
        <a:off x="3726200" y="1500850"/>
        <a:ext cx="1260154" cy="980230"/>
      </dsp:txXfrm>
    </dsp:sp>
    <dsp:sp modelId="{E39ACB15-097E-4B7B-95B1-0A859F0BF2CA}">
      <dsp:nvSpPr>
        <dsp:cNvPr id="0" name=""/>
        <dsp:cNvSpPr/>
      </dsp:nvSpPr>
      <dsp:spPr>
        <a:xfrm>
          <a:off x="3430103" y="2747546"/>
          <a:ext cx="1732636" cy="1212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Role of market</a:t>
          </a:r>
        </a:p>
      </dsp:txBody>
      <dsp:txXfrm>
        <a:off x="3489317" y="2806760"/>
        <a:ext cx="1614208" cy="1094361"/>
      </dsp:txXfrm>
    </dsp:sp>
    <dsp:sp modelId="{423D097C-92FA-45ED-9637-43AC9154C94D}">
      <dsp:nvSpPr>
        <dsp:cNvPr id="0" name=""/>
        <dsp:cNvSpPr/>
      </dsp:nvSpPr>
      <dsp:spPr>
        <a:xfrm>
          <a:off x="5162740" y="2863213"/>
          <a:ext cx="1260154" cy="98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Paper 2</a:t>
          </a:r>
        </a:p>
      </dsp:txBody>
      <dsp:txXfrm>
        <a:off x="5162740" y="2863213"/>
        <a:ext cx="1260154" cy="980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1519-9BF8-43ED-8EA4-4C3A26888578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E605B-45F3-4FE9-A527-1608B69F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https://www.urban.org/urban-wire/what-different-denial-rates-can-tell-us-about-racial-disparities-mortgage-market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7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6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https://www.youtube.com/watch?v=qYXQ1fLopno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605B-45F3-4FE9-A527-1608B69F70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564B-284B-4D70-AF8D-833072E2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8123E-02CF-4840-8B9F-3C8F6466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F05E-A37A-4C61-82FD-B44468A1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C07D-75B4-4C2E-AB69-C892C341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ABA9E-918F-46D6-BCDC-D4B0D8B7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A464-E34F-43EA-AC24-EE028C0C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D7300-F2EB-4624-A21D-A1536BD6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0697D-D4A7-4C74-9AC7-5F6A21FA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184F-2A79-486D-8623-1DAE8563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C914F-9D7D-4219-89AE-4DE9F85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17AFC-2AE6-40B3-AD57-B3E98C30D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FAE45-C830-4BA5-A96D-FE79F487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C1D25-FE2A-4A94-B1F1-179E7BE3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824B2-75C0-4F85-AA25-69F438D2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1EE04-4963-4F63-98A2-6F52F2DB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5AD3-2072-44E4-8F0A-D43D4FF1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F4F1-8321-403D-A2BD-4107DFB60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453E-5E8E-41F2-A8B9-D459C47A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3382A-EC41-435D-964D-6AAAE0F7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04356-8A42-4C83-86F0-D9A6A7AC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17BE-8E92-4ECE-8EEF-88738FF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53623-E84A-46F3-85D7-F08A2B1AB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6D211-F361-46F2-A45A-C461E4B2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BF237-AD50-40CF-8341-864600EF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6B431-301E-41F9-9EFB-54B2DEF7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5ED0-22AB-4A8F-B144-B76DB38D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225C-946F-4722-B042-F8752FD1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397FB-B722-426C-80EA-A136E3097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FF1D5-5C19-441A-B320-4293761F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85DB9-1334-49BE-B683-7C78CB8A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6187-D355-439D-B07A-07F21078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BEC1-7119-4E53-BA8A-8B61FF79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DE05B-460D-4649-A043-4A7BF508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D15E8-285F-4824-B37A-9775344B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590CC-49DC-4AE9-A1BD-230B32535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BD2D2-1818-4449-8D40-98A296A85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69504-A7A4-4D72-84E7-6F0D138F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AA2B2-8758-4AC8-8DF1-1A3A3420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69F54-1D25-43AD-9A1C-2EC5CF71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AED8-B565-40F0-B0EF-9580D0B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F4563-C7D2-49F0-AB1F-9B8D2A5C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F5646-37AF-4489-88C0-DEC739DF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81959-775C-40F2-AB2E-86DED271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D1A9E-18D7-484B-8EA7-DDCC2DFE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A5251-038E-4717-AFDE-A7D15901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85C2-262E-4E4F-B723-A722695E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ED7D-CA22-47C0-A900-3E510AA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AB6E-D487-498B-B21B-A60D7A97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5E5B-B0A9-4B03-9474-106C91556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61158-2DBB-4184-B3CD-ECF3604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E8D51-E22A-4503-92CB-BAD60010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59CC8-9F40-4916-A197-656F2036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4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634A-AD91-4D0E-B66B-B9864D97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86E7F-4353-4AB1-A2EF-0865DEF06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404A-0E49-4683-98FF-8D83DE240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E25B8-8E0B-4F40-8361-852FF9D6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F8AB9-181D-4A2A-9196-1F420237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F154F-ECA5-45DA-8836-5C25BBCB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3784C-E89F-4D14-8BCF-6B3B8345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C4F71-814C-4DE5-95A3-D6329A090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BB78-CDA2-40BA-AFC3-F4E173D57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A769-A8B3-4429-9E0E-5781228A3BB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FF67-E6F7-4444-A70B-6B5699360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C4B25-DE15-4FD7-B6C2-340CCFFA3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12C2-8E75-4769-852D-C11849FA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3295-6B16-4B52-BBE8-1596BAB59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Minorities’ Access to Credit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3FD04-0FA6-4F8B-85B8-4D765BDE2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48505"/>
          </a:xfrm>
        </p:spPr>
        <p:txBody>
          <a:bodyPr>
            <a:normAutofit lnSpcReduction="10000"/>
          </a:bodyPr>
          <a:lstStyle/>
          <a:p>
            <a:endParaRPr lang="en-US" sz="3600" dirty="0"/>
          </a:p>
          <a:p>
            <a:r>
              <a:rPr lang="en-US" sz="3600" dirty="0"/>
              <a:t>2022 Community Bank Research Conference </a:t>
            </a:r>
          </a:p>
          <a:p>
            <a:endParaRPr lang="en-US" dirty="0"/>
          </a:p>
          <a:p>
            <a:r>
              <a:rPr lang="en-US" dirty="0"/>
              <a:t>Erica </a:t>
            </a:r>
            <a:r>
              <a:rPr lang="en-US" dirty="0" err="1"/>
              <a:t>Xuewei</a:t>
            </a:r>
            <a:r>
              <a:rPr lang="en-US" dirty="0"/>
              <a:t> Jiang</a:t>
            </a:r>
          </a:p>
          <a:p>
            <a:r>
              <a:rPr lang="en-US" dirty="0"/>
              <a:t>USC Marshall &amp; </a:t>
            </a:r>
            <a:r>
              <a:rPr lang="en-US" dirty="0" err="1"/>
              <a:t>UChicago</a:t>
            </a:r>
            <a:r>
              <a:rPr lang="en-US" dirty="0"/>
              <a:t> Booth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5DED25-DC7F-43B7-B073-213984B7F00F}"/>
              </a:ext>
            </a:extLst>
          </p:cNvPr>
          <p:cNvCxnSpPr>
            <a:cxnSpLocks/>
          </p:cNvCxnSpPr>
          <p:nvPr/>
        </p:nvCxnSpPr>
        <p:spPr>
          <a:xfrm flipH="1">
            <a:off x="799699" y="3483810"/>
            <a:ext cx="10592602" cy="4812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4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3295-6B16-4B52-BBE8-1596BAB59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Paper 1 &amp; 3: </a:t>
            </a:r>
            <a:r>
              <a:rPr lang="en-US" dirty="0"/>
              <a:t>Minorities on the supply side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5DED25-DC7F-43B7-B073-213984B7F00F}"/>
              </a:ext>
            </a:extLst>
          </p:cNvPr>
          <p:cNvCxnSpPr>
            <a:cxnSpLocks/>
          </p:cNvCxnSpPr>
          <p:nvPr/>
        </p:nvCxnSpPr>
        <p:spPr>
          <a:xfrm flipH="1">
            <a:off x="799699" y="3483810"/>
            <a:ext cx="10592602" cy="4812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8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9656-AC75-4934-B85E-34218FF9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i="0" dirty="0">
                <a:solidFill>
                  <a:srgbClr val="201F1E"/>
                </a:solidFill>
                <a:effectLst/>
              </a:rPr>
              <a:t>Paper 1: </a:t>
            </a:r>
            <a:r>
              <a:rPr lang="en-US" sz="4400" b="0" i="0" dirty="0">
                <a:solidFill>
                  <a:srgbClr val="323130"/>
                </a:solidFill>
                <a:effectLst/>
              </a:rPr>
              <a:t>The Impact of Minority Representation at Mortgage Lenders</a:t>
            </a:r>
            <a:br>
              <a:rPr lang="en-US" sz="4400" b="0" i="0" dirty="0">
                <a:solidFill>
                  <a:srgbClr val="323130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6ACC3-C6A0-45C6-8784-D8409C56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Studies role of minority loan officers in provision of mortgage credit</a:t>
            </a:r>
          </a:p>
          <a:p>
            <a:pPr lvl="1"/>
            <a:r>
              <a:rPr lang="en-US" dirty="0"/>
              <a:t>expanded confidential HMDA – MLO – FHA loan performance</a:t>
            </a:r>
          </a:p>
          <a:p>
            <a:pPr lvl="1"/>
            <a:r>
              <a:rPr lang="en-US" dirty="0"/>
              <a:t>Determine MLO race based on their names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findings </a:t>
            </a:r>
          </a:p>
          <a:p>
            <a:pPr lvl="1"/>
            <a:r>
              <a:rPr lang="en-US" dirty="0"/>
              <a:t>Minority loan officers are under-represented compared to US population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Minority applicants have better outcomes if matched to minority loan officers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Lower rejection rate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More likely to result in an origination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Lower ex-post default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9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B25E-9808-4C78-9600-909A9AA4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3: Let Us Put Our Moneys Together: Minority-Owned Banks and Resilience to Crises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6AEE-DBAC-491B-A425-42A50A7C0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Studies role of minority-owned banks on economic resilience of minority communities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Minority-owned banks: more than 50 percent of the voting stock owned by racial minorities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600" dirty="0"/>
              <a:t>Key findings 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accent1"/>
                </a:solidFill>
              </a:rPr>
              <a:t>Minority-owned banks improve the economic resilience of minority communities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200" dirty="0">
                <a:sym typeface="Wingdings" panose="05000000000000000000" pitchFamily="2" charset="2"/>
              </a:rPr>
              <a:t>Mitigate employment losses for minorities (and also non-minorities) through both the GFC and the COVID crisis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200" dirty="0">
                <a:sym typeface="Wingdings" panose="05000000000000000000" pitchFamily="2" charset="2"/>
              </a:rPr>
              <a:t>maint</a:t>
            </a:r>
            <a:r>
              <a:rPr lang="en-US" dirty="0">
                <a:sym typeface="Wingdings" panose="05000000000000000000" pitchFamily="2" charset="2"/>
              </a:rPr>
              <a:t>ain the small business and residential real estate credit supplies through each crisis</a:t>
            </a:r>
          </a:p>
        </p:txBody>
      </p:sp>
    </p:spTree>
    <p:extLst>
      <p:ext uri="{BB962C8B-B14F-4D97-AF65-F5344CB8AC3E}">
        <p14:creationId xmlns:p14="http://schemas.microsoft.com/office/powerpoint/2010/main" val="206795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9994-1E05-480F-A810-D2729DA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090A-875D-4A75-B6B2-F14FDE79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I’m fairly convinced by the findings of each paper</a:t>
            </a:r>
          </a:p>
          <a:p>
            <a:endParaRPr lang="en-US" dirty="0"/>
          </a:p>
          <a:p>
            <a:r>
              <a:rPr lang="en-US" dirty="0"/>
              <a:t>Now, given the effects of loan officers and bank owners, what’s their relative importance for helping minorities gain credit access?</a:t>
            </a:r>
          </a:p>
          <a:p>
            <a:endParaRPr lang="en-US" dirty="0"/>
          </a:p>
          <a:p>
            <a:r>
              <a:rPr lang="en-US" dirty="0"/>
              <a:t>What are the costs?</a:t>
            </a:r>
          </a:p>
        </p:txBody>
      </p:sp>
    </p:spTree>
    <p:extLst>
      <p:ext uri="{BB962C8B-B14F-4D97-AF65-F5344CB8AC3E}">
        <p14:creationId xmlns:p14="http://schemas.microsoft.com/office/powerpoint/2010/main" val="174815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05FC-919B-45C5-B85D-1D1F1A44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68" y="365125"/>
            <a:ext cx="11073063" cy="1325563"/>
          </a:xfrm>
        </p:spPr>
        <p:txBody>
          <a:bodyPr/>
          <a:lstStyle/>
          <a:p>
            <a:r>
              <a:rPr lang="en-US" dirty="0"/>
              <a:t>Comment 1: Role of LOs and Managers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D8934-7FC5-4F0E-A140-DD5320533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134" b="4975"/>
          <a:stretch/>
        </p:blipFill>
        <p:spPr>
          <a:xfrm>
            <a:off x="2263333" y="1642236"/>
            <a:ext cx="6991358" cy="31252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E22CB1-5B21-4EBF-B0D3-BDA87DC05FF0}"/>
              </a:ext>
            </a:extLst>
          </p:cNvPr>
          <p:cNvSpPr/>
          <p:nvPr/>
        </p:nvSpPr>
        <p:spPr>
          <a:xfrm>
            <a:off x="2305525" y="1690688"/>
            <a:ext cx="1068404" cy="6063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BF5CAD-FC01-46C6-ABE9-F26F3722DEBA}"/>
              </a:ext>
            </a:extLst>
          </p:cNvPr>
          <p:cNvSpPr/>
          <p:nvPr/>
        </p:nvSpPr>
        <p:spPr>
          <a:xfrm>
            <a:off x="8144575" y="1642236"/>
            <a:ext cx="1068404" cy="6063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1B263-7790-4691-BEB8-A4F924CFB807}"/>
              </a:ext>
            </a:extLst>
          </p:cNvPr>
          <p:cNvSpPr/>
          <p:nvPr/>
        </p:nvSpPr>
        <p:spPr>
          <a:xfrm>
            <a:off x="8569049" y="4363701"/>
            <a:ext cx="1950719" cy="710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9CC2A-6298-4CAE-BB71-883645E4F042}"/>
              </a:ext>
            </a:extLst>
          </p:cNvPr>
          <p:cNvSpPr txBox="1"/>
          <p:nvPr/>
        </p:nvSpPr>
        <p:spPr>
          <a:xfrm>
            <a:off x="1010653" y="5263991"/>
            <a:ext cx="9189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</a:t>
            </a:r>
            <a:r>
              <a:rPr lang="en-US" sz="2400" dirty="0">
                <a:solidFill>
                  <a:schemeClr val="accent1"/>
                </a:solidFill>
              </a:rPr>
              <a:t>organizational structure </a:t>
            </a:r>
            <a:r>
              <a:rPr lang="en-US" sz="2400" dirty="0"/>
              <a:t>is closer to the current banking industry?</a:t>
            </a:r>
          </a:p>
          <a:p>
            <a:r>
              <a:rPr lang="en-US" sz="2400" dirty="0"/>
              <a:t>Do loan officers have enough </a:t>
            </a:r>
            <a:r>
              <a:rPr lang="en-US" sz="2400" i="1" dirty="0">
                <a:solidFill>
                  <a:schemeClr val="accent1"/>
                </a:solidFill>
              </a:rPr>
              <a:t>discretion</a:t>
            </a:r>
            <a:r>
              <a:rPr lang="en-US" sz="2400" dirty="0"/>
              <a:t> to make a difference? </a:t>
            </a:r>
          </a:p>
          <a:p>
            <a:r>
              <a:rPr lang="en-US" sz="2400" dirty="0"/>
              <a:t>Do owners have enough </a:t>
            </a:r>
            <a:r>
              <a:rPr lang="en-US" sz="2400" i="1" dirty="0">
                <a:solidFill>
                  <a:schemeClr val="accent1"/>
                </a:solidFill>
              </a:rPr>
              <a:t>control</a:t>
            </a:r>
            <a:r>
              <a:rPr lang="en-US" sz="2400" dirty="0"/>
              <a:t> to influence loan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4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0126-5E7B-455D-B808-1A947A2A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2747" cy="1325563"/>
          </a:xfrm>
        </p:spPr>
        <p:txBody>
          <a:bodyPr/>
          <a:lstStyle/>
          <a:p>
            <a:r>
              <a:rPr lang="en-US" dirty="0"/>
              <a:t>Comment 1: Role of LOs and CEOs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A397-068F-4D45-A531-505F73C80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0494"/>
            <a:ext cx="10625763" cy="4789406"/>
          </a:xfrm>
        </p:spPr>
        <p:txBody>
          <a:bodyPr>
            <a:normAutofit/>
          </a:bodyPr>
          <a:lstStyle/>
          <a:p>
            <a:r>
              <a:rPr lang="en-US" sz="1800" dirty="0"/>
              <a:t>Loan officers</a:t>
            </a:r>
          </a:p>
          <a:p>
            <a:pPr lvl="1"/>
            <a:r>
              <a:rPr lang="en-US" sz="1800" dirty="0"/>
              <a:t>Don’t set credit standards </a:t>
            </a:r>
            <a:r>
              <a:rPr lang="en-US" sz="1800" dirty="0">
                <a:sym typeface="Wingdings" panose="05000000000000000000" pitchFamily="2" charset="2"/>
              </a:rPr>
              <a:t> done by underwriters; standards set by securitizes (e.g., GSEs) or at institution level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Yet, loan officers can decide whether to initiate a conversation with branch managers/underwriters to get some benefits for borrowers 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Personal experience: combined LTV goes beyond the limit set by institution</a:t>
            </a:r>
          </a:p>
          <a:p>
            <a:r>
              <a:rPr lang="en-US" sz="1800" dirty="0">
                <a:sym typeface="Wingdings" panose="05000000000000000000" pitchFamily="2" charset="2"/>
              </a:rPr>
              <a:t>Bank owners 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Don’t make decisions at individual loan-basis/don’t interact with borrowers directly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Can set aggregate lending volume limit in each community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Can improve the representation of minority loan officers </a:t>
            </a:r>
          </a:p>
          <a:p>
            <a:pPr lvl="1"/>
            <a:endParaRPr lang="en-US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Which one plays a more important role in helping minorities?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Is there a way to decompose the contribution?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Bank-county-year fixed effects seem to explain a large amount of variation in minority credit approval   seems to suggest the decision-making is at organization-level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726-110D-433D-ABCF-B0C36CE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2: “Minority” vs individual 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EAB4-33B1-47DB-AD0E-422F32E98A98}"/>
              </a:ext>
            </a:extLst>
          </p:cNvPr>
          <p:cNvSpPr txBox="1"/>
          <p:nvPr/>
        </p:nvSpPr>
        <p:spPr>
          <a:xfrm>
            <a:off x="625642" y="1759887"/>
            <a:ext cx="1051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When we combine all races together and call them “minority,” what are we doing and what are we missing?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4CBA6CA0-AB9F-43C4-B7C5-DBF5E982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7" y="2954956"/>
            <a:ext cx="5169138" cy="2219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266D5-83B5-4236-A53C-E5001893ED07}"/>
              </a:ext>
            </a:extLst>
          </p:cNvPr>
          <p:cNvSpPr txBox="1"/>
          <p:nvPr/>
        </p:nvSpPr>
        <p:spPr>
          <a:xfrm>
            <a:off x="2714323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Minority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28D77-1325-46B5-8C84-64EF454E5C63}"/>
              </a:ext>
            </a:extLst>
          </p:cNvPr>
          <p:cNvSpPr txBox="1"/>
          <p:nvPr/>
        </p:nvSpPr>
        <p:spPr>
          <a:xfrm>
            <a:off x="227796" y="6253994"/>
            <a:ext cx="1173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Jiang, Lee, and Liu, “The Role of Loan Officers in the FinTech Era: Implications for Disparities in Consumer Credit”</a:t>
            </a:r>
          </a:p>
        </p:txBody>
      </p:sp>
    </p:spTree>
    <p:extLst>
      <p:ext uri="{BB962C8B-B14F-4D97-AF65-F5344CB8AC3E}">
        <p14:creationId xmlns:p14="http://schemas.microsoft.com/office/powerpoint/2010/main" val="265831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726-110D-433D-ABCF-B0C36CE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2: “Minority” vs individual 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EAB4-33B1-47DB-AD0E-422F32E98A98}"/>
              </a:ext>
            </a:extLst>
          </p:cNvPr>
          <p:cNvSpPr txBox="1"/>
          <p:nvPr/>
        </p:nvSpPr>
        <p:spPr>
          <a:xfrm>
            <a:off x="625642" y="1759887"/>
            <a:ext cx="1051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When we combine all races together and call them “minority,” what are we doing and what are we missing?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4CBA6CA0-AB9F-43C4-B7C5-DBF5E982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7" y="2954956"/>
            <a:ext cx="5169138" cy="2219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266D5-83B5-4236-A53C-E5001893ED07}"/>
              </a:ext>
            </a:extLst>
          </p:cNvPr>
          <p:cNvSpPr txBox="1"/>
          <p:nvPr/>
        </p:nvSpPr>
        <p:spPr>
          <a:xfrm>
            <a:off x="2714323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Minority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0E5DCB5-59A9-4087-8011-C9E9B2516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05" y="2954956"/>
            <a:ext cx="5477156" cy="2351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D2C777-9F9D-4478-8075-0EEB7EFA00B7}"/>
              </a:ext>
            </a:extLst>
          </p:cNvPr>
          <p:cNvSpPr txBox="1"/>
          <p:nvPr/>
        </p:nvSpPr>
        <p:spPr>
          <a:xfrm>
            <a:off x="8526377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Black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4CB2A-F2E2-4587-8B19-A4C29788E872}"/>
              </a:ext>
            </a:extLst>
          </p:cNvPr>
          <p:cNvSpPr txBox="1"/>
          <p:nvPr/>
        </p:nvSpPr>
        <p:spPr>
          <a:xfrm>
            <a:off x="227796" y="6253994"/>
            <a:ext cx="1173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Jiang, Lee, and Liu, “The Role of Loan Officers in the FinTech Era: Implications for Disparities in Consumer Credit”</a:t>
            </a:r>
          </a:p>
        </p:txBody>
      </p:sp>
    </p:spTree>
    <p:extLst>
      <p:ext uri="{BB962C8B-B14F-4D97-AF65-F5344CB8AC3E}">
        <p14:creationId xmlns:p14="http://schemas.microsoft.com/office/powerpoint/2010/main" val="105393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726-110D-433D-ABCF-B0C36CE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2: “Minority” vs individual 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EAB4-33B1-47DB-AD0E-422F32E98A98}"/>
              </a:ext>
            </a:extLst>
          </p:cNvPr>
          <p:cNvSpPr txBox="1"/>
          <p:nvPr/>
        </p:nvSpPr>
        <p:spPr>
          <a:xfrm>
            <a:off x="625642" y="1759887"/>
            <a:ext cx="1051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When we combine all races together and call them “minority,” what are we doing and what are we missing?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4CBA6CA0-AB9F-43C4-B7C5-DBF5E982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7" y="2954956"/>
            <a:ext cx="5169138" cy="2219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266D5-83B5-4236-A53C-E5001893ED07}"/>
              </a:ext>
            </a:extLst>
          </p:cNvPr>
          <p:cNvSpPr txBox="1"/>
          <p:nvPr/>
        </p:nvSpPr>
        <p:spPr>
          <a:xfrm>
            <a:off x="2714323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Minority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2C777-9F9D-4478-8075-0EEB7EFA00B7}"/>
              </a:ext>
            </a:extLst>
          </p:cNvPr>
          <p:cNvSpPr txBox="1"/>
          <p:nvPr/>
        </p:nvSpPr>
        <p:spPr>
          <a:xfrm>
            <a:off x="8526377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Hispanic  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A89A7B5-987D-475A-9074-5BF0B8181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77" y="2923215"/>
            <a:ext cx="5316990" cy="22829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10D349-5049-4E60-94EC-0B2BFFF25354}"/>
              </a:ext>
            </a:extLst>
          </p:cNvPr>
          <p:cNvSpPr txBox="1"/>
          <p:nvPr/>
        </p:nvSpPr>
        <p:spPr>
          <a:xfrm>
            <a:off x="227796" y="6253994"/>
            <a:ext cx="1173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Jiang, Lee, and Liu, “The Role of Loan Officers in the FinTech Era: Implications for Disparities in Consumer Credit”</a:t>
            </a:r>
          </a:p>
        </p:txBody>
      </p:sp>
    </p:spTree>
    <p:extLst>
      <p:ext uri="{BB962C8B-B14F-4D97-AF65-F5344CB8AC3E}">
        <p14:creationId xmlns:p14="http://schemas.microsoft.com/office/powerpoint/2010/main" val="62076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726-110D-433D-ABCF-B0C36CE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2: “Minority” vs individual 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EAB4-33B1-47DB-AD0E-422F32E98A98}"/>
              </a:ext>
            </a:extLst>
          </p:cNvPr>
          <p:cNvSpPr txBox="1"/>
          <p:nvPr/>
        </p:nvSpPr>
        <p:spPr>
          <a:xfrm>
            <a:off x="625642" y="1759887"/>
            <a:ext cx="1051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When we combine all races together and call them “minority,” what are we doing and what are we missing?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4CBA6CA0-AB9F-43C4-B7C5-DBF5E982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7" y="2954956"/>
            <a:ext cx="5169138" cy="2219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C266D5-83B5-4236-A53C-E5001893ED07}"/>
              </a:ext>
            </a:extLst>
          </p:cNvPr>
          <p:cNvSpPr txBox="1"/>
          <p:nvPr/>
        </p:nvSpPr>
        <p:spPr>
          <a:xfrm>
            <a:off x="2714323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Minority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2C777-9F9D-4478-8075-0EEB7EFA00B7}"/>
              </a:ext>
            </a:extLst>
          </p:cNvPr>
          <p:cNvSpPr txBox="1"/>
          <p:nvPr/>
        </p:nvSpPr>
        <p:spPr>
          <a:xfrm>
            <a:off x="8526377" y="5439843"/>
            <a:ext cx="172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Asian 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2371493-69E4-4900-8367-58B6280B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05" y="2828252"/>
            <a:ext cx="5553777" cy="23845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DC8E16-C533-4C3E-9CC5-777AD0006CCB}"/>
              </a:ext>
            </a:extLst>
          </p:cNvPr>
          <p:cNvSpPr txBox="1"/>
          <p:nvPr/>
        </p:nvSpPr>
        <p:spPr>
          <a:xfrm>
            <a:off x="227796" y="6253994"/>
            <a:ext cx="1173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Jiang, Lee, and Liu, “The Role of Loan Officers in the FinTech Era: Implications for Disparities in Consumer Credit”</a:t>
            </a:r>
          </a:p>
        </p:txBody>
      </p:sp>
    </p:spTree>
    <p:extLst>
      <p:ext uri="{BB962C8B-B14F-4D97-AF65-F5344CB8AC3E}">
        <p14:creationId xmlns:p14="http://schemas.microsoft.com/office/powerpoint/2010/main" val="345923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F413-62A5-4349-8F6E-3A8187C2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minorities’ access to credit?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93CB2-7728-4AAE-8E47-6EF067A41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2806" y="2103924"/>
            <a:ext cx="8886388" cy="4166933"/>
          </a:xfrm>
        </p:spPr>
      </p:pic>
    </p:spTree>
    <p:extLst>
      <p:ext uri="{BB962C8B-B14F-4D97-AF65-F5344CB8AC3E}">
        <p14:creationId xmlns:p14="http://schemas.microsoft.com/office/powerpoint/2010/main" val="230948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726-110D-433D-ABCF-B0C36CE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2: “Minority” vs individual 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EAB4-33B1-47DB-AD0E-422F32E98A98}"/>
              </a:ext>
            </a:extLst>
          </p:cNvPr>
          <p:cNvSpPr txBox="1"/>
          <p:nvPr/>
        </p:nvSpPr>
        <p:spPr>
          <a:xfrm>
            <a:off x="625642" y="1759887"/>
            <a:ext cx="1051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When we combine all races together and call them “minority,” what are we doing and what are we missing?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C8E16-C533-4C3E-9CC5-777AD0006CCB}"/>
              </a:ext>
            </a:extLst>
          </p:cNvPr>
          <p:cNvSpPr txBox="1"/>
          <p:nvPr/>
        </p:nvSpPr>
        <p:spPr>
          <a:xfrm>
            <a:off x="141168" y="6253994"/>
            <a:ext cx="1173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Berger, Feldman, Langford, and Roman, “Let Us Put Our Moneys Together: Minority-Owned Banks and Resilience to Crises”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151628-63BA-4672-B239-E49A777D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76" y="2629777"/>
            <a:ext cx="5351647" cy="36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7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7D19-9C1B-451B-9DC1-0587AD33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2: “Minority” vs individual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F0C9-7B43-4669-A025-B6C183D9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There are statistical reasons to group minorities together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Yet … throws away a lot of information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Large disparities across minorities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Any theoretical rationale behind grouping minorities together?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Do Black loan officers also help Asian borrowers access credit?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Do Hispanic-owned banks also improve Black community’s resilience?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Jiang, Lee, and Liu (2022): same-race seems to be what matters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ym typeface="Wingdings" panose="05000000000000000000" pitchFamily="2" charset="2"/>
              </a:rPr>
              <a:t> Bigger picture comment: each racial minority group has its own challenges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3295-6B16-4B52-BBE8-1596BAB59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76"/>
            <a:ext cx="9144000" cy="23876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Paper 2: </a:t>
            </a:r>
            <a:r>
              <a:rPr lang="en-US" dirty="0"/>
              <a:t>Market Forces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5DED25-DC7F-43B7-B073-213984B7F00F}"/>
              </a:ext>
            </a:extLst>
          </p:cNvPr>
          <p:cNvCxnSpPr>
            <a:cxnSpLocks/>
          </p:cNvCxnSpPr>
          <p:nvPr/>
        </p:nvCxnSpPr>
        <p:spPr>
          <a:xfrm flipH="1">
            <a:off x="799699" y="3483810"/>
            <a:ext cx="10592602" cy="4812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92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39F-FA44-46D1-B5F7-D58E6EC9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2: Bank Competition and Entrepreneurial Gaps: Evidence from Bank Deregulation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F954-1BEE-462E-BAD0-A430B4A9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Studies whether free financial market reduces discrimination in the lending market and narrows entrepreneurial gaps</a:t>
            </a:r>
          </a:p>
          <a:p>
            <a:pPr lvl="1"/>
            <a:r>
              <a:rPr lang="en-US" dirty="0"/>
              <a:t>Quantity (branch coverage and financial inclusion) and quality (complaints about discrimination)</a:t>
            </a:r>
          </a:p>
          <a:p>
            <a:endParaRPr lang="en-US" dirty="0"/>
          </a:p>
          <a:p>
            <a:r>
              <a:rPr lang="en-US" dirty="0"/>
              <a:t>Key findings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Increased competition reduces discrimination and narrows entrepreneurial gaps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Branch density increases, improved financial inclusion, fewer complaints about discrimination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/>
              <a:t>Gender and racial gaps in business formation are narrowed, especially in industries that rely more on external financing/in areas that used to face more discrimination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/>
              <a:t>More financing and better business performance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7975-9D1C-4F0F-A282-8444B2F7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and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11CC-4AA2-4E0C-B1AB-6D3F84CF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Very important question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Banking industry has been consolidating in the past decade or so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Overall number of banks has been declining; no new bank charters for several years after the GFC; many M&amp;As; many branch closures;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Yet … banking industry seems to become more competitive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Competition from shadow banks and fintech companies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Digital disruption allows banks to compete more nationally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Overall time-series trend supports the empirical analysis in this paper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479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DCCF-8154-4FD3-B2BF-0565178D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and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9F326-9C34-42BC-A46E-561C63F9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Regulation or competition?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There has been significant progress in fair lending for consumer credit over the last 30 years</a:t>
            </a:r>
          </a:p>
          <a:p>
            <a:endParaRPr lang="en-US" dirty="0"/>
          </a:p>
          <a:p>
            <a:r>
              <a:rPr lang="en-US" dirty="0"/>
              <a:t>Using long time series provides nice variation for statistical analysis</a:t>
            </a:r>
          </a:p>
          <a:p>
            <a:r>
              <a:rPr lang="en-US" dirty="0"/>
              <a:t>Yet, the industry has been through many structural changes since 1990s</a:t>
            </a:r>
          </a:p>
          <a:p>
            <a:r>
              <a:rPr lang="en-US" dirty="0">
                <a:sym typeface="Wingdings" panose="05000000000000000000" pitchFamily="2" charset="2"/>
              </a:rPr>
              <a:t>Would be nice to divide the analysis into multiple episodes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1990s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Early 2000 (housing boom; rise of private label MBS)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Financial crisis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Post crisis; stricter bank regulation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6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EFFC-FBD4-403E-BDBC-F39390FD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44BB-D416-4D0D-8EFA-3D08CD2A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Very insightful papers bringing rich empirical evidence to bear on an important topic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Pieces of evidence on different supply-side elements that help improve minorities’ credit access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Remaining questions: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Which tool is more efficient; when and where we need regulatory intervention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Fundamental challenges faced by different minority racial groups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more credit necessarily good? More leverage </a:t>
            </a:r>
            <a:r>
              <a:rPr lang="en-US" dirty="0">
                <a:sym typeface="Wingdings" panose="05000000000000000000" pitchFamily="2" charset="2"/>
              </a:rPr>
              <a:t> more risk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9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F06C-AC69-4F19-8FCD-EF342AF9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explains the racial disparities?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1C0C-698B-4B5C-B37E-BEA398416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32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1"/>
                </a:solidFill>
              </a:rPr>
              <a:t>Differences in income and credit profile </a:t>
            </a:r>
          </a:p>
          <a:p>
            <a:pPr lvl="1">
              <a:lnSpc>
                <a:spcPct val="120000"/>
              </a:lnSpc>
            </a:pPr>
            <a:r>
              <a:rPr lang="it-IT" sz="2200" dirty="0"/>
              <a:t>E.g., Bhutta, Hizmo, and Ringo (2021), </a:t>
            </a:r>
            <a:r>
              <a:rPr lang="en-US" sz="2200" b="0" i="0" dirty="0" err="1">
                <a:effectLst/>
              </a:rPr>
              <a:t>Gerardi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Willen</a:t>
            </a:r>
            <a:r>
              <a:rPr lang="en-US" sz="2200" b="0" i="0" dirty="0">
                <a:effectLst/>
              </a:rPr>
              <a:t>, and Zhang</a:t>
            </a:r>
            <a:r>
              <a:rPr lang="en-US" sz="2200" dirty="0"/>
              <a:t> (2020)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1"/>
                </a:solidFill>
              </a:rPr>
              <a:t>Discrimination and biases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accent1"/>
                </a:solidFill>
              </a:rPr>
              <a:t>Statistical discrimination/noisy hard information</a:t>
            </a:r>
            <a:r>
              <a:rPr lang="en-US" sz="2200" dirty="0"/>
              <a:t> (e.g., Bartlett, Morse, Stanton, and Wallace, 2022; Blattner and Nelson, 2021)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accent1"/>
                </a:solidFill>
              </a:rPr>
              <a:t>Human biases</a:t>
            </a:r>
            <a:r>
              <a:rPr lang="en-US" sz="2200" dirty="0"/>
              <a:t> (e.g., </a:t>
            </a:r>
            <a:r>
              <a:rPr lang="en-US" sz="2200" dirty="0" err="1"/>
              <a:t>Munnell</a:t>
            </a:r>
            <a:r>
              <a:rPr lang="en-US" sz="2200" dirty="0"/>
              <a:t> et al, 1996; Giacoletti, Heimer, and Yu, 2021; Zhang and </a:t>
            </a:r>
            <a:r>
              <a:rPr lang="en-US" sz="2200" dirty="0" err="1"/>
              <a:t>Willen</a:t>
            </a:r>
            <a:r>
              <a:rPr lang="en-US" sz="2200" dirty="0"/>
              <a:t>, 2021)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1"/>
                </a:solidFill>
              </a:rPr>
              <a:t>Exposure to lenders with strict underwriting standards </a:t>
            </a:r>
          </a:p>
          <a:p>
            <a:pPr lvl="1">
              <a:lnSpc>
                <a:spcPct val="120000"/>
              </a:lnSpc>
            </a:pPr>
            <a:r>
              <a:rPr lang="it-IT" sz="2200" dirty="0"/>
              <a:t>E.g., Bhutta, Hizmo, and Ringo (2021), Bayer, Ferreira, and Ross (2018)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1"/>
                </a:solidFill>
              </a:rPr>
              <a:t>Neighborhood housing condition/Collateral-driven borrowing constraints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E.g., </a:t>
            </a:r>
            <a:r>
              <a:rPr lang="en-US" sz="2200" dirty="0" err="1"/>
              <a:t>DeFusco</a:t>
            </a:r>
            <a:r>
              <a:rPr lang="en-US" sz="2200" dirty="0"/>
              <a:t> (2018), Jiang and Zhang (2022)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0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ECE6-8C95-41F3-8A7D-4640C7D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51E6-5740-4045-82E5-7F9693FD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0" i="0" dirty="0">
                <a:solidFill>
                  <a:srgbClr val="201F1E"/>
                </a:solidFill>
                <a:effectLst/>
                <a:latin typeface="+mn-lt"/>
              </a:rPr>
              <a:t>Paper 1: </a:t>
            </a:r>
            <a: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  <a:t>The Impact of Minority Representation at Mortgage Lenders, by Scott Frame, </a:t>
            </a:r>
            <a:r>
              <a:rPr lang="en-US" sz="2200" b="0" i="0" dirty="0" err="1">
                <a:solidFill>
                  <a:srgbClr val="323130"/>
                </a:solidFill>
                <a:effectLst/>
                <a:latin typeface="+mn-lt"/>
              </a:rPr>
              <a:t>Ruidi</a:t>
            </a:r>
            <a: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  <a:t> Huang, Erik J. Mayer, Adi </a:t>
            </a:r>
            <a:r>
              <a:rPr lang="en-US" sz="2200" b="0" i="0" dirty="0" err="1">
                <a:solidFill>
                  <a:srgbClr val="323130"/>
                </a:solidFill>
                <a:effectLst/>
                <a:latin typeface="+mn-lt"/>
              </a:rPr>
              <a:t>Sunderam</a:t>
            </a:r>
            <a:b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</a:br>
            <a:endParaRPr lang="en-US" sz="2200" b="0" i="0" dirty="0">
              <a:solidFill>
                <a:srgbClr val="323130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323130"/>
                </a:solidFill>
              </a:rPr>
              <a:t>Paper 2:Bank Competition and Entrepreneurial Gaps: Evidence from Bank Deregulation, by Xiang Li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32313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323130"/>
                </a:solidFill>
              </a:rPr>
              <a:t>Paper 3: Let Us Put Our Moneys Together: Minority-Owned Banks and Resilience to Crises, by Allen Berger, Maryann Feldman, W. Scott Langford, Raluca A. Roman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174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ECE6-8C95-41F3-8A7D-4640C7D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51E6-5740-4045-82E5-7F9693FD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>
                <a:solidFill>
                  <a:srgbClr val="201F1E"/>
                </a:solidFill>
                <a:effectLst/>
                <a:latin typeface="+mn-lt"/>
              </a:rPr>
              <a:t>Paper 1: </a:t>
            </a:r>
            <a: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  <a:t>The Impact of Minority Representation at Mortgage Lenders, by Scott Frame, </a:t>
            </a:r>
            <a:r>
              <a:rPr lang="en-US" sz="2200" b="0" i="0" dirty="0" err="1">
                <a:solidFill>
                  <a:srgbClr val="323130"/>
                </a:solidFill>
                <a:effectLst/>
                <a:latin typeface="+mn-lt"/>
              </a:rPr>
              <a:t>Ruidi</a:t>
            </a:r>
            <a: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  <a:t> Huang, Erik J. Mayer, Adi </a:t>
            </a:r>
            <a:r>
              <a:rPr lang="en-US" sz="2200" b="0" i="0" dirty="0" err="1">
                <a:solidFill>
                  <a:srgbClr val="323130"/>
                </a:solidFill>
                <a:effectLst/>
                <a:latin typeface="+mn-lt"/>
              </a:rPr>
              <a:t>Sunderam</a:t>
            </a:r>
            <a:b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</a:br>
            <a:endParaRPr lang="en-US" sz="2200" b="0" i="0" dirty="0">
              <a:solidFill>
                <a:srgbClr val="323130"/>
              </a:solidFill>
              <a:effectLst/>
              <a:latin typeface="+mn-lt"/>
            </a:endParaRPr>
          </a:p>
          <a:p>
            <a:r>
              <a:rPr lang="en-US" sz="2200" dirty="0">
                <a:solidFill>
                  <a:srgbClr val="323130"/>
                </a:solidFill>
              </a:rPr>
              <a:t>Paper 2:Bank Competition and Entrepreneurial Gaps: Evidence from Bank Deregulation, by Xiang Li</a:t>
            </a:r>
          </a:p>
          <a:p>
            <a:pPr marL="0" indent="0">
              <a:buNone/>
            </a:pPr>
            <a:endParaRPr lang="en-US" sz="2200" dirty="0">
              <a:solidFill>
                <a:srgbClr val="323130"/>
              </a:solidFill>
            </a:endParaRPr>
          </a:p>
          <a:p>
            <a:r>
              <a:rPr lang="en-US" sz="2200" dirty="0">
                <a:solidFill>
                  <a:srgbClr val="323130"/>
                </a:solidFill>
              </a:rPr>
              <a:t>Paper 3: Let Us Put Our Moneys Together: Minority-Owned Banks and Resilience to Crises, by Allen Berger, Maryann Feldman, W. Scott Langford, Raluca A. Roman</a:t>
            </a:r>
            <a:endParaRPr lang="en-US" sz="2200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A634417B-D36A-4361-BD5D-B24110A2EDED}"/>
              </a:ext>
            </a:extLst>
          </p:cNvPr>
          <p:cNvSpPr/>
          <p:nvPr/>
        </p:nvSpPr>
        <p:spPr>
          <a:xfrm>
            <a:off x="934452" y="1027906"/>
            <a:ext cx="10050379" cy="466725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helps close the racial gap? How to help minorities gain credit access?</a:t>
            </a:r>
          </a:p>
        </p:txBody>
      </p:sp>
    </p:spTree>
    <p:extLst>
      <p:ext uri="{BB962C8B-B14F-4D97-AF65-F5344CB8AC3E}">
        <p14:creationId xmlns:p14="http://schemas.microsoft.com/office/powerpoint/2010/main" val="325872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ECE6-8C95-41F3-8A7D-4640C7D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51E6-5740-4045-82E5-7F9693FD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>
                <a:solidFill>
                  <a:srgbClr val="201F1E"/>
                </a:solidFill>
                <a:effectLst/>
                <a:latin typeface="+mn-lt"/>
              </a:rPr>
              <a:t>Paper 1: </a:t>
            </a:r>
            <a: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  <a:t>The Impact of Minority Representation at Mortgage Lenders, by Scott Frame, </a:t>
            </a:r>
            <a:r>
              <a:rPr lang="en-US" sz="2200" b="0" i="0" dirty="0" err="1">
                <a:solidFill>
                  <a:srgbClr val="323130"/>
                </a:solidFill>
                <a:effectLst/>
                <a:latin typeface="+mn-lt"/>
              </a:rPr>
              <a:t>Ruidi</a:t>
            </a:r>
            <a: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  <a:t> Huang, Erik J. Mayer, Adi </a:t>
            </a:r>
            <a:r>
              <a:rPr lang="en-US" sz="2200" b="0" i="0" dirty="0" err="1">
                <a:solidFill>
                  <a:srgbClr val="323130"/>
                </a:solidFill>
                <a:effectLst/>
                <a:latin typeface="+mn-lt"/>
              </a:rPr>
              <a:t>Sunderam</a:t>
            </a:r>
            <a:br>
              <a:rPr lang="en-US" sz="2200" b="0" i="0" dirty="0">
                <a:solidFill>
                  <a:srgbClr val="323130"/>
                </a:solidFill>
                <a:effectLst/>
                <a:latin typeface="+mn-lt"/>
              </a:rPr>
            </a:br>
            <a:endParaRPr lang="en-US" sz="2200" b="0" i="0" dirty="0">
              <a:solidFill>
                <a:srgbClr val="323130"/>
              </a:solidFill>
              <a:effectLst/>
              <a:latin typeface="+mn-lt"/>
            </a:endParaRPr>
          </a:p>
          <a:p>
            <a:r>
              <a:rPr lang="en-US" sz="2200" dirty="0">
                <a:solidFill>
                  <a:srgbClr val="323130"/>
                </a:solidFill>
              </a:rPr>
              <a:t>Paper 2:Bank Competition and Entrepreneurial Gaps: Evidence from Bank Deregulation, by Xiang Li</a:t>
            </a:r>
          </a:p>
          <a:p>
            <a:pPr marL="0" indent="0">
              <a:buNone/>
            </a:pPr>
            <a:endParaRPr lang="en-US" sz="2200" dirty="0">
              <a:solidFill>
                <a:srgbClr val="323130"/>
              </a:solidFill>
            </a:endParaRPr>
          </a:p>
          <a:p>
            <a:r>
              <a:rPr lang="en-US" sz="2200" dirty="0">
                <a:solidFill>
                  <a:srgbClr val="323130"/>
                </a:solidFill>
              </a:rPr>
              <a:t>Paper 3: Let Us Put Our Moneys Together: Minority-Owned Banks and Resilience to Crises, by Allen Berger, Maryann Feldman, W. Scott Langford, Raluca A. Roman</a:t>
            </a:r>
            <a:endParaRPr lang="en-US" sz="2200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A634417B-D36A-4361-BD5D-B24110A2EDED}"/>
              </a:ext>
            </a:extLst>
          </p:cNvPr>
          <p:cNvSpPr/>
          <p:nvPr/>
        </p:nvSpPr>
        <p:spPr>
          <a:xfrm>
            <a:off x="934452" y="1027906"/>
            <a:ext cx="10050379" cy="466725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can we do from the supply side of credit?</a:t>
            </a:r>
          </a:p>
        </p:txBody>
      </p:sp>
    </p:spTree>
    <p:extLst>
      <p:ext uri="{BB962C8B-B14F-4D97-AF65-F5344CB8AC3E}">
        <p14:creationId xmlns:p14="http://schemas.microsoft.com/office/powerpoint/2010/main" val="300346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ECE6-8C95-41F3-8A7D-4640C7D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51E6-5740-4045-82E5-7F9693FD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>
                <a:effectLst/>
                <a:latin typeface="+mn-lt"/>
              </a:rPr>
              <a:t>Paper 1: The Impact of Minority Representation at Mortgage Lenders, by Scott Frame, </a:t>
            </a:r>
            <a:r>
              <a:rPr lang="en-US" sz="2200" b="0" i="0" dirty="0" err="1">
                <a:effectLst/>
                <a:latin typeface="+mn-lt"/>
              </a:rPr>
              <a:t>Ruidi</a:t>
            </a:r>
            <a:r>
              <a:rPr lang="en-US" sz="2200" b="0" i="0" dirty="0">
                <a:effectLst/>
                <a:latin typeface="+mn-lt"/>
              </a:rPr>
              <a:t> Huang, Erik J. Mayer, Adi </a:t>
            </a:r>
            <a:r>
              <a:rPr lang="en-US" sz="2200" b="0" i="0" dirty="0" err="1">
                <a:effectLst/>
                <a:latin typeface="+mn-lt"/>
              </a:rPr>
              <a:t>Sunderam</a:t>
            </a:r>
            <a:br>
              <a:rPr lang="en-US" sz="2200" b="0" i="0" dirty="0">
                <a:effectLst/>
                <a:latin typeface="+mn-lt"/>
              </a:rPr>
            </a:br>
            <a:endParaRPr lang="en-US" sz="2200" b="0" i="0" dirty="0">
              <a:effectLst/>
              <a:latin typeface="+mn-lt"/>
            </a:endParaRPr>
          </a:p>
          <a:p>
            <a:pPr marL="0" indent="0">
              <a:buNone/>
            </a:pPr>
            <a:endParaRPr lang="en-US" sz="2200" dirty="0">
              <a:solidFill>
                <a:srgbClr val="32313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32313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323130"/>
              </a:solidFill>
            </a:endParaRPr>
          </a:p>
          <a:p>
            <a:r>
              <a:rPr lang="en-US" sz="2200" dirty="0"/>
              <a:t>Paper 3: Let Us Put Our Moneys Together: Minority-Owned Banks and Resilience to Crises, by Allen Berger, Maryann Feldman, W. Scott Langford, Raluca A. Roman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5186D2-D474-4CF5-97C4-5C96D0485DB2}"/>
              </a:ext>
            </a:extLst>
          </p:cNvPr>
          <p:cNvSpPr/>
          <p:nvPr/>
        </p:nvSpPr>
        <p:spPr>
          <a:xfrm>
            <a:off x="1053966" y="2851003"/>
            <a:ext cx="9817769" cy="97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Solution: Increase minority presence on the supply side; minorities help minorities </a:t>
            </a:r>
          </a:p>
        </p:txBody>
      </p:sp>
    </p:spTree>
    <p:extLst>
      <p:ext uri="{BB962C8B-B14F-4D97-AF65-F5344CB8AC3E}">
        <p14:creationId xmlns:p14="http://schemas.microsoft.com/office/powerpoint/2010/main" val="203016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ECE6-8C95-41F3-8A7D-4640C7D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51E6-5740-4045-82E5-7F9693FD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0" i="0" dirty="0">
              <a:solidFill>
                <a:srgbClr val="32313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sz="2800" b="0" i="0" dirty="0">
              <a:solidFill>
                <a:srgbClr val="323130"/>
              </a:solidFill>
              <a:effectLst/>
              <a:latin typeface="+mn-lt"/>
            </a:endParaRPr>
          </a:p>
          <a:p>
            <a:r>
              <a:rPr lang="en-US" sz="2200" dirty="0"/>
              <a:t>Paper 2:Bank Competition and Entrepreneurial Gaps: Evidence from Bank Deregulation, by Xiang Li</a:t>
            </a:r>
          </a:p>
          <a:p>
            <a:pPr marL="0" indent="0">
              <a:buNone/>
            </a:pPr>
            <a:endParaRPr lang="en-US" dirty="0">
              <a:solidFill>
                <a:srgbClr val="32313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91A602-4234-4719-A1CB-678F215C1F01}"/>
              </a:ext>
            </a:extLst>
          </p:cNvPr>
          <p:cNvSpPr/>
          <p:nvPr/>
        </p:nvSpPr>
        <p:spPr>
          <a:xfrm>
            <a:off x="1187115" y="4194827"/>
            <a:ext cx="9817769" cy="97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Solution: market/bank competition disciplines lending</a:t>
            </a:r>
          </a:p>
        </p:txBody>
      </p:sp>
    </p:spTree>
    <p:extLst>
      <p:ext uri="{BB962C8B-B14F-4D97-AF65-F5344CB8AC3E}">
        <p14:creationId xmlns:p14="http://schemas.microsoft.com/office/powerpoint/2010/main" val="123272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950-404F-4C36-8FDA-BB3D7150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BECA-0A4C-437C-9C3F-0CC36421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10" y="2141537"/>
            <a:ext cx="602461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Extremely insightful papers using rich, novel data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500" dirty="0"/>
              <a:t>Great combination for this session!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5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5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ym typeface="Wingdings" panose="05000000000000000000" pitchFamily="2" charset="2"/>
              </a:rPr>
              <a:t> W</a:t>
            </a:r>
            <a:r>
              <a:rPr lang="en-US" sz="2500" dirty="0"/>
              <a:t>hat’s the most effective/efficient way to improve minorities’ credit access? 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6B8DCA-8E65-43D4-B403-9CC7B8D6B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055981"/>
              </p:ext>
            </p:extLst>
          </p:nvPr>
        </p:nvGraphicFramePr>
        <p:xfrm>
          <a:off x="5966059" y="2141537"/>
          <a:ext cx="6979919" cy="398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76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1723</Words>
  <Application>Microsoft Office PowerPoint</Application>
  <PresentationFormat>Widescreen</PresentationFormat>
  <Paragraphs>195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Minorities’ Access to Credit</vt:lpstr>
      <vt:lpstr>What do we know about minorities’ access to credit? </vt:lpstr>
      <vt:lpstr>What explains the racial disparities?</vt:lpstr>
      <vt:lpstr>Today’s Papers</vt:lpstr>
      <vt:lpstr>Today’s Papers</vt:lpstr>
      <vt:lpstr>Today’s Papers</vt:lpstr>
      <vt:lpstr>Today’s Papers</vt:lpstr>
      <vt:lpstr>Today’s Papers</vt:lpstr>
      <vt:lpstr>Big Picture Thoughts</vt:lpstr>
      <vt:lpstr>Paper 1 &amp; 3: Minorities on the supply side </vt:lpstr>
      <vt:lpstr>Paper 1: The Impact of Minority Representation at Mortgage Lenders </vt:lpstr>
      <vt:lpstr>Paper 3: Let Us Put Our Moneys Together: Minority-Owned Banks and Resilience to Crises </vt:lpstr>
      <vt:lpstr>General Reactions</vt:lpstr>
      <vt:lpstr>Comment 1: Role of LOs and Managers</vt:lpstr>
      <vt:lpstr>Comment 1: Role of LOs and CEOs</vt:lpstr>
      <vt:lpstr>Comment 2: “Minority” vs individual race</vt:lpstr>
      <vt:lpstr>Comment 2: “Minority” vs individual race</vt:lpstr>
      <vt:lpstr>Comment 2: “Minority” vs individual race</vt:lpstr>
      <vt:lpstr>Comment 2: “Minority” vs individual race</vt:lpstr>
      <vt:lpstr>Comment 2: “Minority” vs individual race</vt:lpstr>
      <vt:lpstr>Comment 2: “Minority” vs individual race</vt:lpstr>
      <vt:lpstr>Paper 2: Market Forces </vt:lpstr>
      <vt:lpstr>Paper 2: Bank Competition and Entrepreneurial Gaps: Evidence from Bank Deregulation</vt:lpstr>
      <vt:lpstr>Comments and Thoughts </vt:lpstr>
      <vt:lpstr>Comments and Thoughts</vt:lpstr>
      <vt:lpstr>Summing 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Minorities’ Access to Credit</dc:title>
  <dc:creator>Erica Jiang</dc:creator>
  <cp:lastModifiedBy>Erica Jiang</cp:lastModifiedBy>
  <cp:revision>45</cp:revision>
  <dcterms:created xsi:type="dcterms:W3CDTF">2022-09-26T22:23:56Z</dcterms:created>
  <dcterms:modified xsi:type="dcterms:W3CDTF">2022-09-27T19:11:52Z</dcterms:modified>
</cp:coreProperties>
</file>