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Lst>
  <p:notesMasterIdLst>
    <p:notesMasterId r:id="rId25"/>
  </p:notesMasterIdLst>
  <p:sldIdLst>
    <p:sldId id="259" r:id="rId2"/>
    <p:sldId id="268" r:id="rId3"/>
    <p:sldId id="1220" r:id="rId4"/>
    <p:sldId id="1223" r:id="rId5"/>
    <p:sldId id="1221" r:id="rId6"/>
    <p:sldId id="1218" r:id="rId7"/>
    <p:sldId id="273" r:id="rId8"/>
    <p:sldId id="408" r:id="rId9"/>
    <p:sldId id="1216" r:id="rId10"/>
    <p:sldId id="1204" r:id="rId11"/>
    <p:sldId id="1206" r:id="rId12"/>
    <p:sldId id="1147" r:id="rId13"/>
    <p:sldId id="1211" r:id="rId14"/>
    <p:sldId id="1212" r:id="rId15"/>
    <p:sldId id="1213" r:id="rId16"/>
    <p:sldId id="1214" r:id="rId17"/>
    <p:sldId id="1152" r:id="rId18"/>
    <p:sldId id="1153" r:id="rId19"/>
    <p:sldId id="1154" r:id="rId20"/>
    <p:sldId id="1155" r:id="rId21"/>
    <p:sldId id="1230" r:id="rId22"/>
    <p:sldId id="1217" r:id="rId23"/>
    <p:sldId id="354" r:id="rId24"/>
  </p:sldIdLst>
  <p:sldSz cx="9144000" cy="5143500" type="screen16x9"/>
  <p:notesSz cx="6858000" cy="9144000"/>
  <p:embeddedFontLst>
    <p:embeddedFont>
      <p:font typeface="Book Antiqua" panose="020406020503050303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2A121-41A9-4FFF-A817-559A871B5C21}">
  <a:tblStyle styleId="{BF22A121-41A9-4FFF-A817-559A871B5C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C757C16-99DE-4C02-A8BB-468744D209A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A9D821-FCA5-47A5-BFFB-F2A5F0AB385F}" styleName="Table_2">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4322" autoAdjust="0"/>
  </p:normalViewPr>
  <p:slideViewPr>
    <p:cSldViewPr snapToGrid="0" snapToObjects="1">
      <p:cViewPr varScale="1">
        <p:scale>
          <a:sx n="119" d="100"/>
          <a:sy n="119" d="100"/>
        </p:scale>
        <p:origin x="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11fbac5bda_2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11fbac5bda_2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In this model, we estimate the impact of the minority bank market share on employment.</a:t>
                </a:r>
              </a:p>
              <a:p>
                <a:r>
                  <a:rPr lang="en-US" dirty="0"/>
                  <a:t>Key coefficients and variables: (1) </a:t>
                </a:r>
                <a:r>
                  <a:rPr lang="en-US" sz="1200" i="0">
                    <a:latin typeface="Cambria Math" panose="02040503050406030204" pitchFamily="18" charset="0"/>
                  </a:rPr>
                  <a:t>𝛽_1∙〖𝑀𝑖𝑛𝑜𝑟𝑖𝑡𝑦 𝐵𝑎𝑛𝑘 𝑀𝑎𝑟𝑘𝑒𝑡 𝑆ℎ𝑎𝑟𝑒〗_𝑖𝑡</a:t>
                </a:r>
                <a:r>
                  <a:rPr lang="en-US" dirty="0"/>
                  <a:t> (2) </a:t>
                </a:r>
                <a:r>
                  <a:rPr lang="en-US" sz="1200" i="0">
                    <a:latin typeface="Cambria Math" panose="02040503050406030204" pitchFamily="18" charset="0"/>
                  </a:rPr>
                  <a:t>𝛽_2∙〖𝑀𝑖𝑛𝑜𝑟𝑖𝑡𝑦 𝐵𝑎𝑛𝑘 𝑀𝑎𝑟𝑘𝑒𝑡 𝑆ℎ𝑎𝑟𝑒〗_𝑖𝑡  </a:t>
                </a:r>
                <a:r>
                  <a:rPr lang="en-US" sz="1200" i="0">
                    <a:latin typeface="Cambria Math" panose="02040503050406030204" pitchFamily="18" charset="0"/>
                    <a:ea typeface="Cambria Math" panose="02040503050406030204" pitchFamily="18" charset="0"/>
                  </a:rPr>
                  <a:t>∙</a:t>
                </a:r>
                <a:r>
                  <a:rPr lang="en-US" sz="1200" i="0">
                    <a:latin typeface="Cambria Math" panose="02040503050406030204" pitchFamily="18" charset="0"/>
                  </a:rPr>
                  <a:t> 〖𝐺𝐹𝐶〗_𝑡</a:t>
                </a:r>
                <a:r>
                  <a:rPr lang="en-US" dirty="0"/>
                  <a:t> (3) </a:t>
                </a:r>
                <a:r>
                  <a:rPr lang="en-US" sz="1200" i="0">
                    <a:latin typeface="Cambria Math" panose="02040503050406030204" pitchFamily="18" charset="0"/>
                  </a:rPr>
                  <a:t>𝛽_3∙〖𝑀𝑖𝑛𝑜𝑟𝑖𝑡𝑦 𝐵𝑎𝑛𝑘 𝑀𝑎𝑟𝑘𝑒𝑡 𝑆ℎ𝑎𝑟𝑒〗_𝑖𝑡  </a:t>
                </a:r>
                <a:r>
                  <a:rPr lang="en-US" sz="1200" i="0">
                    <a:latin typeface="Cambria Math" panose="02040503050406030204" pitchFamily="18" charset="0"/>
                    <a:ea typeface="Cambria Math" panose="02040503050406030204" pitchFamily="18" charset="0"/>
                  </a:rPr>
                  <a:t>∙</a:t>
                </a:r>
                <a:r>
                  <a:rPr lang="en-US" sz="1200" i="0">
                    <a:latin typeface="Cambria Math" panose="02040503050406030204" pitchFamily="18" charset="0"/>
                  </a:rPr>
                  <a:t> 〖𝐶𝑂𝑉𝐼𝐷−19 𝐶𝑟𝑖𝑠𝑖𝑠〗_𝑡</a:t>
                </a:r>
                <a:endParaRPr lang="en-US" dirty="0"/>
              </a:p>
              <a:p>
                <a:r>
                  <a:rPr lang="en-US" dirty="0"/>
                  <a:t>These reflect the impact of minority bank market share on employment in regular times, through the GFC and the COVID-19 Crisis</a:t>
                </a:r>
              </a:p>
            </p:txBody>
          </p:sp>
        </mc:Fallback>
      </mc:AlternateContent>
      <p:sp>
        <p:nvSpPr>
          <p:cNvPr id="4" name="Slide Number Placeholder 3"/>
          <p:cNvSpPr>
            <a:spLocks noGrp="1"/>
          </p:cNvSpPr>
          <p:nvPr>
            <p:ph type="sldNum" sz="quarter" idx="10"/>
          </p:nvPr>
        </p:nvSpPr>
        <p:spPr/>
        <p:txBody>
          <a:bodyPr/>
          <a:lstStyle/>
          <a:p>
            <a:fld id="{E16FF8FC-66E0-43D7-A033-BDA266D40D8F}" type="slidenum">
              <a:rPr lang="en-US" smtClean="0"/>
              <a:t>12</a:t>
            </a:fld>
            <a:endParaRPr lang="en-US"/>
          </a:p>
        </p:txBody>
      </p:sp>
    </p:spTree>
    <p:extLst>
      <p:ext uri="{BB962C8B-B14F-4D97-AF65-F5344CB8AC3E}">
        <p14:creationId xmlns:p14="http://schemas.microsoft.com/office/powerpoint/2010/main" val="343139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 slower through slide</a:t>
            </a:r>
          </a:p>
        </p:txBody>
      </p:sp>
      <p:sp>
        <p:nvSpPr>
          <p:cNvPr id="4" name="Slide Number Placeholder 3"/>
          <p:cNvSpPr>
            <a:spLocks noGrp="1"/>
          </p:cNvSpPr>
          <p:nvPr>
            <p:ph type="sldNum" sz="quarter" idx="10"/>
          </p:nvPr>
        </p:nvSpPr>
        <p:spPr/>
        <p:txBody>
          <a:bodyPr/>
          <a:lstStyle/>
          <a:p>
            <a:fld id="{E16FF8FC-66E0-43D7-A033-BDA266D40D8F}" type="slidenum">
              <a:rPr lang="en-US" smtClean="0"/>
              <a:t>13</a:t>
            </a:fld>
            <a:endParaRPr lang="en-US"/>
          </a:p>
        </p:txBody>
      </p:sp>
    </p:spTree>
    <p:extLst>
      <p:ext uri="{BB962C8B-B14F-4D97-AF65-F5344CB8AC3E}">
        <p14:creationId xmlns:p14="http://schemas.microsoft.com/office/powerpoint/2010/main" val="121288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E16FF8FC-66E0-43D7-A033-BDA266D40D8F}" type="slidenum">
              <a:rPr lang="en-US" smtClean="0"/>
              <a:t>14</a:t>
            </a:fld>
            <a:endParaRPr lang="en-US"/>
          </a:p>
        </p:txBody>
      </p:sp>
    </p:spTree>
    <p:extLst>
      <p:ext uri="{BB962C8B-B14F-4D97-AF65-F5344CB8AC3E}">
        <p14:creationId xmlns:p14="http://schemas.microsoft.com/office/powerpoint/2010/main" val="111949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68300" indent="-228600">
              <a:buAutoNum type="arabicParenBoth"/>
            </a:pPr>
            <a:endParaRPr lang="en-US" dirty="0"/>
          </a:p>
        </p:txBody>
      </p:sp>
      <p:sp>
        <p:nvSpPr>
          <p:cNvPr id="4" name="Slide Number Placeholder 3"/>
          <p:cNvSpPr>
            <a:spLocks noGrp="1"/>
          </p:cNvSpPr>
          <p:nvPr>
            <p:ph type="sldNum" sz="quarter" idx="10"/>
          </p:nvPr>
        </p:nvSpPr>
        <p:spPr/>
        <p:txBody>
          <a:bodyPr/>
          <a:lstStyle/>
          <a:p>
            <a:fld id="{E16FF8FC-66E0-43D7-A033-BDA266D40D8F}" type="slidenum">
              <a:rPr lang="en-US" smtClean="0"/>
              <a:t>15</a:t>
            </a:fld>
            <a:endParaRPr lang="en-US"/>
          </a:p>
        </p:txBody>
      </p:sp>
    </p:spTree>
    <p:extLst>
      <p:ext uri="{BB962C8B-B14F-4D97-AF65-F5344CB8AC3E}">
        <p14:creationId xmlns:p14="http://schemas.microsoft.com/office/powerpoint/2010/main" val="46542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39700" indent="0">
                  <a:buNone/>
                </a:pPr>
                <a:endParaRPr lang="en-US" dirty="0"/>
              </a:p>
            </p:txBody>
          </p:sp>
        </mc:Choice>
        <mc:Fallback xmlns="">
          <p:sp>
            <p:nvSpPr>
              <p:cNvPr id="3" name="Notes Placeholder 2"/>
              <p:cNvSpPr>
                <a:spLocks noGrp="1"/>
              </p:cNvSpPr>
              <p:nvPr>
                <p:ph type="body" idx="1"/>
              </p:nvPr>
            </p:nvSpPr>
            <p:spPr/>
            <p:txBody>
              <a:bodyPr/>
              <a:lstStyle/>
              <a:p>
                <a:r>
                  <a:rPr lang="en-US" dirty="0"/>
                  <a:t>(1) To test the underlying mechanism, we test the impact of minority bank ownership status on the credit supply</a:t>
                </a:r>
              </a:p>
              <a:p>
                <a:r>
                  <a:rPr lang="en-US" dirty="0"/>
                  <a:t>(2) Key Coefficients and Variables: (1) </a:t>
                </a:r>
                <a:r>
                  <a:rPr lang="en-US" sz="1200" i="0">
                    <a:latin typeface="Cambria Math" panose="02040503050406030204" pitchFamily="18" charset="0"/>
                  </a:rPr>
                  <a:t>𝜃_1∙〖𝑀𝑖𝑛𝑜𝑟𝑖𝑡𝑦 𝐵𝑎𝑛𝑘〗_𝑏𝑡</a:t>
                </a:r>
                <a:r>
                  <a:rPr lang="en-US" dirty="0"/>
                  <a:t> (2) </a:t>
                </a:r>
                <a:r>
                  <a:rPr lang="en-US" sz="1200" i="0">
                    <a:latin typeface="Cambria Math" panose="02040503050406030204" pitchFamily="18" charset="0"/>
                  </a:rPr>
                  <a:t>𝜃_2∙〖𝑀𝑖𝑛𝑜𝑟𝑖𝑡𝑦 𝐵𝑎𝑛𝑘〗_𝑏𝑡</a:t>
                </a:r>
                <a:r>
                  <a:rPr lang="en-US" sz="1200" i="0">
                    <a:latin typeface="Cambria Math" panose="02040503050406030204" pitchFamily="18" charset="0"/>
                    <a:ea typeface="Cambria Math" panose="02040503050406030204" pitchFamily="18" charset="0"/>
                  </a:rPr>
                  <a:t>∙</a:t>
                </a:r>
                <a:r>
                  <a:rPr lang="en-US" sz="1200" i="0">
                    <a:latin typeface="Cambria Math" panose="02040503050406030204" pitchFamily="18" charset="0"/>
                  </a:rPr>
                  <a:t>〖𝐺𝐹𝐶〗_𝑡</a:t>
                </a:r>
                <a:r>
                  <a:rPr lang="en-US" dirty="0"/>
                  <a:t> (3) </a:t>
                </a:r>
                <a:r>
                  <a:rPr lang="en-US" sz="1200" i="0">
                    <a:latin typeface="Cambria Math" panose="02040503050406030204" pitchFamily="18" charset="0"/>
                  </a:rPr>
                  <a:t>𝜃_3∙〖𝑀𝑖𝑛𝑜𝑟𝑖𝑡𝑦 𝐵𝑎𝑛𝑘〗_𝑏𝑡</a:t>
                </a:r>
                <a:r>
                  <a:rPr lang="en-US" sz="1200" i="0">
                    <a:latin typeface="Cambria Math" panose="02040503050406030204" pitchFamily="18" charset="0"/>
                    <a:ea typeface="Cambria Math" panose="02040503050406030204" pitchFamily="18" charset="0"/>
                  </a:rPr>
                  <a:t>∙</a:t>
                </a:r>
                <a:r>
                  <a:rPr lang="en-US" sz="1200" i="0">
                    <a:latin typeface="Cambria Math" panose="02040503050406030204" pitchFamily="18" charset="0"/>
                  </a:rPr>
                  <a:t>〖𝐶𝑂𝑉𝐼𝐷−19 𝐶𝑟𝑖𝑠𝑖𝑠〗_𝑡</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These reflect the impact of minority bank ownership status on the credit supply in regular times, through the GFC and the COVID-19 Crisis</a:t>
                </a:r>
              </a:p>
            </p:txBody>
          </p:sp>
        </mc:Fallback>
      </mc:AlternateContent>
      <p:sp>
        <p:nvSpPr>
          <p:cNvPr id="4" name="Slide Number Placeholder 3"/>
          <p:cNvSpPr>
            <a:spLocks noGrp="1"/>
          </p:cNvSpPr>
          <p:nvPr>
            <p:ph type="sldNum" sz="quarter" idx="10"/>
          </p:nvPr>
        </p:nvSpPr>
        <p:spPr/>
        <p:txBody>
          <a:bodyPr/>
          <a:lstStyle/>
          <a:p>
            <a:fld id="{E16FF8FC-66E0-43D7-A033-BDA266D40D8F}" type="slidenum">
              <a:rPr lang="en-US" smtClean="0"/>
              <a:t>16</a:t>
            </a:fld>
            <a:endParaRPr lang="en-US"/>
          </a:p>
        </p:txBody>
      </p:sp>
    </p:spTree>
    <p:extLst>
      <p:ext uri="{BB962C8B-B14F-4D97-AF65-F5344CB8AC3E}">
        <p14:creationId xmlns:p14="http://schemas.microsoft.com/office/powerpoint/2010/main" val="57746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fld id="{E16FF8FC-66E0-43D7-A033-BDA266D40D8F}" type="slidenum">
              <a:rPr lang="en-US" smtClean="0"/>
              <a:t>17</a:t>
            </a:fld>
            <a:endParaRPr lang="en-US"/>
          </a:p>
        </p:txBody>
      </p:sp>
    </p:spTree>
    <p:extLst>
      <p:ext uri="{BB962C8B-B14F-4D97-AF65-F5344CB8AC3E}">
        <p14:creationId xmlns:p14="http://schemas.microsoft.com/office/powerpoint/2010/main" val="135916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arenBoth"/>
            </a:pPr>
            <a:endParaRPr lang="en-US" sz="1200" b="0" i="0" dirty="0"/>
          </a:p>
        </p:txBody>
      </p:sp>
      <p:sp>
        <p:nvSpPr>
          <p:cNvPr id="4" name="Slide Number Placeholder 3"/>
          <p:cNvSpPr>
            <a:spLocks noGrp="1"/>
          </p:cNvSpPr>
          <p:nvPr>
            <p:ph type="sldNum" sz="quarter" idx="10"/>
          </p:nvPr>
        </p:nvSpPr>
        <p:spPr/>
        <p:txBody>
          <a:bodyPr/>
          <a:lstStyle/>
          <a:p>
            <a:fld id="{E16FF8FC-66E0-43D7-A033-BDA266D40D8F}" type="slidenum">
              <a:rPr lang="en-US" smtClean="0"/>
              <a:t>18</a:t>
            </a:fld>
            <a:endParaRPr lang="en-US"/>
          </a:p>
        </p:txBody>
      </p:sp>
    </p:spTree>
    <p:extLst>
      <p:ext uri="{BB962C8B-B14F-4D97-AF65-F5344CB8AC3E}">
        <p14:creationId xmlns:p14="http://schemas.microsoft.com/office/powerpoint/2010/main" val="53813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arenBoth"/>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6FF8FC-66E0-43D7-A033-BDA266D40D8F}" type="slidenum">
              <a:rPr lang="en-US" smtClean="0"/>
              <a:t>19</a:t>
            </a:fld>
            <a:endParaRPr lang="en-US"/>
          </a:p>
        </p:txBody>
      </p:sp>
    </p:spTree>
    <p:extLst>
      <p:ext uri="{BB962C8B-B14F-4D97-AF65-F5344CB8AC3E}">
        <p14:creationId xmlns:p14="http://schemas.microsoft.com/office/powerpoint/2010/main" val="188006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p>
        </p:txBody>
      </p:sp>
    </p:spTree>
    <p:extLst>
      <p:ext uri="{BB962C8B-B14F-4D97-AF65-F5344CB8AC3E}">
        <p14:creationId xmlns:p14="http://schemas.microsoft.com/office/powerpoint/2010/main" val="161344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p>
        </p:txBody>
      </p:sp>
    </p:spTree>
    <p:extLst>
      <p:ext uri="{BB962C8B-B14F-4D97-AF65-F5344CB8AC3E}">
        <p14:creationId xmlns:p14="http://schemas.microsoft.com/office/powerpoint/2010/main" val="342299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11fbac5bda_2_3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g111fbac5bda_2_3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p>
        </p:txBody>
      </p:sp>
    </p:spTree>
    <p:extLst>
      <p:ext uri="{BB962C8B-B14F-4D97-AF65-F5344CB8AC3E}">
        <p14:creationId xmlns:p14="http://schemas.microsoft.com/office/powerpoint/2010/main" val="305017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111fbac5bda_2_3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6" name="Google Shape;2976;g111fbac5bda_2_38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11fbac5bda_2_3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g111fbac5bda_2_3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75234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11fbac5bda_2_3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g111fbac5bda_2_3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0176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11fbac5bda_2_3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g111fbac5bda_2_3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6612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11fbac5bda_2_3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g111fbac5bda_2_3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5359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111fbac5bda_2_3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111fbac5bda_2_3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6FF8FC-66E0-43D7-A033-BDA266D40D8F}" type="slidenum">
              <a:rPr lang="en-US" smtClean="0"/>
              <a:t>10</a:t>
            </a:fld>
            <a:endParaRPr lang="en-US"/>
          </a:p>
        </p:txBody>
      </p:sp>
    </p:spTree>
    <p:extLst>
      <p:ext uri="{BB962C8B-B14F-4D97-AF65-F5344CB8AC3E}">
        <p14:creationId xmlns:p14="http://schemas.microsoft.com/office/powerpoint/2010/main" val="299375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16FF8FC-66E0-43D7-A033-BDA266D40D8F}" type="slidenum">
              <a:rPr lang="en-US" smtClean="0"/>
              <a:t>11</a:t>
            </a:fld>
            <a:endParaRPr lang="en-US"/>
          </a:p>
        </p:txBody>
      </p:sp>
    </p:spTree>
    <p:extLst>
      <p:ext uri="{BB962C8B-B14F-4D97-AF65-F5344CB8AC3E}">
        <p14:creationId xmlns:p14="http://schemas.microsoft.com/office/powerpoint/2010/main" val="3003890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2: Section intro title, black">
  <p:cSld name="Gold chapter break or bold statement gold_3">
    <p:bg>
      <p:bgPr>
        <a:solidFill>
          <a:schemeClr val="dk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7888939" y="4346254"/>
            <a:ext cx="1068775" cy="627807"/>
          </a:xfrm>
          <a:prstGeom prst="rect">
            <a:avLst/>
          </a:prstGeom>
          <a:noFill/>
          <a:ln>
            <a:noFill/>
          </a:ln>
        </p:spPr>
      </p:pic>
      <p:sp>
        <p:nvSpPr>
          <p:cNvPr id="14" name="Google Shape;14;p3"/>
          <p:cNvSpPr txBox="1">
            <a:spLocks noGrp="1"/>
          </p:cNvSpPr>
          <p:nvPr>
            <p:ph type="title"/>
          </p:nvPr>
        </p:nvSpPr>
        <p:spPr>
          <a:xfrm>
            <a:off x="424925" y="315900"/>
            <a:ext cx="8294400" cy="451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1pPr>
            <a:lvl2pPr lvl="1" algn="l" rtl="0">
              <a:lnSpc>
                <a:spcPct val="100000"/>
              </a:lnSpc>
              <a:spcBef>
                <a:spcPts val="800"/>
              </a:spcBef>
              <a:spcAft>
                <a:spcPts val="0"/>
              </a:spcAft>
              <a:buClr>
                <a:schemeClr val="dk1"/>
              </a:buClr>
              <a:buSzPts val="4800"/>
              <a:buFont typeface="Arial"/>
              <a:buNone/>
              <a:defRPr sz="4800" b="1">
                <a:solidFill>
                  <a:schemeClr val="dk1"/>
                </a:solidFill>
              </a:defRPr>
            </a:lvl2pPr>
            <a:lvl3pPr lvl="2" algn="l" rtl="0">
              <a:lnSpc>
                <a:spcPct val="100000"/>
              </a:lnSpc>
              <a:spcBef>
                <a:spcPts val="0"/>
              </a:spcBef>
              <a:spcAft>
                <a:spcPts val="0"/>
              </a:spcAft>
              <a:buClr>
                <a:schemeClr val="dk1"/>
              </a:buClr>
              <a:buSzPts val="4800"/>
              <a:buFont typeface="Arial"/>
              <a:buNone/>
              <a:defRPr sz="4800" b="1">
                <a:solidFill>
                  <a:schemeClr val="dk1"/>
                </a:solidFill>
              </a:defRPr>
            </a:lvl3pPr>
            <a:lvl4pPr lvl="3" algn="l" rtl="0">
              <a:lnSpc>
                <a:spcPct val="100000"/>
              </a:lnSpc>
              <a:spcBef>
                <a:spcPts val="0"/>
              </a:spcBef>
              <a:spcAft>
                <a:spcPts val="0"/>
              </a:spcAft>
              <a:buClr>
                <a:schemeClr val="dk1"/>
              </a:buClr>
              <a:buSzPts val="4800"/>
              <a:buFont typeface="Arial"/>
              <a:buNone/>
              <a:defRPr sz="4800" b="1">
                <a:solidFill>
                  <a:schemeClr val="dk1"/>
                </a:solidFill>
              </a:defRPr>
            </a:lvl4pPr>
            <a:lvl5pPr lvl="4" algn="l" rtl="0">
              <a:lnSpc>
                <a:spcPct val="100000"/>
              </a:lnSpc>
              <a:spcBef>
                <a:spcPts val="0"/>
              </a:spcBef>
              <a:spcAft>
                <a:spcPts val="0"/>
              </a:spcAft>
              <a:buClr>
                <a:schemeClr val="dk1"/>
              </a:buClr>
              <a:buSzPts val="4800"/>
              <a:buFont typeface="Arial"/>
              <a:buNone/>
              <a:defRPr sz="4800" b="1">
                <a:solidFill>
                  <a:schemeClr val="dk1"/>
                </a:solidFill>
              </a:defRPr>
            </a:lvl5pPr>
            <a:lvl6pPr lvl="5" algn="l" rtl="0">
              <a:lnSpc>
                <a:spcPct val="100000"/>
              </a:lnSpc>
              <a:spcBef>
                <a:spcPts val="0"/>
              </a:spcBef>
              <a:spcAft>
                <a:spcPts val="0"/>
              </a:spcAft>
              <a:buClr>
                <a:schemeClr val="dk1"/>
              </a:buClr>
              <a:buSzPts val="4800"/>
              <a:buFont typeface="Arial"/>
              <a:buNone/>
              <a:defRPr sz="4800" b="1">
                <a:solidFill>
                  <a:schemeClr val="dk1"/>
                </a:solidFill>
              </a:defRPr>
            </a:lvl6pPr>
            <a:lvl7pPr lvl="6" algn="l" rtl="0">
              <a:lnSpc>
                <a:spcPct val="100000"/>
              </a:lnSpc>
              <a:spcBef>
                <a:spcPts val="0"/>
              </a:spcBef>
              <a:spcAft>
                <a:spcPts val="0"/>
              </a:spcAft>
              <a:buClr>
                <a:schemeClr val="dk1"/>
              </a:buClr>
              <a:buSzPts val="4800"/>
              <a:buFont typeface="Arial"/>
              <a:buNone/>
              <a:defRPr sz="4800" b="1">
                <a:solidFill>
                  <a:schemeClr val="dk1"/>
                </a:solidFill>
              </a:defRPr>
            </a:lvl7pPr>
            <a:lvl8pPr lvl="7" algn="l" rtl="0">
              <a:lnSpc>
                <a:spcPct val="100000"/>
              </a:lnSpc>
              <a:spcBef>
                <a:spcPts val="0"/>
              </a:spcBef>
              <a:spcAft>
                <a:spcPts val="0"/>
              </a:spcAft>
              <a:buClr>
                <a:schemeClr val="dk1"/>
              </a:buClr>
              <a:buSzPts val="4800"/>
              <a:buFont typeface="Arial"/>
              <a:buNone/>
              <a:defRPr sz="4800" b="1">
                <a:solidFill>
                  <a:schemeClr val="dk1"/>
                </a:solidFill>
              </a:defRPr>
            </a:lvl8pPr>
            <a:lvl9pPr lvl="8" algn="l"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2: z-Blank, with Learn to Thrive Morse code pattern, black">
  <p:cSld name="CUSTOM_8_1_2_1_2">
    <p:bg>
      <p:bgPr>
        <a:solidFill>
          <a:schemeClr val="dk1"/>
        </a:solidFill>
        <a:effectLst/>
      </p:bgPr>
    </p:bg>
    <p:spTree>
      <p:nvGrpSpPr>
        <p:cNvPr id="1" name="Shape 45"/>
        <p:cNvGrpSpPr/>
        <p:nvPr/>
      </p:nvGrpSpPr>
      <p:grpSpPr>
        <a:xfrm>
          <a:off x="0" y="0"/>
          <a:ext cx="0" cy="0"/>
          <a:chOff x="0" y="0"/>
          <a:chExt cx="0" cy="0"/>
        </a:xfrm>
      </p:grpSpPr>
      <p:pic>
        <p:nvPicPr>
          <p:cNvPr id="46" name="Google Shape;46;p15"/>
          <p:cNvPicPr preferRelativeResize="0"/>
          <p:nvPr/>
        </p:nvPicPr>
        <p:blipFill rotWithShape="1">
          <a:blip r:embed="rId2">
            <a:alphaModFix/>
          </a:blip>
          <a:srcRect l="39" r="49"/>
          <a:stretch/>
        </p:blipFill>
        <p:spPr>
          <a:xfrm>
            <a:off x="0" y="-2225"/>
            <a:ext cx="9144003" cy="51481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2: z-Blank, with network pattern, black">
  <p:cSld name="CUSTOM_8_1_2_1_2_2">
    <p:bg>
      <p:bgPr>
        <a:solidFill>
          <a:schemeClr val="dk1"/>
        </a:solidFill>
        <a:effectLst/>
      </p:bgPr>
    </p:bg>
    <p:spTree>
      <p:nvGrpSpPr>
        <p:cNvPr id="1" name="Shape 47"/>
        <p:cNvGrpSpPr/>
        <p:nvPr/>
      </p:nvGrpSpPr>
      <p:grpSpPr>
        <a:xfrm>
          <a:off x="0" y="0"/>
          <a:ext cx="0" cy="0"/>
          <a:chOff x="0" y="0"/>
          <a:chExt cx="0" cy="0"/>
        </a:xfrm>
      </p:grpSpPr>
      <p:pic>
        <p:nvPicPr>
          <p:cNvPr id="48" name="Google Shape;48;p16"/>
          <p:cNvPicPr preferRelativeResize="0"/>
          <p:nvPr/>
        </p:nvPicPr>
        <p:blipFill rotWithShape="1">
          <a:blip r:embed="rId2">
            <a:alphaModFix/>
          </a:blip>
          <a:srcRect l="49" r="59"/>
          <a:stretch/>
        </p:blipFill>
        <p:spPr>
          <a:xfrm>
            <a:off x="0" y="-2225"/>
            <a:ext cx="9144003" cy="514912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 z-Blank, with Learn to Thrive Morse code pattern, white">
  <p:cSld name="CUSTOM_8_1_2_1_2_1">
    <p:bg>
      <p:bgPr>
        <a:solidFill>
          <a:schemeClr val="lt1"/>
        </a:solidFill>
        <a:effectLst/>
      </p:bgPr>
    </p:bg>
    <p:spTree>
      <p:nvGrpSpPr>
        <p:cNvPr id="1" name="Shape 49"/>
        <p:cNvGrpSpPr/>
        <p:nvPr/>
      </p:nvGrpSpPr>
      <p:grpSpPr>
        <a:xfrm>
          <a:off x="0" y="0"/>
          <a:ext cx="0" cy="0"/>
          <a:chOff x="0" y="0"/>
          <a:chExt cx="0" cy="0"/>
        </a:xfrm>
      </p:grpSpPr>
      <p:pic>
        <p:nvPicPr>
          <p:cNvPr id="50" name="Google Shape;50;p17"/>
          <p:cNvPicPr preferRelativeResize="0"/>
          <p:nvPr/>
        </p:nvPicPr>
        <p:blipFill rotWithShape="1">
          <a:blip r:embed="rId2">
            <a:alphaModFix/>
          </a:blip>
          <a:srcRect l="19" r="29"/>
          <a:stretch/>
        </p:blipFill>
        <p:spPr>
          <a:xfrm>
            <a:off x="0" y="-2225"/>
            <a:ext cx="9144003" cy="51459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 z-Blank, with A Mountain topo pattern, white">
  <p:cSld name="CUSTOM_8_1_2_1_1">
    <p:bg>
      <p:bgPr>
        <a:solidFill>
          <a:schemeClr val="lt1"/>
        </a:solidFill>
        <a:effectLst/>
      </p:bgPr>
    </p:bg>
    <p:spTree>
      <p:nvGrpSpPr>
        <p:cNvPr id="1" name="Shape 51"/>
        <p:cNvGrpSpPr/>
        <p:nvPr/>
      </p:nvGrpSpPr>
      <p:grpSpPr>
        <a:xfrm>
          <a:off x="0" y="0"/>
          <a:ext cx="0" cy="0"/>
          <a:chOff x="0" y="0"/>
          <a:chExt cx="0" cy="0"/>
        </a:xfrm>
      </p:grpSpPr>
      <p:pic>
        <p:nvPicPr>
          <p:cNvPr id="52" name="Google Shape;52;p18"/>
          <p:cNvPicPr preferRelativeResize="0"/>
          <p:nvPr/>
        </p:nvPicPr>
        <p:blipFill>
          <a:blip r:embed="rId2">
            <a:alphaModFix/>
          </a:blip>
          <a:stretch>
            <a:fillRect/>
          </a:stretch>
        </p:blipFill>
        <p:spPr>
          <a:xfrm>
            <a:off x="0" y="-2225"/>
            <a:ext cx="9144003" cy="51479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2: z-Blank, with network pattern, white">
  <p:cSld name="CUSTOM_8_1_2_1_1_1">
    <p:bg>
      <p:bgPr>
        <a:solidFill>
          <a:schemeClr val="lt1"/>
        </a:solidFill>
        <a:effectLst/>
      </p:bgPr>
    </p:bg>
    <p:spTree>
      <p:nvGrpSpPr>
        <p:cNvPr id="1" name="Shape 53"/>
        <p:cNvGrpSpPr/>
        <p:nvPr/>
      </p:nvGrpSpPr>
      <p:grpSpPr>
        <a:xfrm>
          <a:off x="0" y="0"/>
          <a:ext cx="0" cy="0"/>
          <a:chOff x="0" y="0"/>
          <a:chExt cx="0" cy="0"/>
        </a:xfrm>
      </p:grpSpPr>
      <p:pic>
        <p:nvPicPr>
          <p:cNvPr id="54" name="Google Shape;54;p19"/>
          <p:cNvPicPr preferRelativeResize="0"/>
          <p:nvPr/>
        </p:nvPicPr>
        <p:blipFill rotWithShape="1">
          <a:blip r:embed="rId2">
            <a:alphaModFix/>
          </a:blip>
          <a:srcRect l="29" r="39"/>
          <a:stretch/>
        </p:blipFill>
        <p:spPr>
          <a:xfrm>
            <a:off x="0" y="-1725"/>
            <a:ext cx="9144003" cy="51469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2: z-Blank, gold">
  <p:cSld name="CUSTOM_8_1_1">
    <p:bg>
      <p:bgPr>
        <a:solidFill>
          <a:schemeClr val="accent1"/>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2: z-Blank, maroon">
  <p:cSld name="CUSTOM_8_1_1_1">
    <p:bg>
      <p:bgPr>
        <a:solidFill>
          <a:schemeClr val="accent2"/>
        </a:solid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 Agenda, white">
  <p:cSld name="CUSTOM_3_1">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421925" y="315900"/>
            <a:ext cx="2945700" cy="45117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SzPts val="1600"/>
              <a:buNone/>
              <a:defRPr sz="3200">
                <a:highlight>
                  <a:schemeClr val="accent1"/>
                </a:highlight>
              </a:defRPr>
            </a:lvl1pPr>
            <a:lvl2pPr lvl="1" algn="r" rtl="0">
              <a:lnSpc>
                <a:spcPct val="100000"/>
              </a:lnSpc>
              <a:spcBef>
                <a:spcPts val="8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4208300" y="315900"/>
            <a:ext cx="4510800" cy="4511700"/>
          </a:xfrm>
          <a:prstGeom prst="rect">
            <a:avLst/>
          </a:prstGeom>
          <a:noFill/>
          <a:ln>
            <a:noFill/>
          </a:ln>
        </p:spPr>
        <p:txBody>
          <a:bodyPr spcFirstLastPara="1" wrap="square" lIns="0" tIns="0" rIns="91425" bIns="0" anchor="ctr" anchorCtr="0">
            <a:noAutofit/>
          </a:bodyPr>
          <a:lstStyle>
            <a:lvl1pPr marL="457200" lvl="0" indent="-228600" algn="l" rtl="0">
              <a:lnSpc>
                <a:spcPct val="115000"/>
              </a:lnSpc>
              <a:spcBef>
                <a:spcPts val="0"/>
              </a:spcBef>
              <a:spcAft>
                <a:spcPts val="0"/>
              </a:spcAft>
              <a:buSzPts val="1600"/>
              <a:buNone/>
              <a:defRPr sz="1600"/>
            </a:lvl1pPr>
            <a:lvl2pPr marL="914400" lvl="1" indent="-228600" algn="l" rtl="0">
              <a:lnSpc>
                <a:spcPct val="115000"/>
              </a:lnSpc>
              <a:spcBef>
                <a:spcPts val="400"/>
              </a:spcBef>
              <a:spcAft>
                <a:spcPts val="0"/>
              </a:spcAft>
              <a:buSzPts val="1200"/>
              <a:buNone/>
              <a:defRPr sz="1200"/>
            </a:lvl2pPr>
            <a:lvl3pPr marL="1371600" lvl="2" indent="-228600" algn="l" rtl="0">
              <a:lnSpc>
                <a:spcPct val="115000"/>
              </a:lnSpc>
              <a:spcBef>
                <a:spcPts val="400"/>
              </a:spcBef>
              <a:spcAft>
                <a:spcPts val="0"/>
              </a:spcAft>
              <a:buSzPts val="1200"/>
              <a:buNone/>
              <a:defRPr sz="12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cxnSp>
        <p:nvCxnSpPr>
          <p:cNvPr id="60" name="Google Shape;60;p22"/>
          <p:cNvCxnSpPr/>
          <p:nvPr/>
        </p:nvCxnSpPr>
        <p:spPr>
          <a:xfrm>
            <a:off x="3723680" y="1876175"/>
            <a:ext cx="0" cy="13803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 Title, text, photo — two column">
  <p:cSld name="CUSTOM_5">
    <p:spTree>
      <p:nvGrpSpPr>
        <p:cNvPr id="1" name="Shape 65"/>
        <p:cNvGrpSpPr/>
        <p:nvPr/>
      </p:nvGrpSpPr>
      <p:grpSpPr>
        <a:xfrm>
          <a:off x="0" y="0"/>
          <a:ext cx="0" cy="0"/>
          <a:chOff x="0" y="0"/>
          <a:chExt cx="0" cy="0"/>
        </a:xfrm>
      </p:grpSpPr>
      <p:sp>
        <p:nvSpPr>
          <p:cNvPr id="66" name="Google Shape;66;p24"/>
          <p:cNvSpPr>
            <a:spLocks noGrp="1"/>
          </p:cNvSpPr>
          <p:nvPr>
            <p:ph type="pic" idx="2"/>
          </p:nvPr>
        </p:nvSpPr>
        <p:spPr>
          <a:xfrm>
            <a:off x="5057900" y="-8450"/>
            <a:ext cx="4107600" cy="5143500"/>
          </a:xfrm>
          <a:prstGeom prst="rect">
            <a:avLst/>
          </a:prstGeom>
          <a:noFill/>
          <a:ln>
            <a:noFill/>
          </a:ln>
        </p:spPr>
      </p:sp>
      <p:sp>
        <p:nvSpPr>
          <p:cNvPr id="67" name="Google Shape;67;p24"/>
          <p:cNvSpPr txBox="1">
            <a:spLocks noGrp="1"/>
          </p:cNvSpPr>
          <p:nvPr>
            <p:ph type="body" idx="1"/>
          </p:nvPr>
        </p:nvSpPr>
        <p:spPr>
          <a:xfrm>
            <a:off x="424925" y="1323300"/>
            <a:ext cx="4510800" cy="35043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0"/>
              </a:spcBef>
              <a:spcAft>
                <a:spcPts val="0"/>
              </a:spcAft>
              <a:buSzPts val="1600"/>
              <a:buNone/>
              <a:defRPr sz="1600"/>
            </a:lvl1pPr>
            <a:lvl2pPr marL="914400" lvl="1" indent="-228600" algn="l" rtl="0">
              <a:lnSpc>
                <a:spcPct val="115000"/>
              </a:lnSpc>
              <a:spcBef>
                <a:spcPts val="400"/>
              </a:spcBef>
              <a:spcAft>
                <a:spcPts val="0"/>
              </a:spcAft>
              <a:buSzPts val="1200"/>
              <a:buNone/>
              <a:defRPr sz="1200"/>
            </a:lvl2pPr>
            <a:lvl3pPr marL="1371600" lvl="2" indent="-228600" algn="l" rtl="0">
              <a:lnSpc>
                <a:spcPct val="115000"/>
              </a:lnSpc>
              <a:spcBef>
                <a:spcPts val="400"/>
              </a:spcBef>
              <a:spcAft>
                <a:spcPts val="0"/>
              </a:spcAft>
              <a:buSzPts val="1200"/>
              <a:buNone/>
              <a:defRPr sz="1200"/>
            </a:lvl3pPr>
            <a:lvl4pPr marL="1828800" lvl="3" indent="-228600" algn="l" rtl="0">
              <a:lnSpc>
                <a:spcPct val="115000"/>
              </a:lnSpc>
              <a:spcBef>
                <a:spcPts val="400"/>
              </a:spcBef>
              <a:spcAft>
                <a:spcPts val="0"/>
              </a:spcAft>
              <a:buSzPts val="1200"/>
              <a:buNone/>
              <a:defRPr sz="1200"/>
            </a:lvl4pPr>
            <a:lvl5pPr marL="2286000" lvl="4" indent="-228600" algn="l" rtl="0">
              <a:lnSpc>
                <a:spcPct val="115000"/>
              </a:lnSpc>
              <a:spcBef>
                <a:spcPts val="400"/>
              </a:spcBef>
              <a:spcAft>
                <a:spcPts val="0"/>
              </a:spcAft>
              <a:buSzPts val="1200"/>
              <a:buNone/>
              <a:defRPr sz="1200"/>
            </a:lvl5pPr>
            <a:lvl6pPr marL="2743200" lvl="5" indent="-228600" algn="l" rtl="0">
              <a:lnSpc>
                <a:spcPct val="115000"/>
              </a:lnSpc>
              <a:spcBef>
                <a:spcPts val="400"/>
              </a:spcBef>
              <a:spcAft>
                <a:spcPts val="0"/>
              </a:spcAft>
              <a:buSzPts val="800"/>
              <a:buNone/>
              <a:defRPr sz="800"/>
            </a:lvl6pPr>
            <a:lvl7pPr marL="3200400" lvl="6" indent="-228600" algn="l" rtl="0">
              <a:lnSpc>
                <a:spcPct val="115000"/>
              </a:lnSpc>
              <a:spcBef>
                <a:spcPts val="400"/>
              </a:spcBef>
              <a:spcAft>
                <a:spcPts val="0"/>
              </a:spcAft>
              <a:buSzPts val="800"/>
              <a:buNone/>
              <a:defRPr sz="800"/>
            </a:lvl7pPr>
            <a:lvl8pPr marL="3657600" lvl="7" indent="-228600" algn="l" rtl="0">
              <a:lnSpc>
                <a:spcPct val="115000"/>
              </a:lnSpc>
              <a:spcBef>
                <a:spcPts val="400"/>
              </a:spcBef>
              <a:spcAft>
                <a:spcPts val="0"/>
              </a:spcAft>
              <a:buSzPts val="800"/>
              <a:buNone/>
              <a:defRPr sz="800"/>
            </a:lvl8pPr>
            <a:lvl9pPr marL="4114800" lvl="8" indent="-228600" algn="l" rtl="0">
              <a:lnSpc>
                <a:spcPct val="115000"/>
              </a:lnSpc>
              <a:spcBef>
                <a:spcPts val="400"/>
              </a:spcBef>
              <a:spcAft>
                <a:spcPts val="400"/>
              </a:spcAft>
              <a:buSzPts val="800"/>
              <a:buNone/>
              <a:defRPr sz="800"/>
            </a:lvl9pPr>
          </a:lstStyle>
          <a:p>
            <a:endParaRPr/>
          </a:p>
        </p:txBody>
      </p:sp>
      <p:sp>
        <p:nvSpPr>
          <p:cNvPr id="68" name="Google Shape;68;p24"/>
          <p:cNvSpPr txBox="1">
            <a:spLocks noGrp="1"/>
          </p:cNvSpPr>
          <p:nvPr>
            <p:ph type="title"/>
          </p:nvPr>
        </p:nvSpPr>
        <p:spPr>
          <a:xfrm>
            <a:off x="424925" y="317225"/>
            <a:ext cx="45108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00"/>
              <a:buFont typeface="Arial"/>
              <a:buNone/>
              <a:defRPr sz="31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 Title, text, photo — two column">
  <p:cSld name="CUSTOM_5_1">
    <p:spTree>
      <p:nvGrpSpPr>
        <p:cNvPr id="1" name="Shape 69"/>
        <p:cNvGrpSpPr/>
        <p:nvPr/>
      </p:nvGrpSpPr>
      <p:grpSpPr>
        <a:xfrm>
          <a:off x="0" y="0"/>
          <a:ext cx="0" cy="0"/>
          <a:chOff x="0" y="0"/>
          <a:chExt cx="0" cy="0"/>
        </a:xfrm>
      </p:grpSpPr>
      <p:sp>
        <p:nvSpPr>
          <p:cNvPr id="70" name="Google Shape;70;p25"/>
          <p:cNvSpPr txBox="1">
            <a:spLocks noGrp="1"/>
          </p:cNvSpPr>
          <p:nvPr>
            <p:ph type="title"/>
          </p:nvPr>
        </p:nvSpPr>
        <p:spPr>
          <a:xfrm>
            <a:off x="419750" y="315325"/>
            <a:ext cx="19806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
        <p:nvSpPr>
          <p:cNvPr id="71" name="Google Shape;71;p25"/>
          <p:cNvSpPr>
            <a:spLocks noGrp="1"/>
          </p:cNvSpPr>
          <p:nvPr>
            <p:ph type="pic" idx="2"/>
          </p:nvPr>
        </p:nvSpPr>
        <p:spPr>
          <a:xfrm>
            <a:off x="2534550" y="-10600"/>
            <a:ext cx="6609600" cy="5154000"/>
          </a:xfrm>
          <a:prstGeom prst="rect">
            <a:avLst/>
          </a:prstGeom>
          <a:noFill/>
          <a:ln>
            <a:noFill/>
          </a:ln>
        </p:spPr>
      </p:sp>
      <p:sp>
        <p:nvSpPr>
          <p:cNvPr id="72" name="Google Shape;72;p25"/>
          <p:cNvSpPr txBox="1">
            <a:spLocks noGrp="1"/>
          </p:cNvSpPr>
          <p:nvPr>
            <p:ph type="body" idx="1"/>
          </p:nvPr>
        </p:nvSpPr>
        <p:spPr>
          <a:xfrm>
            <a:off x="419575" y="1403600"/>
            <a:ext cx="1980600" cy="34239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000"/>
              <a:buNone/>
              <a:defRPr sz="1600"/>
            </a:lvl1pPr>
            <a:lvl2pPr marL="914400" lvl="1" indent="-228600" rtl="0">
              <a:spcBef>
                <a:spcPts val="400"/>
              </a:spcBef>
              <a:spcAft>
                <a:spcPts val="0"/>
              </a:spcAft>
              <a:buSzPts val="1200"/>
              <a:buNone/>
              <a:defRPr sz="1200"/>
            </a:lvl2pPr>
            <a:lvl3pPr marL="1371600" lvl="2" indent="-228600" rtl="0">
              <a:spcBef>
                <a:spcPts val="400"/>
              </a:spcBef>
              <a:spcAft>
                <a:spcPts val="0"/>
              </a:spcAft>
              <a:buSzPts val="1200"/>
              <a:buNone/>
              <a:defRPr sz="1200"/>
            </a:lvl3pPr>
            <a:lvl4pPr marL="1828800" lvl="3" indent="-228600" rtl="0">
              <a:spcBef>
                <a:spcPts val="400"/>
              </a:spcBef>
              <a:spcAft>
                <a:spcPts val="0"/>
              </a:spcAft>
              <a:buSzPts val="1200"/>
              <a:buNone/>
              <a:defRPr/>
            </a:lvl4pPr>
            <a:lvl5pPr marL="2286000" lvl="4" indent="-228600" rtl="0">
              <a:spcBef>
                <a:spcPts val="400"/>
              </a:spcBef>
              <a:spcAft>
                <a:spcPts val="0"/>
              </a:spcAft>
              <a:buSzPts val="1200"/>
              <a:buNone/>
              <a:defRPr/>
            </a:lvl5pPr>
            <a:lvl6pPr marL="2743200" lvl="5" indent="-228600" rtl="0">
              <a:spcBef>
                <a:spcPts val="400"/>
              </a:spcBef>
              <a:spcAft>
                <a:spcPts val="0"/>
              </a:spcAft>
              <a:buSzPts val="800"/>
              <a:buNone/>
              <a:defRPr/>
            </a:lvl6pPr>
            <a:lvl7pPr marL="3200400" lvl="6" indent="-228600" rtl="0">
              <a:spcBef>
                <a:spcPts val="400"/>
              </a:spcBef>
              <a:spcAft>
                <a:spcPts val="0"/>
              </a:spcAft>
              <a:buSzPts val="800"/>
              <a:buNone/>
              <a:defRPr/>
            </a:lvl7pPr>
            <a:lvl8pPr marL="3657600" lvl="7" indent="-228600" rtl="0">
              <a:spcBef>
                <a:spcPts val="400"/>
              </a:spcBef>
              <a:spcAft>
                <a:spcPts val="0"/>
              </a:spcAft>
              <a:buSzPts val="800"/>
              <a:buNone/>
              <a:defRPr/>
            </a:lvl8pPr>
            <a:lvl9pPr marL="4114800" lvl="8" indent="-228600" rtl="0">
              <a:spcBef>
                <a:spcPts val="400"/>
              </a:spcBef>
              <a:spcAft>
                <a:spcPts val="400"/>
              </a:spcAft>
              <a:buSzPts val="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 Section intro title, maroon">
  <p:cSld name="Gold chapter break or bold statement gold_3_1">
    <p:bg>
      <p:bgPr>
        <a:solidFill>
          <a:schemeClr val="accent2"/>
        </a:solid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7888939" y="4346254"/>
            <a:ext cx="1068775" cy="627807"/>
          </a:xfrm>
          <a:prstGeom prst="rect">
            <a:avLst/>
          </a:prstGeom>
          <a:noFill/>
          <a:ln>
            <a:noFill/>
          </a:ln>
        </p:spPr>
      </p:pic>
      <p:sp>
        <p:nvSpPr>
          <p:cNvPr id="17" name="Google Shape;17;p4"/>
          <p:cNvSpPr txBox="1">
            <a:spLocks noGrp="1"/>
          </p:cNvSpPr>
          <p:nvPr>
            <p:ph type="title"/>
          </p:nvPr>
        </p:nvSpPr>
        <p:spPr>
          <a:xfrm>
            <a:off x="424925" y="315900"/>
            <a:ext cx="8294400" cy="451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800"/>
              </a:spcBef>
              <a:spcAft>
                <a:spcPts val="0"/>
              </a:spcAft>
              <a:buClr>
                <a:schemeClr val="dk1"/>
              </a:buClr>
              <a:buSzPts val="4800"/>
              <a:buFont typeface="Arial"/>
              <a:buNone/>
              <a:defRPr sz="4800" b="1">
                <a:solidFill>
                  <a:schemeClr val="dk1"/>
                </a:solidFill>
              </a:defRPr>
            </a:lvl2pPr>
            <a:lvl3pPr lvl="2" algn="l" rtl="0">
              <a:lnSpc>
                <a:spcPct val="100000"/>
              </a:lnSpc>
              <a:spcBef>
                <a:spcPts val="0"/>
              </a:spcBef>
              <a:spcAft>
                <a:spcPts val="0"/>
              </a:spcAft>
              <a:buClr>
                <a:schemeClr val="dk1"/>
              </a:buClr>
              <a:buSzPts val="4800"/>
              <a:buFont typeface="Arial"/>
              <a:buNone/>
              <a:defRPr sz="4800" b="1">
                <a:solidFill>
                  <a:schemeClr val="dk1"/>
                </a:solidFill>
              </a:defRPr>
            </a:lvl3pPr>
            <a:lvl4pPr lvl="3" algn="l" rtl="0">
              <a:lnSpc>
                <a:spcPct val="100000"/>
              </a:lnSpc>
              <a:spcBef>
                <a:spcPts val="0"/>
              </a:spcBef>
              <a:spcAft>
                <a:spcPts val="0"/>
              </a:spcAft>
              <a:buClr>
                <a:schemeClr val="dk1"/>
              </a:buClr>
              <a:buSzPts val="4800"/>
              <a:buFont typeface="Arial"/>
              <a:buNone/>
              <a:defRPr sz="4800" b="1">
                <a:solidFill>
                  <a:schemeClr val="dk1"/>
                </a:solidFill>
              </a:defRPr>
            </a:lvl4pPr>
            <a:lvl5pPr lvl="4" algn="l" rtl="0">
              <a:lnSpc>
                <a:spcPct val="100000"/>
              </a:lnSpc>
              <a:spcBef>
                <a:spcPts val="0"/>
              </a:spcBef>
              <a:spcAft>
                <a:spcPts val="0"/>
              </a:spcAft>
              <a:buClr>
                <a:schemeClr val="dk1"/>
              </a:buClr>
              <a:buSzPts val="4800"/>
              <a:buFont typeface="Arial"/>
              <a:buNone/>
              <a:defRPr sz="4800" b="1">
                <a:solidFill>
                  <a:schemeClr val="dk1"/>
                </a:solidFill>
              </a:defRPr>
            </a:lvl5pPr>
            <a:lvl6pPr lvl="5" algn="l" rtl="0">
              <a:lnSpc>
                <a:spcPct val="100000"/>
              </a:lnSpc>
              <a:spcBef>
                <a:spcPts val="0"/>
              </a:spcBef>
              <a:spcAft>
                <a:spcPts val="0"/>
              </a:spcAft>
              <a:buClr>
                <a:schemeClr val="dk1"/>
              </a:buClr>
              <a:buSzPts val="4800"/>
              <a:buFont typeface="Arial"/>
              <a:buNone/>
              <a:defRPr sz="4800" b="1">
                <a:solidFill>
                  <a:schemeClr val="dk1"/>
                </a:solidFill>
              </a:defRPr>
            </a:lvl6pPr>
            <a:lvl7pPr lvl="6" algn="l" rtl="0">
              <a:lnSpc>
                <a:spcPct val="100000"/>
              </a:lnSpc>
              <a:spcBef>
                <a:spcPts val="0"/>
              </a:spcBef>
              <a:spcAft>
                <a:spcPts val="0"/>
              </a:spcAft>
              <a:buClr>
                <a:schemeClr val="dk1"/>
              </a:buClr>
              <a:buSzPts val="4800"/>
              <a:buFont typeface="Arial"/>
              <a:buNone/>
              <a:defRPr sz="4800" b="1">
                <a:solidFill>
                  <a:schemeClr val="dk1"/>
                </a:solidFill>
              </a:defRPr>
            </a:lvl7pPr>
            <a:lvl8pPr lvl="7" algn="l" rtl="0">
              <a:lnSpc>
                <a:spcPct val="100000"/>
              </a:lnSpc>
              <a:spcBef>
                <a:spcPts val="0"/>
              </a:spcBef>
              <a:spcAft>
                <a:spcPts val="0"/>
              </a:spcAft>
              <a:buClr>
                <a:schemeClr val="dk1"/>
              </a:buClr>
              <a:buSzPts val="4800"/>
              <a:buFont typeface="Arial"/>
              <a:buNone/>
              <a:defRPr sz="4800" b="1">
                <a:solidFill>
                  <a:schemeClr val="dk1"/>
                </a:solidFill>
              </a:defRPr>
            </a:lvl8pPr>
            <a:lvl9pPr lvl="8" algn="l" rtl="0">
              <a:lnSpc>
                <a:spcPct val="100000"/>
              </a:lnSpc>
              <a:spcBef>
                <a:spcPts val="0"/>
              </a:spcBef>
              <a:spcAft>
                <a:spcPts val="0"/>
              </a:spcAft>
              <a:buClr>
                <a:schemeClr val="dk1"/>
              </a:buClr>
              <a:buSzPts val="4800"/>
              <a:buFont typeface="Arial"/>
              <a:buNone/>
              <a:defRPr sz="4800" b="1">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2: Title, text — two column, black">
  <p:cSld name="CUSTOM_5_1_1">
    <p:spTree>
      <p:nvGrpSpPr>
        <p:cNvPr id="1" name="Shape 73"/>
        <p:cNvGrpSpPr/>
        <p:nvPr/>
      </p:nvGrpSpPr>
      <p:grpSpPr>
        <a:xfrm>
          <a:off x="0" y="0"/>
          <a:ext cx="0" cy="0"/>
          <a:chOff x="0" y="0"/>
          <a:chExt cx="0" cy="0"/>
        </a:xfrm>
      </p:grpSpPr>
      <p:sp>
        <p:nvSpPr>
          <p:cNvPr id="74" name="Google Shape;74;p26"/>
          <p:cNvSpPr/>
          <p:nvPr/>
        </p:nvSpPr>
        <p:spPr>
          <a:xfrm>
            <a:off x="2537350" y="-12950"/>
            <a:ext cx="6606600" cy="518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6"/>
          <p:cNvSpPr txBox="1">
            <a:spLocks noGrp="1"/>
          </p:cNvSpPr>
          <p:nvPr>
            <p:ph type="title"/>
          </p:nvPr>
        </p:nvSpPr>
        <p:spPr>
          <a:xfrm>
            <a:off x="419750" y="315325"/>
            <a:ext cx="19806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 Title, text — one column, gold">
  <p:cSld name="CUSTOM_2">
    <p:spTree>
      <p:nvGrpSpPr>
        <p:cNvPr id="1" name="Shape 95"/>
        <p:cNvGrpSpPr/>
        <p:nvPr/>
      </p:nvGrpSpPr>
      <p:grpSpPr>
        <a:xfrm>
          <a:off x="0" y="0"/>
          <a:ext cx="0" cy="0"/>
          <a:chOff x="0" y="0"/>
          <a:chExt cx="0" cy="0"/>
        </a:xfrm>
      </p:grpSpPr>
      <p:sp>
        <p:nvSpPr>
          <p:cNvPr id="96" name="Google Shape;96;p32"/>
          <p:cNvSpPr/>
          <p:nvPr/>
        </p:nvSpPr>
        <p:spPr>
          <a:xfrm>
            <a:off x="-9600" y="1253100"/>
            <a:ext cx="9163200" cy="3941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2"/>
          <p:cNvSpPr txBox="1">
            <a:spLocks noGrp="1"/>
          </p:cNvSpPr>
          <p:nvPr>
            <p:ph type="title"/>
          </p:nvPr>
        </p:nvSpPr>
        <p:spPr>
          <a:xfrm>
            <a:off x="424100" y="310100"/>
            <a:ext cx="82941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3200"/>
              <a:buFont typeface="Arial"/>
              <a:buNone/>
              <a:defRPr sz="3200" b="1">
                <a:solidFill>
                  <a:schemeClr val="dk1"/>
                </a:solidFill>
              </a:defRPr>
            </a:lvl2pPr>
            <a:lvl3pPr lvl="2" algn="l" rtl="0">
              <a:lnSpc>
                <a:spcPct val="100000"/>
              </a:lnSpc>
              <a:spcBef>
                <a:spcPts val="0"/>
              </a:spcBef>
              <a:spcAft>
                <a:spcPts val="0"/>
              </a:spcAft>
              <a:buClr>
                <a:schemeClr val="dk1"/>
              </a:buClr>
              <a:buSzPts val="3200"/>
              <a:buFont typeface="Arial"/>
              <a:buNone/>
              <a:defRPr sz="3200" b="1">
                <a:solidFill>
                  <a:schemeClr val="dk1"/>
                </a:solidFill>
              </a:defRPr>
            </a:lvl3pPr>
            <a:lvl4pPr lvl="3" algn="l" rtl="0">
              <a:lnSpc>
                <a:spcPct val="100000"/>
              </a:lnSpc>
              <a:spcBef>
                <a:spcPts val="0"/>
              </a:spcBef>
              <a:spcAft>
                <a:spcPts val="0"/>
              </a:spcAft>
              <a:buClr>
                <a:schemeClr val="dk1"/>
              </a:buClr>
              <a:buSzPts val="3200"/>
              <a:buFont typeface="Arial"/>
              <a:buNone/>
              <a:defRPr sz="3200" b="1">
                <a:solidFill>
                  <a:schemeClr val="dk1"/>
                </a:solidFill>
              </a:defRPr>
            </a:lvl4pPr>
            <a:lvl5pPr lvl="4" algn="l" rtl="0">
              <a:lnSpc>
                <a:spcPct val="100000"/>
              </a:lnSpc>
              <a:spcBef>
                <a:spcPts val="0"/>
              </a:spcBef>
              <a:spcAft>
                <a:spcPts val="0"/>
              </a:spcAft>
              <a:buClr>
                <a:schemeClr val="dk1"/>
              </a:buClr>
              <a:buSzPts val="3200"/>
              <a:buFont typeface="Arial"/>
              <a:buNone/>
              <a:defRPr sz="3200" b="1">
                <a:solidFill>
                  <a:schemeClr val="dk1"/>
                </a:solidFill>
              </a:defRPr>
            </a:lvl5pPr>
            <a:lvl6pPr lvl="5" algn="l" rtl="0">
              <a:lnSpc>
                <a:spcPct val="100000"/>
              </a:lnSpc>
              <a:spcBef>
                <a:spcPts val="0"/>
              </a:spcBef>
              <a:spcAft>
                <a:spcPts val="0"/>
              </a:spcAft>
              <a:buClr>
                <a:schemeClr val="dk1"/>
              </a:buClr>
              <a:buSzPts val="3200"/>
              <a:buFont typeface="Arial"/>
              <a:buNone/>
              <a:defRPr sz="3200" b="1">
                <a:solidFill>
                  <a:schemeClr val="dk1"/>
                </a:solidFill>
              </a:defRPr>
            </a:lvl6pPr>
            <a:lvl7pPr lvl="6" algn="l" rtl="0">
              <a:lnSpc>
                <a:spcPct val="100000"/>
              </a:lnSpc>
              <a:spcBef>
                <a:spcPts val="0"/>
              </a:spcBef>
              <a:spcAft>
                <a:spcPts val="0"/>
              </a:spcAft>
              <a:buClr>
                <a:schemeClr val="dk1"/>
              </a:buClr>
              <a:buSzPts val="3200"/>
              <a:buFont typeface="Arial"/>
              <a:buNone/>
              <a:defRPr sz="3200" b="1">
                <a:solidFill>
                  <a:schemeClr val="dk1"/>
                </a:solidFill>
              </a:defRPr>
            </a:lvl7pPr>
            <a:lvl8pPr lvl="7" algn="l" rtl="0">
              <a:lnSpc>
                <a:spcPct val="100000"/>
              </a:lnSpc>
              <a:spcBef>
                <a:spcPts val="0"/>
              </a:spcBef>
              <a:spcAft>
                <a:spcPts val="0"/>
              </a:spcAft>
              <a:buClr>
                <a:schemeClr val="dk1"/>
              </a:buClr>
              <a:buSzPts val="3200"/>
              <a:buFont typeface="Arial"/>
              <a:buNone/>
              <a:defRPr sz="3200" b="1">
                <a:solidFill>
                  <a:schemeClr val="dk1"/>
                </a:solidFill>
              </a:defRPr>
            </a:lvl8pPr>
            <a:lvl9pPr lvl="8" algn="l" rtl="0">
              <a:lnSpc>
                <a:spcPct val="100000"/>
              </a:lnSpc>
              <a:spcBef>
                <a:spcPts val="0"/>
              </a:spcBef>
              <a:spcAft>
                <a:spcPts val="0"/>
              </a:spcAft>
              <a:buClr>
                <a:schemeClr val="dk1"/>
              </a:buClr>
              <a:buSzPts val="3200"/>
              <a:buFont typeface="Arial"/>
              <a:buNone/>
              <a:defRPr sz="3200" b="1">
                <a:solidFill>
                  <a:schemeClr val="dk1"/>
                </a:solidFill>
              </a:defRPr>
            </a:lvl9pPr>
          </a:lstStyle>
          <a:p>
            <a:endParaRPr/>
          </a:p>
        </p:txBody>
      </p:sp>
      <p:sp>
        <p:nvSpPr>
          <p:cNvPr id="98" name="Google Shape;98;p32"/>
          <p:cNvSpPr txBox="1">
            <a:spLocks noGrp="1"/>
          </p:cNvSpPr>
          <p:nvPr>
            <p:ph type="body" idx="1"/>
          </p:nvPr>
        </p:nvSpPr>
        <p:spPr>
          <a:xfrm>
            <a:off x="424925" y="1413625"/>
            <a:ext cx="8294100" cy="34140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 Title, text, photo layout, right">
  <p:cSld name="CUSTOM_9_1_1">
    <p:spTree>
      <p:nvGrpSpPr>
        <p:cNvPr id="1" name="Shape 103"/>
        <p:cNvGrpSpPr/>
        <p:nvPr/>
      </p:nvGrpSpPr>
      <p:grpSpPr>
        <a:xfrm>
          <a:off x="0" y="0"/>
          <a:ext cx="0" cy="0"/>
          <a:chOff x="0" y="0"/>
          <a:chExt cx="0" cy="0"/>
        </a:xfrm>
      </p:grpSpPr>
      <p:sp>
        <p:nvSpPr>
          <p:cNvPr id="104" name="Google Shape;104;p34"/>
          <p:cNvSpPr/>
          <p:nvPr/>
        </p:nvSpPr>
        <p:spPr>
          <a:xfrm>
            <a:off x="937452" y="791100"/>
            <a:ext cx="218700" cy="356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4"/>
          <p:cNvSpPr/>
          <p:nvPr/>
        </p:nvSpPr>
        <p:spPr>
          <a:xfrm>
            <a:off x="1161900" y="-16800"/>
            <a:ext cx="4296000" cy="516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4"/>
          <p:cNvSpPr txBox="1">
            <a:spLocks noGrp="1"/>
          </p:cNvSpPr>
          <p:nvPr>
            <p:ph type="title"/>
          </p:nvPr>
        </p:nvSpPr>
        <p:spPr>
          <a:xfrm>
            <a:off x="4516200" y="791100"/>
            <a:ext cx="4203000" cy="356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228600" rIns="228600" bIns="0" anchor="t" anchorCtr="0">
            <a:noAutofit/>
          </a:bodyPr>
          <a:lstStyle>
            <a:lvl1pPr lvl="0" algn="l" rtl="0">
              <a:lnSpc>
                <a:spcPct val="90000"/>
              </a:lnSpc>
              <a:spcBef>
                <a:spcPts val="0"/>
              </a:spcBef>
              <a:spcAft>
                <a:spcPts val="0"/>
              </a:spcAft>
              <a:buSzPts val="2400"/>
              <a:buNone/>
              <a:defRPr sz="2400">
                <a:highlight>
                  <a:schemeClr val="accent1"/>
                </a:highlight>
              </a:defRPr>
            </a:lvl1pPr>
            <a:lvl2pPr lvl="1" algn="l" rtl="0">
              <a:lnSpc>
                <a:spcPct val="90000"/>
              </a:lnSpc>
              <a:spcBef>
                <a:spcPts val="80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endParaRPr/>
          </a:p>
        </p:txBody>
      </p:sp>
      <p:sp>
        <p:nvSpPr>
          <p:cNvPr id="107" name="Google Shape;107;p34"/>
          <p:cNvSpPr txBox="1">
            <a:spLocks noGrp="1"/>
          </p:cNvSpPr>
          <p:nvPr>
            <p:ph type="body" idx="1"/>
          </p:nvPr>
        </p:nvSpPr>
        <p:spPr>
          <a:xfrm>
            <a:off x="4516200" y="1776100"/>
            <a:ext cx="4203000" cy="25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28600" tIns="45700" rIns="228600" bIns="91425" anchor="t" anchorCtr="0">
            <a:noAutofit/>
          </a:bodyPr>
          <a:lstStyle>
            <a:lvl1pPr marL="457200" lvl="0" indent="-228600" rtl="0">
              <a:spcBef>
                <a:spcPts val="0"/>
              </a:spcBef>
              <a:spcAft>
                <a:spcPts val="0"/>
              </a:spcAft>
              <a:buSzPts val="1600"/>
              <a:buNone/>
              <a:defRPr sz="1600"/>
            </a:lvl1pPr>
            <a:lvl2pPr marL="914400" lvl="1" indent="-228600" rtl="0">
              <a:spcBef>
                <a:spcPts val="400"/>
              </a:spcBef>
              <a:spcAft>
                <a:spcPts val="0"/>
              </a:spcAft>
              <a:buSzPts val="1600"/>
              <a:buNone/>
              <a:defRPr/>
            </a:lvl2pPr>
            <a:lvl3pPr marL="1371600" lvl="2" indent="-228600" rtl="0">
              <a:spcBef>
                <a:spcPts val="400"/>
              </a:spcBef>
              <a:spcAft>
                <a:spcPts val="0"/>
              </a:spcAft>
              <a:buSzPts val="1600"/>
              <a:buNone/>
              <a:defRPr/>
            </a:lvl3pPr>
            <a:lvl4pPr marL="1828800" lvl="3" indent="-228600" rtl="0">
              <a:spcBef>
                <a:spcPts val="400"/>
              </a:spcBef>
              <a:spcAft>
                <a:spcPts val="0"/>
              </a:spcAft>
              <a:buSzPts val="1600"/>
              <a:buNone/>
              <a:defRPr sz="1600"/>
            </a:lvl4pPr>
            <a:lvl5pPr marL="2286000" lvl="4" indent="-228600" rtl="0">
              <a:spcBef>
                <a:spcPts val="400"/>
              </a:spcBef>
              <a:spcAft>
                <a:spcPts val="0"/>
              </a:spcAft>
              <a:buSzPts val="1600"/>
              <a:buNone/>
              <a:defRPr sz="1600"/>
            </a:lvl5pPr>
            <a:lvl6pPr marL="2743200" lvl="5" indent="-228600" rtl="0">
              <a:spcBef>
                <a:spcPts val="400"/>
              </a:spcBef>
              <a:spcAft>
                <a:spcPts val="0"/>
              </a:spcAft>
              <a:buSzPts val="1600"/>
              <a:buNone/>
              <a:defRPr sz="1600"/>
            </a:lvl6pPr>
            <a:lvl7pPr marL="3200400" lvl="6" indent="-228600" rtl="0">
              <a:spcBef>
                <a:spcPts val="400"/>
              </a:spcBef>
              <a:spcAft>
                <a:spcPts val="0"/>
              </a:spcAft>
              <a:buSzPts val="1600"/>
              <a:buNone/>
              <a:defRPr sz="1600"/>
            </a:lvl7pPr>
            <a:lvl8pPr marL="3657600" lvl="7" indent="-228600" rtl="0">
              <a:spcBef>
                <a:spcPts val="400"/>
              </a:spcBef>
              <a:spcAft>
                <a:spcPts val="0"/>
              </a:spcAft>
              <a:buSzPts val="1600"/>
              <a:buNone/>
              <a:defRPr sz="1600"/>
            </a:lvl8pPr>
            <a:lvl9pPr marL="4114800" lvl="8" indent="-228600" rtl="0">
              <a:spcBef>
                <a:spcPts val="400"/>
              </a:spcBef>
              <a:spcAft>
                <a:spcPts val="40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 Title, text — one column, default">
  <p:cSld name="TITLE_ONLY_1">
    <p:spTree>
      <p:nvGrpSpPr>
        <p:cNvPr id="1" name="Shape 113"/>
        <p:cNvGrpSpPr/>
        <p:nvPr/>
      </p:nvGrpSpPr>
      <p:grpSpPr>
        <a:xfrm>
          <a:off x="0" y="0"/>
          <a:ext cx="0" cy="0"/>
          <a:chOff x="0" y="0"/>
          <a:chExt cx="0" cy="0"/>
        </a:xfrm>
      </p:grpSpPr>
      <p:sp>
        <p:nvSpPr>
          <p:cNvPr id="114" name="Google Shape;114;p36"/>
          <p:cNvSpPr txBox="1">
            <a:spLocks noGrp="1"/>
          </p:cNvSpPr>
          <p:nvPr>
            <p:ph type="body" idx="1"/>
          </p:nvPr>
        </p:nvSpPr>
        <p:spPr>
          <a:xfrm>
            <a:off x="429875" y="884250"/>
            <a:ext cx="8289300" cy="39432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15" name="Google Shape;115;p36"/>
          <p:cNvSpPr txBox="1">
            <a:spLocks noGrp="1"/>
          </p:cNvSpPr>
          <p:nvPr>
            <p:ph type="title"/>
          </p:nvPr>
        </p:nvSpPr>
        <p:spPr>
          <a:xfrm>
            <a:off x="424925" y="315900"/>
            <a:ext cx="8294400" cy="568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2: Title, text — one column, black">
  <p:cSld name="1_19 Headline with text 1">
    <p:bg>
      <p:bgPr>
        <a:solidFill>
          <a:schemeClr val="dk1"/>
        </a:solidFill>
        <a:effectLst/>
      </p:bgPr>
    </p:bg>
    <p:spTree>
      <p:nvGrpSpPr>
        <p:cNvPr id="1" name="Shape 137"/>
        <p:cNvGrpSpPr/>
        <p:nvPr/>
      </p:nvGrpSpPr>
      <p:grpSpPr>
        <a:xfrm>
          <a:off x="0" y="0"/>
          <a:ext cx="0" cy="0"/>
          <a:chOff x="0" y="0"/>
          <a:chExt cx="0" cy="0"/>
        </a:xfrm>
      </p:grpSpPr>
      <p:sp>
        <p:nvSpPr>
          <p:cNvPr id="138" name="Google Shape;138;p42"/>
          <p:cNvSpPr txBox="1">
            <a:spLocks noGrp="1"/>
          </p:cNvSpPr>
          <p:nvPr>
            <p:ph type="body" idx="1"/>
          </p:nvPr>
        </p:nvSpPr>
        <p:spPr>
          <a:xfrm>
            <a:off x="424925" y="979025"/>
            <a:ext cx="8294100" cy="38487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400"/>
              </a:spcBef>
              <a:spcAft>
                <a:spcPts val="0"/>
              </a:spcAft>
              <a:buClr>
                <a:schemeClr val="lt1"/>
              </a:buClr>
              <a:buSzPts val="18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15000"/>
              </a:lnSpc>
              <a:spcBef>
                <a:spcPts val="400"/>
              </a:spcBef>
              <a:spcAft>
                <a:spcPts val="0"/>
              </a:spcAft>
              <a:buClr>
                <a:schemeClr val="lt1"/>
              </a:buClr>
              <a:buSzPts val="18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15000"/>
              </a:lnSpc>
              <a:spcBef>
                <a:spcPts val="40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15000"/>
              </a:lnSpc>
              <a:spcBef>
                <a:spcPts val="40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6pPr>
            <a:lvl7pPr marL="3200400" marR="0" lvl="6"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7pPr>
            <a:lvl8pPr marL="3657600" marR="0" lvl="7" indent="-228600" algn="l" rtl="0">
              <a:lnSpc>
                <a:spcPct val="115000"/>
              </a:lnSpc>
              <a:spcBef>
                <a:spcPts val="400"/>
              </a:spcBef>
              <a:spcAft>
                <a:spcPts val="0"/>
              </a:spcAft>
              <a:buClr>
                <a:schemeClr val="lt1"/>
              </a:buClr>
              <a:buSzPts val="1000"/>
              <a:buFont typeface="Arial"/>
              <a:buNone/>
              <a:defRPr sz="800" b="0" i="0" u="none" strike="noStrike" cap="none">
                <a:solidFill>
                  <a:schemeClr val="lt1"/>
                </a:solidFill>
                <a:latin typeface="Arial"/>
                <a:ea typeface="Arial"/>
                <a:cs typeface="Arial"/>
                <a:sym typeface="Arial"/>
              </a:defRPr>
            </a:lvl8pPr>
            <a:lvl9pPr marL="4114800" marR="0" lvl="8" indent="-228600" algn="l" rtl="0">
              <a:lnSpc>
                <a:spcPct val="115000"/>
              </a:lnSpc>
              <a:spcBef>
                <a:spcPts val="400"/>
              </a:spcBef>
              <a:spcAft>
                <a:spcPts val="400"/>
              </a:spcAft>
              <a:buClr>
                <a:schemeClr val="lt1"/>
              </a:buClr>
              <a:buSzPts val="1000"/>
              <a:buFont typeface="Arial"/>
              <a:buNone/>
              <a:defRPr sz="800" b="0" i="0" u="none" strike="noStrike" cap="none">
                <a:solidFill>
                  <a:schemeClr val="lt1"/>
                </a:solidFill>
                <a:latin typeface="Arial"/>
                <a:ea typeface="Arial"/>
                <a:cs typeface="Arial"/>
                <a:sym typeface="Arial"/>
              </a:defRPr>
            </a:lvl9pPr>
          </a:lstStyle>
          <a:p>
            <a:endParaRPr/>
          </a:p>
        </p:txBody>
      </p:sp>
      <p:sp>
        <p:nvSpPr>
          <p:cNvPr id="139" name="Google Shape;139;p42"/>
          <p:cNvSpPr txBox="1">
            <a:spLocks noGrp="1"/>
          </p:cNvSpPr>
          <p:nvPr>
            <p:ph type="title"/>
          </p:nvPr>
        </p:nvSpPr>
        <p:spPr>
          <a:xfrm>
            <a:off x="417600" y="274925"/>
            <a:ext cx="8308800" cy="56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accent1"/>
                </a:solidFill>
                <a:latin typeface="Arial"/>
                <a:ea typeface="Arial"/>
                <a:cs typeface="Arial"/>
                <a:sym typeface="Arial"/>
              </a:defRPr>
            </a:lvl1pPr>
            <a:lvl2pPr lvl="1" algn="l" rtl="0">
              <a:lnSpc>
                <a:spcPct val="90000"/>
              </a:lnSpc>
              <a:spcBef>
                <a:spcPts val="800"/>
              </a:spcBef>
              <a:spcAft>
                <a:spcPts val="0"/>
              </a:spcAft>
              <a:buClr>
                <a:schemeClr val="dk1"/>
              </a:buClr>
              <a:buSzPts val="1400"/>
              <a:buFont typeface="Arial"/>
              <a:buNone/>
              <a:defRPr sz="2800" b="1">
                <a:solidFill>
                  <a:schemeClr val="dk1"/>
                </a:solidFill>
              </a:defRPr>
            </a:lvl2pPr>
            <a:lvl3pPr lvl="2" algn="l" rtl="0">
              <a:lnSpc>
                <a:spcPct val="90000"/>
              </a:lnSpc>
              <a:spcBef>
                <a:spcPts val="800"/>
              </a:spcBef>
              <a:spcAft>
                <a:spcPts val="0"/>
              </a:spcAft>
              <a:buClr>
                <a:schemeClr val="dk1"/>
              </a:buClr>
              <a:buSzPts val="1400"/>
              <a:buFont typeface="Arial"/>
              <a:buNone/>
              <a:defRPr sz="2800" b="1">
                <a:solidFill>
                  <a:schemeClr val="dk1"/>
                </a:solidFill>
              </a:defRPr>
            </a:lvl3pPr>
            <a:lvl4pPr lvl="3" algn="l" rtl="0">
              <a:lnSpc>
                <a:spcPct val="90000"/>
              </a:lnSpc>
              <a:spcBef>
                <a:spcPts val="800"/>
              </a:spcBef>
              <a:spcAft>
                <a:spcPts val="0"/>
              </a:spcAft>
              <a:buClr>
                <a:schemeClr val="dk1"/>
              </a:buClr>
              <a:buSzPts val="1400"/>
              <a:buFont typeface="Arial"/>
              <a:buNone/>
              <a:defRPr sz="2800" b="1">
                <a:solidFill>
                  <a:schemeClr val="dk1"/>
                </a:solidFill>
              </a:defRPr>
            </a:lvl4pPr>
            <a:lvl5pPr lvl="4" algn="l" rtl="0">
              <a:lnSpc>
                <a:spcPct val="90000"/>
              </a:lnSpc>
              <a:spcBef>
                <a:spcPts val="800"/>
              </a:spcBef>
              <a:spcAft>
                <a:spcPts val="0"/>
              </a:spcAft>
              <a:buClr>
                <a:schemeClr val="dk1"/>
              </a:buClr>
              <a:buSzPts val="1400"/>
              <a:buFont typeface="Arial"/>
              <a:buNone/>
              <a:defRPr sz="2800" b="1">
                <a:solidFill>
                  <a:schemeClr val="dk1"/>
                </a:solidFill>
              </a:defRPr>
            </a:lvl5pPr>
            <a:lvl6pPr lvl="5" algn="l" rtl="0">
              <a:lnSpc>
                <a:spcPct val="90000"/>
              </a:lnSpc>
              <a:spcBef>
                <a:spcPts val="800"/>
              </a:spcBef>
              <a:spcAft>
                <a:spcPts val="0"/>
              </a:spcAft>
              <a:buClr>
                <a:schemeClr val="dk1"/>
              </a:buClr>
              <a:buSzPts val="1400"/>
              <a:buFont typeface="Arial"/>
              <a:buNone/>
              <a:defRPr sz="2800" b="1">
                <a:solidFill>
                  <a:schemeClr val="dk1"/>
                </a:solidFill>
              </a:defRPr>
            </a:lvl6pPr>
            <a:lvl7pPr lvl="6" algn="l" rtl="0">
              <a:lnSpc>
                <a:spcPct val="90000"/>
              </a:lnSpc>
              <a:spcBef>
                <a:spcPts val="800"/>
              </a:spcBef>
              <a:spcAft>
                <a:spcPts val="0"/>
              </a:spcAft>
              <a:buClr>
                <a:schemeClr val="dk1"/>
              </a:buClr>
              <a:buSzPts val="1400"/>
              <a:buFont typeface="Arial"/>
              <a:buNone/>
              <a:defRPr sz="2800" b="1">
                <a:solidFill>
                  <a:schemeClr val="dk1"/>
                </a:solidFill>
              </a:defRPr>
            </a:lvl7pPr>
            <a:lvl8pPr lvl="7" algn="l" rtl="0">
              <a:lnSpc>
                <a:spcPct val="90000"/>
              </a:lnSpc>
              <a:spcBef>
                <a:spcPts val="800"/>
              </a:spcBef>
              <a:spcAft>
                <a:spcPts val="0"/>
              </a:spcAft>
              <a:buClr>
                <a:schemeClr val="dk1"/>
              </a:buClr>
              <a:buSzPts val="1400"/>
              <a:buFont typeface="Arial"/>
              <a:buNone/>
              <a:defRPr sz="2800" b="1">
                <a:solidFill>
                  <a:schemeClr val="dk1"/>
                </a:solidFill>
              </a:defRPr>
            </a:lvl8pPr>
            <a:lvl9pPr lvl="8" algn="l" rtl="0">
              <a:lnSpc>
                <a:spcPct val="90000"/>
              </a:lnSpc>
              <a:spcBef>
                <a:spcPts val="800"/>
              </a:spcBef>
              <a:spcAft>
                <a:spcPts val="80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2: Title, text — two column, left, gold">
  <p:cSld name="Section title and description_2">
    <p:bg>
      <p:bgPr>
        <a:solidFill>
          <a:schemeClr val="accent1"/>
        </a:solidFill>
        <a:effectLst/>
      </p:bgPr>
    </p:bg>
    <p:spTree>
      <p:nvGrpSpPr>
        <p:cNvPr id="1" name="Shape 149"/>
        <p:cNvGrpSpPr/>
        <p:nvPr/>
      </p:nvGrpSpPr>
      <p:grpSpPr>
        <a:xfrm>
          <a:off x="0" y="0"/>
          <a:ext cx="0" cy="0"/>
          <a:chOff x="0" y="0"/>
          <a:chExt cx="0" cy="0"/>
        </a:xfrm>
      </p:grpSpPr>
      <p:sp>
        <p:nvSpPr>
          <p:cNvPr id="150" name="Google Shape;150;p45"/>
          <p:cNvSpPr/>
          <p:nvPr/>
        </p:nvSpPr>
        <p:spPr>
          <a:xfrm>
            <a:off x="-13975" y="875"/>
            <a:ext cx="4530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5"/>
          <p:cNvSpPr txBox="1">
            <a:spLocks noGrp="1"/>
          </p:cNvSpPr>
          <p:nvPr>
            <p:ph type="body" idx="1"/>
          </p:nvPr>
        </p:nvSpPr>
        <p:spPr>
          <a:xfrm>
            <a:off x="424925" y="1334850"/>
            <a:ext cx="3791100" cy="34929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152" name="Google Shape;152;p45"/>
          <p:cNvSpPr txBox="1">
            <a:spLocks noGrp="1"/>
          </p:cNvSpPr>
          <p:nvPr>
            <p:ph type="title"/>
          </p:nvPr>
        </p:nvSpPr>
        <p:spPr>
          <a:xfrm>
            <a:off x="424925" y="315900"/>
            <a:ext cx="36663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 Title, text — three column">
  <p:cSld name="1_Title only_1">
    <p:spTree>
      <p:nvGrpSpPr>
        <p:cNvPr id="1" name="Shape 153"/>
        <p:cNvGrpSpPr/>
        <p:nvPr/>
      </p:nvGrpSpPr>
      <p:grpSpPr>
        <a:xfrm>
          <a:off x="0" y="0"/>
          <a:ext cx="0" cy="0"/>
          <a:chOff x="0" y="0"/>
          <a:chExt cx="0" cy="0"/>
        </a:xfrm>
      </p:grpSpPr>
      <p:sp>
        <p:nvSpPr>
          <p:cNvPr id="154" name="Google Shape;154;p46"/>
          <p:cNvSpPr txBox="1">
            <a:spLocks noGrp="1"/>
          </p:cNvSpPr>
          <p:nvPr>
            <p:ph type="body" idx="1"/>
          </p:nvPr>
        </p:nvSpPr>
        <p:spPr>
          <a:xfrm>
            <a:off x="6305375" y="884250"/>
            <a:ext cx="2500200" cy="39909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5" name="Google Shape;155;p46"/>
          <p:cNvSpPr txBox="1">
            <a:spLocks noGrp="1"/>
          </p:cNvSpPr>
          <p:nvPr>
            <p:ph type="body" idx="2"/>
          </p:nvPr>
        </p:nvSpPr>
        <p:spPr>
          <a:xfrm>
            <a:off x="3367550" y="882800"/>
            <a:ext cx="2829300" cy="40176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6" name="Google Shape;156;p46"/>
          <p:cNvSpPr txBox="1">
            <a:spLocks noGrp="1"/>
          </p:cNvSpPr>
          <p:nvPr>
            <p:ph type="body" idx="3"/>
          </p:nvPr>
        </p:nvSpPr>
        <p:spPr>
          <a:xfrm>
            <a:off x="424100" y="882800"/>
            <a:ext cx="2816700" cy="40410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10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1000"/>
              <a:buFont typeface="Arial"/>
              <a:buNone/>
              <a:defRPr sz="800" b="0" i="0" u="none" strike="noStrike" cap="none">
                <a:solidFill>
                  <a:srgbClr val="000000"/>
                </a:solidFill>
                <a:latin typeface="Arial"/>
                <a:ea typeface="Arial"/>
                <a:cs typeface="Arial"/>
                <a:sym typeface="Arial"/>
              </a:defRPr>
            </a:lvl9pPr>
          </a:lstStyle>
          <a:p>
            <a:endParaRPr/>
          </a:p>
        </p:txBody>
      </p:sp>
      <p:sp>
        <p:nvSpPr>
          <p:cNvPr id="157" name="Google Shape;157;p46"/>
          <p:cNvSpPr txBox="1">
            <a:spLocks noGrp="1"/>
          </p:cNvSpPr>
          <p:nvPr>
            <p:ph type="title"/>
          </p:nvPr>
        </p:nvSpPr>
        <p:spPr>
          <a:xfrm>
            <a:off x="424100" y="310100"/>
            <a:ext cx="82950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2: Chapter break with preheader, gold">
  <p:cSld name="Gold chapter break or bold statement gold_2">
    <p:bg>
      <p:bgPr>
        <a:solidFill>
          <a:schemeClr val="accent1"/>
        </a:solidFill>
        <a:effectLst/>
      </p:bgPr>
    </p:bg>
    <p:spTree>
      <p:nvGrpSpPr>
        <p:cNvPr id="1" name="Shape 1129"/>
        <p:cNvGrpSpPr/>
        <p:nvPr/>
      </p:nvGrpSpPr>
      <p:grpSpPr>
        <a:xfrm>
          <a:off x="0" y="0"/>
          <a:ext cx="0" cy="0"/>
          <a:chOff x="0" y="0"/>
          <a:chExt cx="0" cy="0"/>
        </a:xfrm>
      </p:grpSpPr>
      <p:sp>
        <p:nvSpPr>
          <p:cNvPr id="1130" name="Google Shape;1130;p52"/>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l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1" name="Google Shape;1131;p52"/>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6000"/>
              <a:buNone/>
              <a:defRPr sz="6000"/>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2: Chapter break with preheader, white">
  <p:cSld name="CUSTOM">
    <p:spTree>
      <p:nvGrpSpPr>
        <p:cNvPr id="1" name="Shape 1132"/>
        <p:cNvGrpSpPr/>
        <p:nvPr/>
      </p:nvGrpSpPr>
      <p:grpSpPr>
        <a:xfrm>
          <a:off x="0" y="0"/>
          <a:ext cx="0" cy="0"/>
          <a:chOff x="0" y="0"/>
          <a:chExt cx="0" cy="0"/>
        </a:xfrm>
      </p:grpSpPr>
      <p:sp>
        <p:nvSpPr>
          <p:cNvPr id="1133" name="Google Shape;1133;p53"/>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4" name="Google Shape;1134;p53"/>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6000"/>
              <a:buNone/>
              <a:defRPr sz="6000"/>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2: Chapter break with preheader, black">
  <p:cSld name="CUSTOM_11">
    <p:bg>
      <p:bgPr>
        <a:solidFill>
          <a:schemeClr val="dk1"/>
        </a:solidFill>
        <a:effectLst/>
      </p:bgPr>
    </p:bg>
    <p:spTree>
      <p:nvGrpSpPr>
        <p:cNvPr id="1" name="Shape 1135"/>
        <p:cNvGrpSpPr/>
        <p:nvPr/>
      </p:nvGrpSpPr>
      <p:grpSpPr>
        <a:xfrm>
          <a:off x="0" y="0"/>
          <a:ext cx="0" cy="0"/>
          <a:chOff x="0" y="0"/>
          <a:chExt cx="0" cy="0"/>
        </a:xfrm>
      </p:grpSpPr>
      <p:sp>
        <p:nvSpPr>
          <p:cNvPr id="1136" name="Google Shape;1136;p54"/>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1pPr>
            <a:lvl2pPr marR="0" lvl="1" algn="l" rtl="0">
              <a:lnSpc>
                <a:spcPct val="90000"/>
              </a:lnSpc>
              <a:spcBef>
                <a:spcPts val="40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37" name="Google Shape;1137;p54"/>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6000"/>
              <a:buNone/>
              <a:defRPr sz="6000">
                <a:solidFill>
                  <a:schemeClr val="lt1"/>
                </a:solidFill>
              </a:defRPr>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 Blank" type="title">
  <p:cSld name="TITLE">
    <p:bg>
      <p:bgPr>
        <a:noFill/>
        <a:effectLst/>
      </p:bgPr>
    </p:bg>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2: Chapter break with preheader, maroon">
  <p:cSld name="Gold chapter break or bold statement gold_2_1">
    <p:bg>
      <p:bgPr>
        <a:solidFill>
          <a:schemeClr val="accent2"/>
        </a:solidFill>
        <a:effectLst/>
      </p:bgPr>
    </p:bg>
    <p:spTree>
      <p:nvGrpSpPr>
        <p:cNvPr id="1" name="Shape 1138"/>
        <p:cNvGrpSpPr/>
        <p:nvPr/>
      </p:nvGrpSpPr>
      <p:grpSpPr>
        <a:xfrm>
          <a:off x="0" y="0"/>
          <a:ext cx="0" cy="0"/>
          <a:chOff x="0" y="0"/>
          <a:chExt cx="0" cy="0"/>
        </a:xfrm>
      </p:grpSpPr>
      <p:sp>
        <p:nvSpPr>
          <p:cNvPr id="1139" name="Google Shape;1139;p55"/>
          <p:cNvSpPr txBox="1">
            <a:spLocks noGrp="1"/>
          </p:cNvSpPr>
          <p:nvPr>
            <p:ph type="subTitle" idx="1"/>
          </p:nvPr>
        </p:nvSpPr>
        <p:spPr>
          <a:xfrm>
            <a:off x="419775" y="882950"/>
            <a:ext cx="8299200" cy="214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lt1"/>
                </a:highlight>
                <a:latin typeface="Arial"/>
                <a:ea typeface="Arial"/>
                <a:cs typeface="Arial"/>
                <a:sym typeface="Arial"/>
              </a:defRPr>
            </a:lvl1pPr>
            <a:lvl2pPr marR="0" lvl="1"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2pPr>
            <a:lvl3pPr marR="0" lvl="2"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3pPr>
            <a:lvl4pPr marR="0" lvl="3"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4pPr>
            <a:lvl5pPr marR="0" lvl="4"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5pPr>
            <a:lvl6pPr marR="0" lvl="5"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6pPr>
            <a:lvl7pPr marR="0" lvl="6"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7pPr>
            <a:lvl8pPr marR="0" lvl="7"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8pPr>
            <a:lvl9pPr marR="0" lvl="8" algn="l" rtl="0">
              <a:lnSpc>
                <a:spcPct val="90000"/>
              </a:lnSpc>
              <a:spcBef>
                <a:spcPts val="0"/>
              </a:spcBef>
              <a:spcAft>
                <a:spcPts val="0"/>
              </a:spcAft>
              <a:buClr>
                <a:srgbClr val="000000"/>
              </a:buClr>
              <a:buSzPts val="1600"/>
              <a:buFont typeface="Arial"/>
              <a:buNone/>
              <a:defRPr sz="1600" b="1" i="0" u="none" strike="noStrike" cap="none">
                <a:solidFill>
                  <a:srgbClr val="000000"/>
                </a:solidFill>
                <a:highlight>
                  <a:schemeClr val="accent1"/>
                </a:highlight>
                <a:latin typeface="Arial"/>
                <a:ea typeface="Arial"/>
                <a:cs typeface="Arial"/>
                <a:sym typeface="Arial"/>
              </a:defRPr>
            </a:lvl9pPr>
          </a:lstStyle>
          <a:p>
            <a:endParaRPr/>
          </a:p>
        </p:txBody>
      </p:sp>
      <p:sp>
        <p:nvSpPr>
          <p:cNvPr id="1140" name="Google Shape;1140;p55"/>
          <p:cNvSpPr txBox="1">
            <a:spLocks noGrp="1"/>
          </p:cNvSpPr>
          <p:nvPr>
            <p:ph type="title"/>
          </p:nvPr>
        </p:nvSpPr>
        <p:spPr>
          <a:xfrm>
            <a:off x="419800" y="1136400"/>
            <a:ext cx="8299200" cy="3691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6000"/>
              <a:buNone/>
              <a:defRPr sz="6000">
                <a:solidFill>
                  <a:schemeClr val="lt1"/>
                </a:solidFill>
              </a:defRPr>
            </a:lvl1pPr>
            <a:lvl2pPr lvl="1" algn="l" rtl="0">
              <a:lnSpc>
                <a:spcPct val="100000"/>
              </a:lnSpc>
              <a:spcBef>
                <a:spcPts val="80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2: Title, image — 2 column, left">
  <p:cSld name="Call out plus image_1">
    <p:spTree>
      <p:nvGrpSpPr>
        <p:cNvPr id="1" name="Shape 1155"/>
        <p:cNvGrpSpPr/>
        <p:nvPr/>
      </p:nvGrpSpPr>
      <p:grpSpPr>
        <a:xfrm>
          <a:off x="0" y="0"/>
          <a:ext cx="0" cy="0"/>
          <a:chOff x="0" y="0"/>
          <a:chExt cx="0" cy="0"/>
        </a:xfrm>
      </p:grpSpPr>
      <p:sp>
        <p:nvSpPr>
          <p:cNvPr id="1156" name="Google Shape;1156;p60"/>
          <p:cNvSpPr txBox="1">
            <a:spLocks noGrp="1"/>
          </p:cNvSpPr>
          <p:nvPr>
            <p:ph type="title"/>
          </p:nvPr>
        </p:nvSpPr>
        <p:spPr>
          <a:xfrm>
            <a:off x="424925" y="220000"/>
            <a:ext cx="1975500" cy="664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b="1">
                <a:solidFill>
                  <a:schemeClr val="dk1"/>
                </a:solidFill>
              </a:defRPr>
            </a:lvl2pPr>
            <a:lvl3pPr lvl="2" algn="l" rtl="0">
              <a:lnSpc>
                <a:spcPct val="100000"/>
              </a:lnSpc>
              <a:spcBef>
                <a:spcPts val="0"/>
              </a:spcBef>
              <a:spcAft>
                <a:spcPts val="0"/>
              </a:spcAft>
              <a:buClr>
                <a:schemeClr val="dk1"/>
              </a:buClr>
              <a:buSzPts val="3000"/>
              <a:buFont typeface="Arial"/>
              <a:buNone/>
              <a:defRPr b="1">
                <a:solidFill>
                  <a:schemeClr val="dk1"/>
                </a:solidFill>
              </a:defRPr>
            </a:lvl3pPr>
            <a:lvl4pPr lvl="3" algn="l" rtl="0">
              <a:lnSpc>
                <a:spcPct val="100000"/>
              </a:lnSpc>
              <a:spcBef>
                <a:spcPts val="0"/>
              </a:spcBef>
              <a:spcAft>
                <a:spcPts val="0"/>
              </a:spcAft>
              <a:buClr>
                <a:schemeClr val="dk1"/>
              </a:buClr>
              <a:buSzPts val="3000"/>
              <a:buFont typeface="Arial"/>
              <a:buNone/>
              <a:defRPr b="1">
                <a:solidFill>
                  <a:schemeClr val="dk1"/>
                </a:solidFill>
              </a:defRPr>
            </a:lvl4pPr>
            <a:lvl5pPr lvl="4" algn="l" rtl="0">
              <a:lnSpc>
                <a:spcPct val="100000"/>
              </a:lnSpc>
              <a:spcBef>
                <a:spcPts val="0"/>
              </a:spcBef>
              <a:spcAft>
                <a:spcPts val="0"/>
              </a:spcAft>
              <a:buClr>
                <a:schemeClr val="dk1"/>
              </a:buClr>
              <a:buSzPts val="3000"/>
              <a:buFont typeface="Arial"/>
              <a:buNone/>
              <a:defRPr b="1">
                <a:solidFill>
                  <a:schemeClr val="dk1"/>
                </a:solidFill>
              </a:defRPr>
            </a:lvl5pPr>
            <a:lvl6pPr lvl="5" algn="l" rtl="0">
              <a:lnSpc>
                <a:spcPct val="100000"/>
              </a:lnSpc>
              <a:spcBef>
                <a:spcPts val="0"/>
              </a:spcBef>
              <a:spcAft>
                <a:spcPts val="0"/>
              </a:spcAft>
              <a:buClr>
                <a:schemeClr val="dk1"/>
              </a:buClr>
              <a:buSzPts val="3000"/>
              <a:buFont typeface="Arial"/>
              <a:buNone/>
              <a:defRPr b="1">
                <a:solidFill>
                  <a:schemeClr val="dk1"/>
                </a:solidFill>
              </a:defRPr>
            </a:lvl6pPr>
            <a:lvl7pPr lvl="6" algn="l" rtl="0">
              <a:lnSpc>
                <a:spcPct val="100000"/>
              </a:lnSpc>
              <a:spcBef>
                <a:spcPts val="0"/>
              </a:spcBef>
              <a:spcAft>
                <a:spcPts val="0"/>
              </a:spcAft>
              <a:buClr>
                <a:schemeClr val="dk1"/>
              </a:buClr>
              <a:buSzPts val="3000"/>
              <a:buFont typeface="Arial"/>
              <a:buNone/>
              <a:defRPr b="1">
                <a:solidFill>
                  <a:schemeClr val="dk1"/>
                </a:solidFill>
              </a:defRPr>
            </a:lvl7pPr>
            <a:lvl8pPr lvl="7" algn="l" rtl="0">
              <a:lnSpc>
                <a:spcPct val="100000"/>
              </a:lnSpc>
              <a:spcBef>
                <a:spcPts val="0"/>
              </a:spcBef>
              <a:spcAft>
                <a:spcPts val="0"/>
              </a:spcAft>
              <a:buClr>
                <a:schemeClr val="dk1"/>
              </a:buClr>
              <a:buSzPts val="3000"/>
              <a:buFont typeface="Arial"/>
              <a:buNone/>
              <a:defRPr b="1">
                <a:solidFill>
                  <a:schemeClr val="dk1"/>
                </a:solidFill>
              </a:defRPr>
            </a:lvl8pPr>
            <a:lvl9pPr lvl="8" algn="l" rtl="0">
              <a:lnSpc>
                <a:spcPct val="100000"/>
              </a:lnSpc>
              <a:spcBef>
                <a:spcPts val="0"/>
              </a:spcBef>
              <a:spcAft>
                <a:spcPts val="0"/>
              </a:spcAft>
              <a:buClr>
                <a:schemeClr val="dk1"/>
              </a:buClr>
              <a:buSzPts val="3000"/>
              <a:buFont typeface="Arial"/>
              <a:buNone/>
              <a:defRPr b="1">
                <a:solidFill>
                  <a:schemeClr val="dk1"/>
                </a:solidFill>
              </a:defRPr>
            </a:lvl9pPr>
          </a:lstStyle>
          <a:p>
            <a:endParaRPr/>
          </a:p>
        </p:txBody>
      </p:sp>
      <p:sp>
        <p:nvSpPr>
          <p:cNvPr id="1157" name="Google Shape;1157;p60"/>
          <p:cNvSpPr>
            <a:spLocks noGrp="1"/>
          </p:cNvSpPr>
          <p:nvPr>
            <p:ph type="pic" idx="2"/>
          </p:nvPr>
        </p:nvSpPr>
        <p:spPr>
          <a:xfrm>
            <a:off x="2531850" y="-3000"/>
            <a:ext cx="6612300" cy="51465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2: Title, text, two column, black">
  <p:cSld name="Section title and description_1">
    <p:spTree>
      <p:nvGrpSpPr>
        <p:cNvPr id="1" name="Shape 1158"/>
        <p:cNvGrpSpPr/>
        <p:nvPr/>
      </p:nvGrpSpPr>
      <p:grpSpPr>
        <a:xfrm>
          <a:off x="0" y="0"/>
          <a:ext cx="0" cy="0"/>
          <a:chOff x="0" y="0"/>
          <a:chExt cx="0" cy="0"/>
        </a:xfrm>
      </p:grpSpPr>
      <p:sp>
        <p:nvSpPr>
          <p:cNvPr id="1159" name="Google Shape;1159;p61"/>
          <p:cNvSpPr/>
          <p:nvPr/>
        </p:nvSpPr>
        <p:spPr>
          <a:xfrm>
            <a:off x="4630550" y="0"/>
            <a:ext cx="4513500" cy="5143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61"/>
          <p:cNvSpPr txBox="1">
            <a:spLocks noGrp="1"/>
          </p:cNvSpPr>
          <p:nvPr>
            <p:ph type="body" idx="1"/>
          </p:nvPr>
        </p:nvSpPr>
        <p:spPr>
          <a:xfrm>
            <a:off x="5052900" y="315900"/>
            <a:ext cx="3666300" cy="45117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chemeClr val="lt1"/>
              </a:buClr>
              <a:buSzPts val="16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15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15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15000"/>
              </a:lnSpc>
              <a:spcBef>
                <a:spcPts val="4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15000"/>
              </a:lnSpc>
              <a:spcBef>
                <a:spcPts val="4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6pPr>
            <a:lvl7pPr marL="3200400" marR="0" lvl="6"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7pPr>
            <a:lvl8pPr marL="3657600" marR="0" lvl="7" indent="-228600" algn="l" rtl="0">
              <a:lnSpc>
                <a:spcPct val="115000"/>
              </a:lnSpc>
              <a:spcBef>
                <a:spcPts val="4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8pPr>
            <a:lvl9pPr marL="4114800" marR="0" lvl="8" indent="-228600" algn="l" rtl="0">
              <a:lnSpc>
                <a:spcPct val="115000"/>
              </a:lnSpc>
              <a:spcBef>
                <a:spcPts val="400"/>
              </a:spcBef>
              <a:spcAft>
                <a:spcPts val="400"/>
              </a:spcAft>
              <a:buClr>
                <a:schemeClr val="lt1"/>
              </a:buClr>
              <a:buSzPts val="800"/>
              <a:buFont typeface="Arial"/>
              <a:buNone/>
              <a:defRPr sz="800" b="0" i="0" u="none" strike="noStrike" cap="none">
                <a:solidFill>
                  <a:schemeClr val="lt1"/>
                </a:solidFill>
                <a:latin typeface="Arial"/>
                <a:ea typeface="Arial"/>
                <a:cs typeface="Arial"/>
                <a:sym typeface="Arial"/>
              </a:defRPr>
            </a:lvl9pPr>
          </a:lstStyle>
          <a:p>
            <a:endParaRPr/>
          </a:p>
        </p:txBody>
      </p:sp>
      <p:sp>
        <p:nvSpPr>
          <p:cNvPr id="1161" name="Google Shape;1161;p61"/>
          <p:cNvSpPr txBox="1"/>
          <p:nvPr/>
        </p:nvSpPr>
        <p:spPr>
          <a:xfrm>
            <a:off x="440550" y="1519975"/>
            <a:ext cx="3767700" cy="246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800"/>
              </a:spcAft>
              <a:buNone/>
            </a:pPr>
            <a:endParaRPr sz="1600"/>
          </a:p>
        </p:txBody>
      </p:sp>
      <p:sp>
        <p:nvSpPr>
          <p:cNvPr id="1162" name="Google Shape;1162;p61"/>
          <p:cNvSpPr txBox="1">
            <a:spLocks noGrp="1"/>
          </p:cNvSpPr>
          <p:nvPr>
            <p:ph type="title"/>
          </p:nvPr>
        </p:nvSpPr>
        <p:spPr>
          <a:xfrm>
            <a:off x="424100" y="310100"/>
            <a:ext cx="4092000" cy="5727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800"/>
              </a:spcBef>
              <a:spcAft>
                <a:spcPts val="0"/>
              </a:spcAft>
              <a:buClr>
                <a:schemeClr val="dk1"/>
              </a:buClr>
              <a:buSzPts val="3200"/>
              <a:buFont typeface="Arial"/>
              <a:buNone/>
              <a:defRPr sz="3200" b="1">
                <a:solidFill>
                  <a:schemeClr val="dk1"/>
                </a:solidFill>
              </a:defRPr>
            </a:lvl2pPr>
            <a:lvl3pPr lvl="2" algn="l" rtl="0">
              <a:lnSpc>
                <a:spcPct val="90000"/>
              </a:lnSpc>
              <a:spcBef>
                <a:spcPts val="800"/>
              </a:spcBef>
              <a:spcAft>
                <a:spcPts val="0"/>
              </a:spcAft>
              <a:buClr>
                <a:schemeClr val="dk1"/>
              </a:buClr>
              <a:buSzPts val="3200"/>
              <a:buFont typeface="Arial"/>
              <a:buNone/>
              <a:defRPr sz="3200" b="1">
                <a:solidFill>
                  <a:schemeClr val="dk1"/>
                </a:solidFill>
              </a:defRPr>
            </a:lvl3pPr>
            <a:lvl4pPr lvl="3" algn="l" rtl="0">
              <a:lnSpc>
                <a:spcPct val="90000"/>
              </a:lnSpc>
              <a:spcBef>
                <a:spcPts val="800"/>
              </a:spcBef>
              <a:spcAft>
                <a:spcPts val="0"/>
              </a:spcAft>
              <a:buClr>
                <a:schemeClr val="dk1"/>
              </a:buClr>
              <a:buSzPts val="3200"/>
              <a:buFont typeface="Arial"/>
              <a:buNone/>
              <a:defRPr sz="3200" b="1">
                <a:solidFill>
                  <a:schemeClr val="dk1"/>
                </a:solidFill>
              </a:defRPr>
            </a:lvl4pPr>
            <a:lvl5pPr lvl="4" algn="l" rtl="0">
              <a:lnSpc>
                <a:spcPct val="90000"/>
              </a:lnSpc>
              <a:spcBef>
                <a:spcPts val="800"/>
              </a:spcBef>
              <a:spcAft>
                <a:spcPts val="0"/>
              </a:spcAft>
              <a:buClr>
                <a:schemeClr val="dk1"/>
              </a:buClr>
              <a:buSzPts val="3200"/>
              <a:buFont typeface="Arial"/>
              <a:buNone/>
              <a:defRPr sz="3200" b="1">
                <a:solidFill>
                  <a:schemeClr val="dk1"/>
                </a:solidFill>
              </a:defRPr>
            </a:lvl5pPr>
            <a:lvl6pPr lvl="5" algn="l" rtl="0">
              <a:lnSpc>
                <a:spcPct val="90000"/>
              </a:lnSpc>
              <a:spcBef>
                <a:spcPts val="800"/>
              </a:spcBef>
              <a:spcAft>
                <a:spcPts val="0"/>
              </a:spcAft>
              <a:buClr>
                <a:schemeClr val="dk1"/>
              </a:buClr>
              <a:buSzPts val="3200"/>
              <a:buFont typeface="Arial"/>
              <a:buNone/>
              <a:defRPr sz="3200" b="1">
                <a:solidFill>
                  <a:schemeClr val="dk1"/>
                </a:solidFill>
              </a:defRPr>
            </a:lvl6pPr>
            <a:lvl7pPr lvl="6" algn="l" rtl="0">
              <a:lnSpc>
                <a:spcPct val="90000"/>
              </a:lnSpc>
              <a:spcBef>
                <a:spcPts val="800"/>
              </a:spcBef>
              <a:spcAft>
                <a:spcPts val="0"/>
              </a:spcAft>
              <a:buClr>
                <a:schemeClr val="dk1"/>
              </a:buClr>
              <a:buSzPts val="3200"/>
              <a:buFont typeface="Arial"/>
              <a:buNone/>
              <a:defRPr sz="3200" b="1">
                <a:solidFill>
                  <a:schemeClr val="dk1"/>
                </a:solidFill>
              </a:defRPr>
            </a:lvl7pPr>
            <a:lvl8pPr lvl="7" algn="l" rtl="0">
              <a:lnSpc>
                <a:spcPct val="90000"/>
              </a:lnSpc>
              <a:spcBef>
                <a:spcPts val="800"/>
              </a:spcBef>
              <a:spcAft>
                <a:spcPts val="0"/>
              </a:spcAft>
              <a:buClr>
                <a:schemeClr val="dk1"/>
              </a:buClr>
              <a:buSzPts val="3200"/>
              <a:buFont typeface="Arial"/>
              <a:buNone/>
              <a:defRPr sz="3200" b="1">
                <a:solidFill>
                  <a:schemeClr val="dk1"/>
                </a:solidFill>
              </a:defRPr>
            </a:lvl8pPr>
            <a:lvl9pPr lvl="8" algn="l" rtl="0">
              <a:lnSpc>
                <a:spcPct val="90000"/>
              </a:lnSpc>
              <a:spcBef>
                <a:spcPts val="800"/>
              </a:spcBef>
              <a:spcAft>
                <a:spcPts val="800"/>
              </a:spcAft>
              <a:buClr>
                <a:schemeClr val="dk1"/>
              </a:buClr>
              <a:buSzPts val="3200"/>
              <a:buFont typeface="Arial"/>
              <a:buNone/>
              <a:defRPr sz="3200" b="1">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atin typeface="Book Antiqua" panose="02040602050305030304" pitchFamily="18" charset="0"/>
              </a:defRPr>
            </a:lvl1pPr>
            <a:lvl2pPr marL="495581" indent="-247791">
              <a:spcBef>
                <a:spcPts val="900"/>
              </a:spcBef>
              <a:buFont typeface="Wingdings" panose="05000000000000000000" pitchFamily="2" charset="2"/>
              <a:buChar char="Ø"/>
              <a:defRPr>
                <a:latin typeface="Book Antiqua" panose="02040602050305030304" pitchFamily="18" charset="0"/>
              </a:defRPr>
            </a:lvl2pPr>
            <a:lvl3pPr marL="743372" indent="-247791">
              <a:spcBef>
                <a:spcPts val="900"/>
              </a:spcBef>
              <a:buFont typeface="Wingdings" panose="05000000000000000000" pitchFamily="2" charset="2"/>
              <a:buChar char="ü"/>
              <a:defRPr>
                <a:latin typeface="Book Antiqua" panose="02040602050305030304" pitchFamily="18" charset="0"/>
              </a:defRPr>
            </a:lvl3pPr>
            <a:lvl4pPr marL="991163" indent="-247791">
              <a:spcBef>
                <a:spcPts val="900"/>
              </a:spcBef>
              <a:buFont typeface="Courier New" panose="02070309020205020404" pitchFamily="49" charset="0"/>
              <a:buChar char="o"/>
              <a:defRPr>
                <a:latin typeface="Book Antiqua" panose="02040602050305030304" pitchFamily="18" charset="0"/>
              </a:defRPr>
            </a:lvl4pPr>
            <a:lvl5pPr marL="1238954" indent="-247791">
              <a:spcBef>
                <a:spcPts val="900"/>
              </a:spcBef>
              <a:buFont typeface="Arial" panose="020B0604020202020204" pitchFamily="34" charset="0"/>
              <a:buChar char="•"/>
              <a:defRPr>
                <a:latin typeface="Book Antiqua" panose="020406020503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2018FF-9840-754D-AA33-10A6008EDF8C}" type="datetime1">
              <a:rPr lang="en-US" smtClean="0"/>
              <a:t>9/24/22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Book Antiqua" panose="02040602050305030304" pitchFamily="18" charset="0"/>
              </a:defRPr>
            </a:lvl1pPr>
          </a:lstStyle>
          <a:p>
            <a:fld id="{0B72BF19-99AF-4679-B562-29CD00A5115A}" type="slidenum">
              <a:rPr lang="en-US" smtClean="0"/>
              <a:pPr/>
              <a:t>‹#›</a:t>
            </a:fld>
            <a:endParaRPr lang="en-US" dirty="0"/>
          </a:p>
        </p:txBody>
      </p:sp>
    </p:spTree>
    <p:extLst>
      <p:ext uri="{BB962C8B-B14F-4D97-AF65-F5344CB8AC3E}">
        <p14:creationId xmlns:p14="http://schemas.microsoft.com/office/powerpoint/2010/main" val="229254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2: z-Blank with logo, white">
  <p:cSld name="TITLE_3">
    <p:bg>
      <p:bgPr>
        <a:noFill/>
        <a:effectLst/>
      </p:bgPr>
    </p:bg>
    <p:spTree>
      <p:nvGrpSpPr>
        <p:cNvPr id="1" name="Shape 23"/>
        <p:cNvGrpSpPr/>
        <p:nvPr/>
      </p:nvGrpSpPr>
      <p:grpSpPr>
        <a:xfrm>
          <a:off x="0" y="0"/>
          <a:ext cx="0" cy="0"/>
          <a:chOff x="0" y="0"/>
          <a:chExt cx="0" cy="0"/>
        </a:xfrm>
      </p:grpSpPr>
      <p:pic>
        <p:nvPicPr>
          <p:cNvPr id="24" name="Google Shape;24;p7"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2: z-Blank with logo, gold">
  <p:cSld name="TITLE_2">
    <p:bg>
      <p:bgPr>
        <a:solidFill>
          <a:schemeClr val="accent1"/>
        </a:solidFill>
        <a:effectLst/>
      </p:bgPr>
    </p:bg>
    <p:spTree>
      <p:nvGrpSpPr>
        <p:cNvPr id="1" name="Shape 34"/>
        <p:cNvGrpSpPr/>
        <p:nvPr/>
      </p:nvGrpSpPr>
      <p:grpSpPr>
        <a:xfrm>
          <a:off x="0" y="0"/>
          <a:ext cx="0" cy="0"/>
          <a:chOff x="0" y="0"/>
          <a:chExt cx="0" cy="0"/>
        </a:xfrm>
      </p:grpSpPr>
      <p:pic>
        <p:nvPicPr>
          <p:cNvPr id="35" name="Google Shape;35;p9"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2: z-Blank with logo, black">
  <p:cSld name="TITLE_1_1">
    <p:bg>
      <p:bgPr>
        <a:solidFill>
          <a:schemeClr val="dk1"/>
        </a:solidFill>
        <a:effectLst/>
      </p:bgPr>
    </p:bg>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7888939" y="4346254"/>
            <a:ext cx="1068775" cy="6278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 z-Blank, image background">
  <p:cSld name="CUSTOM_8_1">
    <p:bg>
      <p:bgPr>
        <a:solidFill>
          <a:schemeClr val="dk1"/>
        </a:solidFill>
        <a:effectLst/>
      </p:bgPr>
    </p:bg>
    <p:spTree>
      <p:nvGrpSpPr>
        <p:cNvPr id="1" name="Shape 40"/>
        <p:cNvGrpSpPr/>
        <p:nvPr/>
      </p:nvGrpSpPr>
      <p:grpSpPr>
        <a:xfrm>
          <a:off x="0" y="0"/>
          <a:ext cx="0" cy="0"/>
          <a:chOff x="0" y="0"/>
          <a:chExt cx="0" cy="0"/>
        </a:xfrm>
      </p:grpSpPr>
      <p:sp>
        <p:nvSpPr>
          <p:cNvPr id="41" name="Google Shape;41;p12"/>
          <p:cNvSpPr>
            <a:spLocks noGrp="1"/>
          </p:cNvSpPr>
          <p:nvPr>
            <p:ph type="pic" idx="2"/>
          </p:nvPr>
        </p:nvSpPr>
        <p:spPr>
          <a:xfrm>
            <a:off x="-4725" y="-2800"/>
            <a:ext cx="9144000" cy="5143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 z-Blank, black">
  <p:cSld name="CUSTOM_8_1_2">
    <p:bg>
      <p:bgPr>
        <a:solidFill>
          <a:schemeClr val="dk1"/>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 z-Blank, with A Mountain topo pattern, black">
  <p:cSld name="CUSTOM_8_1_2_1">
    <p:bg>
      <p:bgPr>
        <a:solidFill>
          <a:schemeClr val="dk1"/>
        </a:solidFill>
        <a:effectLst/>
      </p:bgPr>
    </p:bg>
    <p:spTree>
      <p:nvGrpSpPr>
        <p:cNvPr id="1" name="Shape 43"/>
        <p:cNvGrpSpPr/>
        <p:nvPr/>
      </p:nvGrpSpPr>
      <p:grpSpPr>
        <a:xfrm>
          <a:off x="0" y="0"/>
          <a:ext cx="0" cy="0"/>
          <a:chOff x="0" y="0"/>
          <a:chExt cx="0" cy="0"/>
        </a:xfrm>
      </p:grpSpPr>
      <p:pic>
        <p:nvPicPr>
          <p:cNvPr id="44" name="Google Shape;44;p14"/>
          <p:cNvPicPr preferRelativeResize="0"/>
          <p:nvPr/>
        </p:nvPicPr>
        <p:blipFill rotWithShape="1">
          <a:blip r:embed="rId2">
            <a:alphaModFix/>
          </a:blip>
          <a:srcRect l="19" r="19"/>
          <a:stretch/>
        </p:blipFill>
        <p:spPr>
          <a:xfrm>
            <a:off x="0" y="-2225"/>
            <a:ext cx="9144003" cy="51501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0688" y="263844"/>
            <a:ext cx="8308800" cy="625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2pPr>
            <a:lvl3pPr marR="0" lvl="2"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3pPr>
            <a:lvl4pPr marR="0" lvl="3"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4pPr>
            <a:lvl5pPr marR="0" lvl="4"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5pPr>
            <a:lvl6pPr marR="0" lvl="5"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6pPr>
            <a:lvl7pPr marR="0" lvl="6"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7pPr>
            <a:lvl8pPr marR="0" lvl="7" algn="l" rtl="0">
              <a:lnSpc>
                <a:spcPct val="115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8pPr>
            <a:lvl9pPr marR="0" lvl="8" algn="l" rtl="0">
              <a:lnSpc>
                <a:spcPct val="115000"/>
              </a:lnSpc>
              <a:spcBef>
                <a:spcPts val="800"/>
              </a:spcBef>
              <a:spcAft>
                <a:spcPts val="800"/>
              </a:spcAft>
              <a:buClr>
                <a:schemeClr val="dk1"/>
              </a:buClr>
              <a:buSzPts val="3000"/>
              <a:buFont typeface="Arial"/>
              <a:buNone/>
              <a:defRPr sz="30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24925" y="884250"/>
            <a:ext cx="8294400" cy="3943200"/>
          </a:xfrm>
          <a:prstGeom prst="rect">
            <a:avLst/>
          </a:prstGeom>
          <a:noFill/>
          <a:ln>
            <a:noFill/>
          </a:ln>
        </p:spPr>
        <p:txBody>
          <a:bodyPr spcFirstLastPara="1" wrap="square" lIns="0" tIns="0" rIns="0" bIns="0" anchor="t" anchorCtr="0">
            <a:noAutofit/>
          </a:bodyPr>
          <a:lstStyle>
            <a:lvl1pPr marL="457200" marR="0" lvl="0" indent="-228600" algn="l" rtl="0">
              <a:lnSpc>
                <a:spcPct val="115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5000"/>
              </a:lnSpc>
              <a:spcBef>
                <a:spcPts val="4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4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15000"/>
              </a:lnSpc>
              <a:spcBef>
                <a:spcPts val="40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15000"/>
              </a:lnSpc>
              <a:spcBef>
                <a:spcPts val="400"/>
              </a:spcBef>
              <a:spcAft>
                <a:spcPts val="40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endParaRPr/>
          </a:p>
        </p:txBody>
      </p:sp>
      <p:sp>
        <p:nvSpPr>
          <p:cNvPr id="8" name="Google Shape;8;p1"/>
          <p:cNvSpPr txBox="1"/>
          <p:nvPr/>
        </p:nvSpPr>
        <p:spPr>
          <a:xfrm>
            <a:off x="7465849" y="4935583"/>
            <a:ext cx="1428000" cy="22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rgbClr val="B7B7B7"/>
                </a:solidFill>
                <a:latin typeface="Arial"/>
                <a:ea typeface="Arial"/>
                <a:cs typeface="Arial"/>
                <a:sym typeface="Arial"/>
              </a:rPr>
              <a:t>Copyright © 202</a:t>
            </a:r>
            <a:r>
              <a:rPr lang="en" sz="400">
                <a:solidFill>
                  <a:srgbClr val="B7B7B7"/>
                </a:solidFill>
              </a:rPr>
              <a:t>2 </a:t>
            </a:r>
            <a:r>
              <a:rPr lang="en" sz="400" b="0" i="0" u="none" strike="noStrike" cap="none">
                <a:solidFill>
                  <a:srgbClr val="B7B7B7"/>
                </a:solidFill>
                <a:latin typeface="Arial"/>
                <a:ea typeface="Arial"/>
                <a:cs typeface="Arial"/>
                <a:sym typeface="Arial"/>
              </a:rPr>
              <a:t>Arizona Board of Regents</a:t>
            </a:r>
            <a:endParaRPr sz="400" b="0" i="0" u="none" strike="noStrike" cap="none">
              <a:solidFill>
                <a:srgbClr val="B7B7B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0" r:id="rId18"/>
    <p:sldLayoutId id="2147483671" r:id="rId19"/>
    <p:sldLayoutId id="2147483672" r:id="rId20"/>
    <p:sldLayoutId id="2147483678" r:id="rId21"/>
    <p:sldLayoutId id="2147483680" r:id="rId22"/>
    <p:sldLayoutId id="2147483682" r:id="rId23"/>
    <p:sldLayoutId id="2147483688" r:id="rId24"/>
    <p:sldLayoutId id="2147483691" r:id="rId25"/>
    <p:sldLayoutId id="2147483692" r:id="rId26"/>
    <p:sldLayoutId id="2147483698" r:id="rId27"/>
    <p:sldLayoutId id="2147483699" r:id="rId28"/>
    <p:sldLayoutId id="2147483700" r:id="rId29"/>
    <p:sldLayoutId id="2147483701" r:id="rId30"/>
    <p:sldLayoutId id="2147483706" r:id="rId31"/>
    <p:sldLayoutId id="2147483707" r:id="rId32"/>
    <p:sldLayoutId id="214748372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0">
          <p15:clr>
            <a:srgbClr val="FF00FF"/>
          </p15:clr>
        </p15:guide>
        <p15:guide id="2" orient="horz" pos="3041">
          <p15:clr>
            <a:srgbClr val="FF00FF"/>
          </p15:clr>
        </p15:guide>
        <p15:guide id="3" orient="horz" pos="199">
          <p15:clr>
            <a:srgbClr val="FF00FF"/>
          </p15:clr>
        </p15:guide>
        <p15:guide id="4" pos="265">
          <p15:clr>
            <a:srgbClr val="FF00FF"/>
          </p15:clr>
        </p15:guide>
        <p15:guide id="5" pos="5480">
          <p15:clr>
            <a:srgbClr val="FF00FF"/>
          </p15:clr>
        </p15:guide>
        <p15:guide id="6" pos="2911">
          <p15:clr>
            <a:srgbClr val="FF00FF"/>
          </p15:clr>
        </p15:guide>
        <p15:guide id="7" orient="horz" pos="1620">
          <p15:clr>
            <a:srgbClr val="00FFFF"/>
          </p15:clr>
        </p15:guide>
        <p15:guide id="8" pos="5544">
          <p15:clr>
            <a:srgbClr val="FF00FF"/>
          </p15:clr>
        </p15:guide>
        <p15:guide id="9" pos="204">
          <p15:clr>
            <a:srgbClr val="FF00FF"/>
          </p15:clr>
        </p15:guide>
        <p15:guide id="10" pos="466">
          <p15:clr>
            <a:srgbClr val="FF00FF"/>
          </p15:clr>
        </p15:guide>
        <p15:guide id="11" pos="531">
          <p15:clr>
            <a:srgbClr val="FF00FF"/>
          </p15:clr>
        </p15:guide>
        <p15:guide id="12" pos="731">
          <p15:clr>
            <a:srgbClr val="FF00FF"/>
          </p15:clr>
        </p15:guide>
        <p15:guide id="13" pos="792">
          <p15:clr>
            <a:srgbClr val="FF00FF"/>
          </p15:clr>
        </p15:guide>
        <p15:guide id="14" pos="993">
          <p15:clr>
            <a:srgbClr val="FF00FF"/>
          </p15:clr>
        </p15:guide>
        <p15:guide id="15" pos="1059">
          <p15:clr>
            <a:srgbClr val="FF00FF"/>
          </p15:clr>
        </p15:guide>
        <p15:guide id="16" pos="1259">
          <p15:clr>
            <a:srgbClr val="FF00FF"/>
          </p15:clr>
        </p15:guide>
        <p15:guide id="17" pos="1319">
          <p15:clr>
            <a:srgbClr val="FF00FF"/>
          </p15:clr>
        </p15:guide>
        <p15:guide id="18" pos="1519">
          <p15:clr>
            <a:srgbClr val="FF00FF"/>
          </p15:clr>
        </p15:guide>
        <p15:guide id="19" pos="1584">
          <p15:clr>
            <a:srgbClr val="FF00FF"/>
          </p15:clr>
        </p15:guide>
        <p15:guide id="20" pos="1786">
          <p15:clr>
            <a:srgbClr val="FF00FF"/>
          </p15:clr>
        </p15:guide>
        <p15:guide id="21" pos="1849">
          <p15:clr>
            <a:srgbClr val="FF00FF"/>
          </p15:clr>
        </p15:guide>
        <p15:guide id="22" pos="2052">
          <p15:clr>
            <a:srgbClr val="FF00FF"/>
          </p15:clr>
        </p15:guide>
        <p15:guide id="23" pos="2114">
          <p15:clr>
            <a:srgbClr val="FF00FF"/>
          </p15:clr>
        </p15:guide>
        <p15:guide id="24" pos="2314">
          <p15:clr>
            <a:srgbClr val="FF00FF"/>
          </p15:clr>
        </p15:guide>
        <p15:guide id="25" pos="2379">
          <p15:clr>
            <a:srgbClr val="FF00FF"/>
          </p15:clr>
        </p15:guide>
        <p15:guide id="26" pos="2576">
          <p15:clr>
            <a:srgbClr val="FF00FF"/>
          </p15:clr>
        </p15:guide>
        <p15:guide id="27" pos="2644">
          <p15:clr>
            <a:srgbClr val="FF00FF"/>
          </p15:clr>
        </p15:guide>
        <p15:guide id="28" pos="2849">
          <p15:clr>
            <a:srgbClr val="FF00FF"/>
          </p15:clr>
        </p15:guide>
        <p15:guide id="29" pos="3113">
          <p15:clr>
            <a:srgbClr val="FF00FF"/>
          </p15:clr>
        </p15:guide>
        <p15:guide id="30" pos="3174">
          <p15:clr>
            <a:srgbClr val="FF00FF"/>
          </p15:clr>
        </p15:guide>
        <p15:guide id="31" pos="3377">
          <p15:clr>
            <a:srgbClr val="FF00FF"/>
          </p15:clr>
        </p15:guide>
        <p15:guide id="32" pos="3437">
          <p15:clr>
            <a:srgbClr val="FF00FF"/>
          </p15:clr>
        </p15:guide>
        <p15:guide id="33" pos="3641">
          <p15:clr>
            <a:srgbClr val="FF00FF"/>
          </p15:clr>
        </p15:guide>
        <p15:guide id="34" pos="3700">
          <p15:clr>
            <a:srgbClr val="FF00FF"/>
          </p15:clr>
        </p15:guide>
        <p15:guide id="35" pos="3904">
          <p15:clr>
            <a:srgbClr val="FF00FF"/>
          </p15:clr>
        </p15:guide>
        <p15:guide id="36" pos="3963">
          <p15:clr>
            <a:srgbClr val="FF00FF"/>
          </p15:clr>
        </p15:guide>
        <p15:guide id="37" pos="4162">
          <p15:clr>
            <a:srgbClr val="FF00FF"/>
          </p15:clr>
        </p15:guide>
        <p15:guide id="38" pos="4230">
          <p15:clr>
            <a:srgbClr val="FF00FF"/>
          </p15:clr>
        </p15:guide>
        <p15:guide id="39" pos="4429">
          <p15:clr>
            <a:srgbClr val="FF00FF"/>
          </p15:clr>
        </p15:guide>
        <p15:guide id="40" pos="4490">
          <p15:clr>
            <a:srgbClr val="FF00FF"/>
          </p15:clr>
        </p15:guide>
        <p15:guide id="41" pos="4695">
          <p15:clr>
            <a:srgbClr val="FF00FF"/>
          </p15:clr>
        </p15:guide>
        <p15:guide id="42" pos="4754">
          <p15:clr>
            <a:srgbClr val="FF00FF"/>
          </p15:clr>
        </p15:guide>
        <p15:guide id="43" pos="4953">
          <p15:clr>
            <a:srgbClr val="FF00FF"/>
          </p15:clr>
        </p15:guide>
        <p15:guide id="44" pos="5017">
          <p15:clr>
            <a:srgbClr val="FF00FF"/>
          </p15:clr>
        </p15:guide>
        <p15:guide id="45" pos="5220">
          <p15:clr>
            <a:srgbClr val="FF00FF"/>
          </p15:clr>
        </p15:guide>
        <p15:guide id="46" pos="5286">
          <p15:clr>
            <a:srgbClr val="FF00FF"/>
          </p15:clr>
        </p15:guide>
        <p15:guide id="47" pos="2880">
          <p15:clr>
            <a:srgbClr val="00FF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76"/>
          <p:cNvSpPr txBox="1">
            <a:spLocks noGrp="1"/>
          </p:cNvSpPr>
          <p:nvPr>
            <p:ph type="title" idx="4294967295"/>
          </p:nvPr>
        </p:nvSpPr>
        <p:spPr>
          <a:xfrm>
            <a:off x="425450" y="483810"/>
            <a:ext cx="8293100" cy="3726699"/>
          </a:xfrm>
          <a:prstGeom prst="rect">
            <a:avLst/>
          </a:prstGeom>
        </p:spPr>
        <p:txBody>
          <a:bodyPr spcFirstLastPara="1" wrap="square" lIns="0" tIns="0" rIns="0" bIns="0" anchor="ctr" anchorCtr="0">
            <a:noAutofit/>
          </a:bodyPr>
          <a:lstStyle/>
          <a:p>
            <a:pPr lvl="0">
              <a:spcAft>
                <a:spcPts val="800"/>
              </a:spcAft>
            </a:pPr>
            <a:r>
              <a:rPr lang="en-US" sz="3600" dirty="0"/>
              <a:t>“Let Us Put Our Moneys Together:” Minority-Owned Banks and </a:t>
            </a:r>
            <a:br>
              <a:rPr lang="en-US" sz="3600" dirty="0"/>
            </a:br>
            <a:r>
              <a:rPr lang="en-US" sz="3600" dirty="0"/>
              <a:t>Resilience to Crises</a:t>
            </a:r>
            <a:br>
              <a:rPr lang="en-US" sz="4000" dirty="0"/>
            </a:br>
            <a:br>
              <a:rPr lang="en-US" sz="4000" dirty="0"/>
            </a:br>
            <a:r>
              <a:rPr lang="en-US" sz="1600" dirty="0"/>
              <a:t>Allen N. Berger 				Maryann P. Feldman </a:t>
            </a:r>
            <a:br>
              <a:rPr lang="en-US" sz="1600" dirty="0"/>
            </a:br>
            <a:r>
              <a:rPr lang="en-US" sz="1600" dirty="0"/>
              <a:t>University of South Carolina 		Arizona State University </a:t>
            </a:r>
            <a:br>
              <a:rPr lang="en-US" sz="1600" dirty="0"/>
            </a:br>
            <a:r>
              <a:rPr lang="en-US" sz="1600" dirty="0"/>
              <a:t>Center for Financial Institutions</a:t>
            </a:r>
            <a:br>
              <a:rPr lang="en-US" sz="1600" dirty="0"/>
            </a:br>
            <a:r>
              <a:rPr lang="en-US" sz="1600" dirty="0"/>
              <a:t>   at the Darla Moore School of Business</a:t>
            </a:r>
            <a:br>
              <a:rPr lang="en-US" sz="1600" dirty="0"/>
            </a:br>
            <a:r>
              <a:rPr lang="en-US" sz="1600" dirty="0"/>
              <a:t>Wharton Financial Institutions Center </a:t>
            </a:r>
            <a:br>
              <a:rPr lang="en-US" sz="1600" dirty="0"/>
            </a:br>
            <a:r>
              <a:rPr lang="en-US" sz="1600" dirty="0"/>
              <a:t>European Banking Center </a:t>
            </a:r>
            <a:br>
              <a:rPr lang="en-US" sz="1600" dirty="0"/>
            </a:br>
            <a:br>
              <a:rPr lang="en-US" sz="1600" dirty="0"/>
            </a:br>
            <a:r>
              <a:rPr lang="en-US" sz="1600" dirty="0"/>
              <a:t>W. Scott Langford 				Raluca A. Roman </a:t>
            </a:r>
            <a:br>
              <a:rPr lang="en-US" sz="1600" dirty="0"/>
            </a:br>
            <a:r>
              <a:rPr lang="en-US" sz="1600" dirty="0"/>
              <a:t>Arizona State University 			Federal Reserve Bank of Philadelphia</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2100" dirty="0"/>
          </a:p>
        </p:txBody>
      </p:sp>
      <p:sp>
        <p:nvSpPr>
          <p:cNvPr id="7" name="Rectangle 6">
            <a:extLst>
              <a:ext uri="{FF2B5EF4-FFF2-40B4-BE49-F238E27FC236}">
                <a16:creationId xmlns:a16="http://schemas.microsoft.com/office/drawing/2014/main" id="{C174C439-BB92-614E-85EE-00265782A82C}"/>
              </a:ext>
            </a:extLst>
          </p:cNvPr>
          <p:cNvSpPr/>
          <p:nvPr/>
        </p:nvSpPr>
        <p:spPr>
          <a:xfrm>
            <a:off x="1943990" y="4396219"/>
            <a:ext cx="4715540" cy="646331"/>
          </a:xfrm>
          <a:prstGeom prst="rect">
            <a:avLst/>
          </a:prstGeom>
        </p:spPr>
        <p:txBody>
          <a:bodyPr wrap="square">
            <a:spAutoFit/>
          </a:bodyPr>
          <a:lstStyle/>
          <a:p>
            <a:pPr algn="just"/>
            <a:r>
              <a:rPr lang="en-US" sz="1200" b="1" i="1" dirty="0">
                <a:latin typeface="+mj-lt"/>
                <a:ea typeface="Calibri" panose="020F0502020204030204" pitchFamily="34" charset="0"/>
                <a:cs typeface="Calibri" panose="020F0502020204030204" pitchFamily="34" charset="0"/>
              </a:rPr>
              <a:t>Notes: </a:t>
            </a:r>
            <a:r>
              <a:rPr lang="en-US" sz="1200" b="1" dirty="0">
                <a:latin typeface="+mj-lt"/>
                <a:ea typeface="Calibri" panose="020F0502020204030204" pitchFamily="34" charset="0"/>
                <a:cs typeface="Calibri" panose="020F0502020204030204" pitchFamily="34" charset="0"/>
              </a:rPr>
              <a:t>Minority refers to any of the categories of ownership denoted as Black, Hispanic, Asian, Native-American, Eskimo, </a:t>
            </a:r>
            <a:r>
              <a:rPr lang="en-US" sz="1200" b="1" dirty="0" err="1">
                <a:latin typeface="+mj-lt"/>
                <a:ea typeface="Calibri" panose="020F0502020204030204" pitchFamily="34" charset="0"/>
                <a:cs typeface="Calibri" panose="020F0502020204030204" pitchFamily="34" charset="0"/>
              </a:rPr>
              <a:t>Eluet</a:t>
            </a:r>
            <a:r>
              <a:rPr lang="en-US" sz="1200" b="1" dirty="0">
                <a:latin typeface="+mj-lt"/>
                <a:ea typeface="Calibri" panose="020F0502020204030204" pitchFamily="34" charset="0"/>
                <a:cs typeface="Calibri" panose="020F0502020204030204" pitchFamily="34" charset="0"/>
              </a:rPr>
              <a:t>, Arab, Multi-Racial. Source: </a:t>
            </a:r>
            <a:r>
              <a:rPr lang="en-US" sz="1200" b="1" dirty="0">
                <a:latin typeface="+mj-lt"/>
                <a:ea typeface="Times New Roman" panose="02020603050405020304" pitchFamily="18" charset="0"/>
                <a:cs typeface="Calibri" panose="020F0502020204030204" pitchFamily="34" charset="0"/>
              </a:rPr>
              <a:t>Call Report.</a:t>
            </a:r>
            <a:endParaRPr lang="en-US" sz="1200" b="1" dirty="0">
              <a:latin typeface="+mj-lt"/>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EED513F-F208-6045-B669-35A4077CF4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990" y="853924"/>
            <a:ext cx="4715540" cy="3429483"/>
          </a:xfrm>
          <a:prstGeom prst="rect">
            <a:avLst/>
          </a:prstGeom>
          <a:noFill/>
          <a:ln w="12700">
            <a:solidFill>
              <a:schemeClr val="tx1"/>
            </a:solidFill>
          </a:ln>
        </p:spPr>
      </p:pic>
      <p:cxnSp>
        <p:nvCxnSpPr>
          <p:cNvPr id="10" name="Straight Connector 9">
            <a:extLst>
              <a:ext uri="{FF2B5EF4-FFF2-40B4-BE49-F238E27FC236}">
                <a16:creationId xmlns:a16="http://schemas.microsoft.com/office/drawing/2014/main" id="{9FCF02BE-A0BE-1542-A283-C025CE5F6D8D}"/>
              </a:ext>
            </a:extLst>
          </p:cNvPr>
          <p:cNvCxnSpPr>
            <a:cxnSpLocks/>
          </p:cNvCxnSpPr>
          <p:nvPr/>
        </p:nvCxnSpPr>
        <p:spPr>
          <a:xfrm flipV="1">
            <a:off x="2452197" y="978946"/>
            <a:ext cx="0" cy="2570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C3654A-44D5-0049-B495-3E345D7FA289}"/>
              </a:ext>
            </a:extLst>
          </p:cNvPr>
          <p:cNvCxnSpPr>
            <a:cxnSpLocks/>
          </p:cNvCxnSpPr>
          <p:nvPr/>
        </p:nvCxnSpPr>
        <p:spPr>
          <a:xfrm flipV="1">
            <a:off x="3296513" y="978946"/>
            <a:ext cx="0" cy="2570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1F2BB3-8579-774C-9654-A46ECC46B1B7}"/>
              </a:ext>
            </a:extLst>
          </p:cNvPr>
          <p:cNvCxnSpPr>
            <a:cxnSpLocks/>
          </p:cNvCxnSpPr>
          <p:nvPr/>
        </p:nvCxnSpPr>
        <p:spPr>
          <a:xfrm flipV="1">
            <a:off x="6054502" y="978946"/>
            <a:ext cx="0" cy="2570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BC2163E-47E5-CD40-9CE5-BB7FE23F1B85}"/>
              </a:ext>
            </a:extLst>
          </p:cNvPr>
          <p:cNvSpPr txBox="1">
            <a:spLocks/>
          </p:cNvSpPr>
          <p:nvPr/>
        </p:nvSpPr>
        <p:spPr>
          <a:xfrm>
            <a:off x="808590" y="25721"/>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rPr>
              <a:t>The Number of Minority-Owned Banks in the US</a:t>
            </a:r>
            <a:endParaRPr lang="en-US" sz="2000" b="1" dirty="0">
              <a:solidFill>
                <a:schemeClr val="accent2"/>
              </a:solidFill>
              <a:latin typeface="+mj-lt"/>
            </a:endParaRPr>
          </a:p>
        </p:txBody>
      </p:sp>
    </p:spTree>
    <p:extLst>
      <p:ext uri="{BB962C8B-B14F-4D97-AF65-F5344CB8AC3E}">
        <p14:creationId xmlns:p14="http://schemas.microsoft.com/office/powerpoint/2010/main" val="25266157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2400" dirty="0">
              <a:solidFill>
                <a:schemeClr val="tx1"/>
              </a:solidFill>
              <a:latin typeface="+mj-lt"/>
            </a:endParaRPr>
          </a:p>
        </p:txBody>
      </p:sp>
      <p:pic>
        <p:nvPicPr>
          <p:cNvPr id="13" name="Picture 12">
            <a:extLst>
              <a:ext uri="{FF2B5EF4-FFF2-40B4-BE49-F238E27FC236}">
                <a16:creationId xmlns:a16="http://schemas.microsoft.com/office/drawing/2014/main" id="{DAF07072-DCF0-8845-86BD-7BC753DF38B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35209" y="853924"/>
            <a:ext cx="6273582" cy="3151625"/>
          </a:xfrm>
          <a:prstGeom prst="rect">
            <a:avLst/>
          </a:prstGeom>
          <a:ln w="12700">
            <a:solidFill>
              <a:schemeClr val="tx1"/>
            </a:solidFill>
          </a:ln>
        </p:spPr>
      </p:pic>
      <p:sp>
        <p:nvSpPr>
          <p:cNvPr id="14" name="Rectangle 13">
            <a:extLst>
              <a:ext uri="{FF2B5EF4-FFF2-40B4-BE49-F238E27FC236}">
                <a16:creationId xmlns:a16="http://schemas.microsoft.com/office/drawing/2014/main" id="{82AC9033-BA02-CD4A-BDD4-E332E3D97839}"/>
              </a:ext>
            </a:extLst>
          </p:cNvPr>
          <p:cNvSpPr/>
          <p:nvPr/>
        </p:nvSpPr>
        <p:spPr>
          <a:xfrm>
            <a:off x="1435209" y="4068565"/>
            <a:ext cx="6273582" cy="1015663"/>
          </a:xfrm>
          <a:prstGeom prst="rect">
            <a:avLst/>
          </a:prstGeom>
        </p:spPr>
        <p:txBody>
          <a:bodyPr wrap="square">
            <a:spAutoFit/>
          </a:bodyPr>
          <a:lstStyle/>
          <a:p>
            <a:pPr algn="just"/>
            <a:r>
              <a:rPr lang="en-US" sz="1200" b="1" i="1" dirty="0">
                <a:solidFill>
                  <a:schemeClr val="tx1"/>
                </a:solidFill>
                <a:latin typeface="+mn-lt"/>
                <a:ea typeface="Calibri" panose="020F0502020204030204" pitchFamily="34" charset="0"/>
                <a:cs typeface="Calibri" panose="020F0502020204030204" pitchFamily="34" charset="0"/>
              </a:rPr>
              <a:t>Notes: </a:t>
            </a:r>
            <a:r>
              <a:rPr lang="en-US" sz="1200" b="1" dirty="0">
                <a:solidFill>
                  <a:schemeClr val="tx1"/>
                </a:solidFill>
                <a:latin typeface="+mn-lt"/>
                <a:ea typeface="Calibri" panose="020F0502020204030204" pitchFamily="34" charset="0"/>
                <a:cs typeface="Calibri" panose="020F0502020204030204" pitchFamily="34" charset="0"/>
              </a:rPr>
              <a:t>Minority refers to any of the categories of ownership denoted as Black, Hispanic, Asian, Native-American, Eskimo, </a:t>
            </a:r>
            <a:r>
              <a:rPr lang="en-US" sz="1200" b="1" dirty="0" err="1">
                <a:solidFill>
                  <a:schemeClr val="tx1"/>
                </a:solidFill>
                <a:latin typeface="+mn-lt"/>
                <a:ea typeface="Calibri" panose="020F0502020204030204" pitchFamily="34" charset="0"/>
                <a:cs typeface="Calibri" panose="020F0502020204030204" pitchFamily="34" charset="0"/>
              </a:rPr>
              <a:t>Eluet</a:t>
            </a:r>
            <a:r>
              <a:rPr lang="en-US" sz="1200" b="1" dirty="0">
                <a:solidFill>
                  <a:schemeClr val="tx1"/>
                </a:solidFill>
                <a:latin typeface="+mn-lt"/>
                <a:ea typeface="Calibri" panose="020F0502020204030204" pitchFamily="34" charset="0"/>
                <a:cs typeface="Calibri" panose="020F0502020204030204" pitchFamily="34" charset="0"/>
              </a:rPr>
              <a:t>, Arab, Multi-Racial. Blue shows counties where we have minority-owned banks, white shows counties where we do not have minority-owned banks, while grey indicates counties with no data. </a:t>
            </a:r>
            <a:r>
              <a:rPr lang="en-US" sz="1200" b="1" dirty="0">
                <a:solidFill>
                  <a:schemeClr val="tx1"/>
                </a:solidFill>
                <a:latin typeface="+mn-lt"/>
                <a:ea typeface="Times New Roman" panose="02020603050405020304" pitchFamily="18" charset="0"/>
                <a:cs typeface="Calibri" panose="020F0502020204030204" pitchFamily="34" charset="0"/>
              </a:rPr>
              <a:t>Sources: Call Report; FDIC Summary of Deposits.</a:t>
            </a:r>
            <a:endParaRPr lang="en-US" sz="1200" b="1" dirty="0">
              <a:solidFill>
                <a:schemeClr val="tx1"/>
              </a:solidFill>
              <a:latin typeface="+mn-lt"/>
              <a:ea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22CE50E9-1BD0-5C4D-9B37-62555746BDAB}"/>
              </a:ext>
            </a:extLst>
          </p:cNvPr>
          <p:cNvSpPr txBox="1">
            <a:spLocks/>
          </p:cNvSpPr>
          <p:nvPr/>
        </p:nvSpPr>
        <p:spPr>
          <a:xfrm>
            <a:off x="2191608" y="0"/>
            <a:ext cx="4760784"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solidFill>
                  <a:schemeClr val="accent2"/>
                </a:solidFill>
                <a:latin typeface="+mj-lt"/>
                <a:cs typeface="Arial" panose="020B0604020202020204" pitchFamily="34" charset="0"/>
              </a:rPr>
              <a:t>Minority-Owned Banks Across the US</a:t>
            </a:r>
          </a:p>
        </p:txBody>
      </p:sp>
    </p:spTree>
    <p:extLst>
      <p:ext uri="{BB962C8B-B14F-4D97-AF65-F5344CB8AC3E}">
        <p14:creationId xmlns:p14="http://schemas.microsoft.com/office/powerpoint/2010/main" val="4561094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950C96-699B-AC4A-AEA3-23FF80ECE572}"/>
              </a:ext>
            </a:extLst>
          </p:cNvPr>
          <p:cNvSpPr txBox="1">
            <a:spLocks/>
          </p:cNvSpPr>
          <p:nvPr/>
        </p:nvSpPr>
        <p:spPr>
          <a:xfrm>
            <a:off x="2567230" y="0"/>
            <a:ext cx="4009537"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rPr>
              <a:t>County-Level Model (2006-2020)</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BD9B4F7-9C63-634C-97F9-482C7A8269A2}"/>
                  </a:ext>
                </a:extLst>
              </p:cNvPr>
              <p:cNvSpPr>
                <a:spLocks noGrp="1"/>
              </p:cNvSpPr>
              <p:nvPr>
                <p:ph idx="4294967295"/>
              </p:nvPr>
            </p:nvSpPr>
            <p:spPr>
              <a:xfrm>
                <a:off x="419547" y="1006324"/>
                <a:ext cx="8304904" cy="3916166"/>
              </a:xfrm>
            </p:spPr>
            <p:txBody>
              <a:bodyPr>
                <a:noAutofit/>
              </a:bodyPr>
              <a:lstStyle/>
              <a:p>
                <a:pPr marL="0" indent="0"/>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𝜟</m:t>
                      </m:r>
                      <m:r>
                        <a:rPr lang="en-US" sz="1200" b="1" i="1" smtClean="0">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𝑬𝒎𝒑𝒍𝒐𝒚𝒎𝒆𝒏𝒕</m:t>
                          </m:r>
                        </m:e>
                        <m:sub>
                          <m:r>
                            <a:rPr lang="en-US" sz="1200" b="1" i="1">
                              <a:latin typeface="Cambria Math" panose="02040503050406030204" pitchFamily="18" charset="0"/>
                            </a:rPr>
                            <m:t>𝒊𝒕</m:t>
                          </m:r>
                        </m:sub>
                      </m:sSub>
                      <m:r>
                        <a:rPr lang="en-US" sz="1200" b="1" i="1">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𝜷</m:t>
                          </m:r>
                        </m:e>
                        <m:sub>
                          <m:r>
                            <a:rPr lang="en-US" sz="1200" b="1" i="1">
                              <a:latin typeface="Cambria Math" panose="02040503050406030204" pitchFamily="18" charset="0"/>
                            </a:rPr>
                            <m:t>𝟏</m:t>
                          </m:r>
                        </m:sub>
                      </m:sSub>
                      <m:r>
                        <a:rPr lang="en-US" sz="1200" b="1" i="1" smtClean="0">
                          <a:latin typeface="Cambria Math" panose="02040503050406030204" pitchFamily="18" charset="0"/>
                        </a:rPr>
                        <m:t> </m:t>
                      </m:r>
                      <m:r>
                        <a:rPr lang="en-US" sz="1200" b="1" i="1">
                          <a:latin typeface="Cambria Math" panose="02040503050406030204" pitchFamily="18" charset="0"/>
                          <a:ea typeface="Cambria Math" panose="02040503050406030204" pitchFamily="18" charset="0"/>
                        </a:rPr>
                        <m:t>×</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r>
                            <a:rPr lang="en-US" sz="1200" b="1" i="1">
                              <a:latin typeface="Cambria Math" panose="02040503050406030204" pitchFamily="18" charset="0"/>
                            </a:rPr>
                            <m:t> </m:t>
                          </m:r>
                          <m:r>
                            <a:rPr lang="en-US" sz="1200" b="1" i="1">
                              <a:latin typeface="Cambria Math" panose="02040503050406030204" pitchFamily="18" charset="0"/>
                            </a:rPr>
                            <m:t>𝑴𝒂𝒓𝒌𝒆𝒕</m:t>
                          </m:r>
                          <m:r>
                            <a:rPr lang="en-US" sz="1200" b="1" i="1">
                              <a:latin typeface="Cambria Math" panose="02040503050406030204" pitchFamily="18" charset="0"/>
                            </a:rPr>
                            <m:t> </m:t>
                          </m:r>
                          <m:r>
                            <a:rPr lang="en-US" sz="1200" b="1" i="1">
                              <a:latin typeface="Cambria Math" panose="02040503050406030204" pitchFamily="18" charset="0"/>
                            </a:rPr>
                            <m:t>𝑺𝒉𝒂𝒓𝒆</m:t>
                          </m:r>
                        </m:e>
                        <m:sub>
                          <m:r>
                            <a:rPr lang="en-US" sz="1200" b="1" i="1">
                              <a:latin typeface="Cambria Math" panose="02040503050406030204" pitchFamily="18" charset="0"/>
                            </a:rPr>
                            <m:t>𝒊𝒕</m:t>
                          </m:r>
                        </m:sub>
                      </m:sSub>
                      <m:r>
                        <a:rPr lang="en-US" sz="1200" b="1" i="1">
                          <a:latin typeface="Cambria Math" panose="02040503050406030204" pitchFamily="18" charset="0"/>
                        </a:rPr>
                        <m:t>+</m:t>
                      </m:r>
                      <m:r>
                        <a:rPr lang="en-US" sz="1200" b="1">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𝜷</m:t>
                          </m:r>
                        </m:e>
                        <m:sub>
                          <m:r>
                            <a:rPr lang="en-US" sz="1200" b="1" i="1">
                              <a:latin typeface="Cambria Math" panose="02040503050406030204" pitchFamily="18" charset="0"/>
                            </a:rPr>
                            <m:t>𝟐</m:t>
                          </m:r>
                        </m:sub>
                      </m:sSub>
                      <m:r>
                        <a:rPr lang="en-US" sz="1200" b="1" i="1" smtClean="0">
                          <a:latin typeface="Cambria Math" panose="02040503050406030204" pitchFamily="18" charset="0"/>
                        </a:rPr>
                        <m:t> </m:t>
                      </m:r>
                      <m:r>
                        <a:rPr lang="en-US" sz="1200" b="1" i="1">
                          <a:latin typeface="Cambria Math" panose="02040503050406030204" pitchFamily="18" charset="0"/>
                          <a:ea typeface="Cambria Math" panose="02040503050406030204" pitchFamily="18" charset="0"/>
                        </a:rPr>
                        <m:t>×</m:t>
                      </m:r>
                      <m:r>
                        <a:rPr lang="en-US" sz="1200" b="1" i="1" smtClean="0">
                          <a:latin typeface="Cambria Math" panose="02040503050406030204" pitchFamily="18" charset="0"/>
                          <a:ea typeface="Cambria Math" panose="02040503050406030204" pitchFamily="18" charset="0"/>
                        </a:rPr>
                        <m:t> </m:t>
                      </m:r>
                      <m:sSub>
                        <m:sSubPr>
                          <m:ctrlPr>
                            <a:rPr lang="en-US" sz="1200" b="1" i="1" smtClean="0">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r>
                            <a:rPr lang="en-US" sz="1200" b="1" i="1">
                              <a:latin typeface="Cambria Math" panose="02040503050406030204" pitchFamily="18" charset="0"/>
                            </a:rPr>
                            <m:t> </m:t>
                          </m:r>
                          <m:r>
                            <a:rPr lang="en-US" sz="1200" b="1" i="1">
                              <a:latin typeface="Cambria Math" panose="02040503050406030204" pitchFamily="18" charset="0"/>
                            </a:rPr>
                            <m:t>𝑴𝒂𝒓𝒌𝒆𝒕</m:t>
                          </m:r>
                          <m:r>
                            <a:rPr lang="en-US" sz="1200" b="1" i="1">
                              <a:latin typeface="Cambria Math" panose="02040503050406030204" pitchFamily="18" charset="0"/>
                            </a:rPr>
                            <m:t> </m:t>
                          </m:r>
                          <m:r>
                            <a:rPr lang="en-US" sz="1200" b="1" i="1">
                              <a:latin typeface="Cambria Math" panose="02040503050406030204" pitchFamily="18" charset="0"/>
                            </a:rPr>
                            <m:t>𝑺𝒉𝒂𝒓𝒆</m:t>
                          </m:r>
                        </m:e>
                        <m:sub>
                          <m:r>
                            <a:rPr lang="en-US" sz="1200" b="1" i="1">
                              <a:latin typeface="Cambria Math" panose="02040503050406030204" pitchFamily="18" charset="0"/>
                            </a:rPr>
                            <m:t>𝒊𝒕</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𝑮𝑭𝑪</m:t>
                          </m:r>
                        </m:e>
                        <m:sub>
                          <m:r>
                            <a:rPr lang="en-US" sz="1200" b="1" i="1">
                              <a:latin typeface="Cambria Math" panose="02040503050406030204" pitchFamily="18" charset="0"/>
                            </a:rPr>
                            <m:t>𝒕</m:t>
                          </m:r>
                        </m:sub>
                      </m:sSub>
                      <m:r>
                        <a:rPr lang="en-US" sz="1200" b="1" i="1">
                          <a:latin typeface="Cambria Math" panose="02040503050406030204" pitchFamily="18" charset="0"/>
                        </a:rPr>
                        <m:t>+</m:t>
                      </m:r>
                    </m:oMath>
                  </m:oMathPara>
                </a14:m>
                <a:endParaRPr lang="en-US" sz="1200" b="1" dirty="0">
                  <a:cs typeface="Calibri" panose="020F0502020204030204" pitchFamily="34" charset="0"/>
                </a:endParaRPr>
              </a:p>
              <a:p>
                <a:pPr marL="0" indent="0"/>
                <a:r>
                  <a:rPr lang="en-US" sz="1200" b="1" dirty="0">
                    <a:cs typeface="Calibri" panose="020F0502020204030204" pitchFamily="34" charset="0"/>
                  </a:rPr>
                  <a:t> </a:t>
                </a:r>
              </a:p>
              <a:p>
                <a:pPr marL="0" indent="0"/>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𝜷</m:t>
                          </m:r>
                        </m:e>
                        <m:sub>
                          <m:r>
                            <a:rPr lang="en-US" sz="1200" b="1" i="1">
                              <a:latin typeface="Cambria Math" panose="02040503050406030204" pitchFamily="18" charset="0"/>
                            </a:rPr>
                            <m:t>𝟑</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r>
                            <a:rPr lang="en-US" sz="1200" b="1" i="1">
                              <a:latin typeface="Cambria Math" panose="02040503050406030204" pitchFamily="18" charset="0"/>
                            </a:rPr>
                            <m:t> </m:t>
                          </m:r>
                          <m:r>
                            <a:rPr lang="en-US" sz="1200" b="1" i="1">
                              <a:latin typeface="Cambria Math" panose="02040503050406030204" pitchFamily="18" charset="0"/>
                            </a:rPr>
                            <m:t>𝑴𝒂𝒓𝒌𝒆𝒕</m:t>
                          </m:r>
                          <m:r>
                            <a:rPr lang="en-US" sz="1200" b="1" i="1">
                              <a:latin typeface="Cambria Math" panose="02040503050406030204" pitchFamily="18" charset="0"/>
                            </a:rPr>
                            <m:t> </m:t>
                          </m:r>
                          <m:r>
                            <a:rPr lang="en-US" sz="1200" b="1" i="1">
                              <a:latin typeface="Cambria Math" panose="02040503050406030204" pitchFamily="18" charset="0"/>
                            </a:rPr>
                            <m:t>𝑺𝒉𝒂𝒓𝒆</m:t>
                          </m:r>
                        </m:e>
                        <m:sub>
                          <m:r>
                            <a:rPr lang="en-US" sz="1200" b="1" i="1">
                              <a:latin typeface="Cambria Math" panose="02040503050406030204" pitchFamily="18" charset="0"/>
                            </a:rPr>
                            <m:t>𝒊𝒕</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𝑪𝑶𝑽𝑰𝑫</m:t>
                          </m:r>
                          <m:r>
                            <a:rPr lang="en-US" sz="1200" b="1" i="1">
                              <a:latin typeface="Cambria Math" panose="02040503050406030204" pitchFamily="18" charset="0"/>
                            </a:rPr>
                            <m:t>−</m:t>
                          </m:r>
                          <m:r>
                            <a:rPr lang="en-US" sz="1200" b="1" i="1">
                              <a:latin typeface="Cambria Math" panose="02040503050406030204" pitchFamily="18" charset="0"/>
                            </a:rPr>
                            <m:t>𝟏𝟗</m:t>
                          </m:r>
                          <m:r>
                            <a:rPr lang="en-US" sz="1200" b="1" i="1">
                              <a:latin typeface="Cambria Math" panose="02040503050406030204" pitchFamily="18" charset="0"/>
                            </a:rPr>
                            <m:t> </m:t>
                          </m:r>
                          <m:r>
                            <a:rPr lang="en-US" sz="1200" b="1" i="1">
                              <a:latin typeface="Cambria Math" panose="02040503050406030204" pitchFamily="18" charset="0"/>
                            </a:rPr>
                            <m:t>𝑪𝒓𝒊𝒔𝒊𝒔</m:t>
                          </m:r>
                        </m:e>
                        <m:sub>
                          <m:r>
                            <a:rPr lang="en-US" sz="1200" b="1" i="1">
                              <a:latin typeface="Cambria Math" panose="02040503050406030204" pitchFamily="18" charset="0"/>
                            </a:rPr>
                            <m:t>𝒕</m:t>
                          </m:r>
                        </m:sub>
                      </m:sSub>
                      <m:r>
                        <a:rPr lang="en-US" sz="1200" b="1" i="1">
                          <a:latin typeface="Cambria Math" panose="02040503050406030204" pitchFamily="18" charset="0"/>
                        </a:rPr>
                        <m:t>+</m:t>
                      </m:r>
                      <m:r>
                        <a:rPr lang="en-US" sz="1200" b="1" i="1">
                          <a:latin typeface="Cambria Math" panose="02040503050406030204" pitchFamily="18" charset="0"/>
                        </a:rPr>
                        <m:t>𝜻</m:t>
                      </m:r>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𝑼</m:t>
                          </m:r>
                        </m:e>
                        <m:sub>
                          <m:r>
                            <a:rPr lang="en-US" sz="1200" b="1" i="1">
                              <a:latin typeface="Cambria Math" panose="02040503050406030204" pitchFamily="18" charset="0"/>
                            </a:rPr>
                            <m:t>𝒊𝒕</m:t>
                          </m:r>
                          <m:r>
                            <a:rPr lang="en-US" sz="1200" b="1" i="1">
                              <a:latin typeface="Cambria Math" panose="02040503050406030204" pitchFamily="18" charset="0"/>
                            </a:rPr>
                            <m:t>−</m:t>
                          </m:r>
                          <m:r>
                            <a:rPr lang="en-US" sz="1200" b="1" i="1">
                              <a:latin typeface="Cambria Math" panose="02040503050406030204" pitchFamily="18" charset="0"/>
                            </a:rPr>
                            <m:t>𝟏</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𝑺𝒕𝒂𝒕𝒆</m:t>
                          </m:r>
                        </m:e>
                        <m:sub>
                          <m:r>
                            <a:rPr lang="en-US" sz="1200" b="1" i="1" smtClean="0">
                              <a:latin typeface="Cambria Math" panose="02040503050406030204" pitchFamily="18" charset="0"/>
                            </a:rPr>
                            <m:t>𝒔</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𝒀𝒆𝒂𝒓</m:t>
                          </m:r>
                        </m:e>
                        <m:sub>
                          <m:r>
                            <a:rPr lang="en-US" sz="1200" b="1" i="1">
                              <a:latin typeface="Cambria Math" panose="02040503050406030204" pitchFamily="18" charset="0"/>
                            </a:rPr>
                            <m:t>𝒕</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𝜺</m:t>
                          </m:r>
                        </m:e>
                        <m:sub>
                          <m:r>
                            <a:rPr lang="en-US" sz="1200" b="1" i="1">
                              <a:latin typeface="Cambria Math" panose="02040503050406030204" pitchFamily="18" charset="0"/>
                            </a:rPr>
                            <m:t>𝒊𝒕</m:t>
                          </m:r>
                        </m:sub>
                      </m:sSub>
                    </m:oMath>
                  </m:oMathPara>
                </a14:m>
                <a:endParaRPr lang="en-US" sz="1200" b="1" dirty="0">
                  <a:cs typeface="Calibri" panose="020F0502020204030204" pitchFamily="34" charset="0"/>
                </a:endParaRPr>
              </a:p>
              <a:p>
                <a:pPr marL="0" indent="0"/>
                <a:endParaRPr lang="en-US" sz="1200" b="1" dirty="0">
                  <a:cs typeface="Calibri" panose="020F0502020204030204" pitchFamily="34" charset="0"/>
                </a:endParaRPr>
              </a:p>
              <a:p>
                <a:pPr marL="0" indent="0"/>
                <a:r>
                  <a:rPr lang="en-US" sz="1150" b="1" dirty="0">
                    <a:cs typeface="Calibri" panose="020F0502020204030204" pitchFamily="34" charset="0"/>
                  </a:rPr>
                  <a:t>Unit of Analysis: 		County (</a:t>
                </a:r>
                <a:r>
                  <a:rPr lang="en-US" sz="1150" b="1" i="1" dirty="0" err="1">
                    <a:cs typeface="Calibri" panose="020F0502020204030204" pitchFamily="34" charset="0"/>
                  </a:rPr>
                  <a:t>i</a:t>
                </a:r>
                <a:r>
                  <a:rPr lang="en-US" sz="1150" b="1" dirty="0">
                    <a:cs typeface="Calibri" panose="020F0502020204030204" pitchFamily="34" charset="0"/>
                  </a:rPr>
                  <a:t>)-Year (</a:t>
                </a:r>
                <a:r>
                  <a:rPr lang="en-US" sz="1150" b="1" i="1" dirty="0">
                    <a:cs typeface="Calibri" panose="020F0502020204030204" pitchFamily="34" charset="0"/>
                  </a:rPr>
                  <a:t>t</a:t>
                </a:r>
                <a:r>
                  <a:rPr lang="en-US" sz="1150" b="1" dirty="0">
                    <a:cs typeface="Calibri" panose="020F0502020204030204" pitchFamily="34" charset="0"/>
                  </a:rPr>
                  <a:t>)</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𝜟</m:t>
                        </m:r>
                        <m:r>
                          <a:rPr lang="en-US" sz="1150" b="1" i="1">
                            <a:latin typeface="Cambria Math" panose="02040503050406030204" pitchFamily="18" charset="0"/>
                          </a:rPr>
                          <m:t> </m:t>
                        </m:r>
                        <m:r>
                          <a:rPr lang="en-US" sz="1150" b="1" i="1">
                            <a:latin typeface="Cambria Math" panose="02040503050406030204" pitchFamily="18" charset="0"/>
                          </a:rPr>
                          <m:t>𝑬𝒎𝒑𝒍𝒐𝒚𝒎𝒆𝒏𝒕</m:t>
                        </m:r>
                      </m:e>
                      <m:sub>
                        <m:r>
                          <a:rPr lang="en-US" sz="1150" b="1" i="1">
                            <a:latin typeface="Cambria Math" panose="02040503050406030204" pitchFamily="18" charset="0"/>
                          </a:rPr>
                          <m:t>𝒊𝒕</m:t>
                        </m:r>
                      </m:sub>
                    </m:sSub>
                    <m:r>
                      <a:rPr lang="en-US" sz="1150" b="1">
                        <a:latin typeface="Cambria Math" panose="02040503050406030204" pitchFamily="18" charset="0"/>
                      </a:rPr>
                      <m:t>:</m:t>
                    </m:r>
                  </m:oMath>
                </a14:m>
                <a:r>
                  <a:rPr lang="en-US" sz="1150" b="1" dirty="0">
                    <a:cs typeface="Calibri" panose="020F0502020204030204" pitchFamily="34" charset="0"/>
                  </a:rPr>
                  <a:t> 		Year-over-year percent change in the number of employed individuals</a:t>
                </a:r>
              </a:p>
              <a:p>
                <a:pPr marL="0" indent="0" algn="just">
                  <a:spcBef>
                    <a:spcPts val="0"/>
                  </a:spcBef>
                </a:pPr>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𝑴𝒊𝒏𝒐𝒓𝒊𝒕𝒚</m:t>
                        </m:r>
                        <m:r>
                          <a:rPr lang="en-US" sz="1150" b="1" i="1">
                            <a:latin typeface="Cambria Math" panose="02040503050406030204" pitchFamily="18" charset="0"/>
                          </a:rPr>
                          <m:t> </m:t>
                        </m:r>
                        <m:r>
                          <a:rPr lang="en-US" sz="1150" b="1" i="1">
                            <a:latin typeface="Cambria Math" panose="02040503050406030204" pitchFamily="18" charset="0"/>
                          </a:rPr>
                          <m:t>𝑩𝒂𝒏𝒌</m:t>
                        </m:r>
                        <m:r>
                          <a:rPr lang="en-US" sz="1150" b="1" i="1">
                            <a:latin typeface="Cambria Math" panose="02040503050406030204" pitchFamily="18" charset="0"/>
                          </a:rPr>
                          <m:t> </m:t>
                        </m:r>
                        <m:r>
                          <a:rPr lang="en-US" sz="1150" b="1" i="1">
                            <a:latin typeface="Cambria Math" panose="02040503050406030204" pitchFamily="18" charset="0"/>
                          </a:rPr>
                          <m:t>𝑴𝒂𝒓𝒌𝒆𝒕</m:t>
                        </m:r>
                        <m:r>
                          <a:rPr lang="en-US" sz="1150" b="1" i="1">
                            <a:latin typeface="Cambria Math" panose="02040503050406030204" pitchFamily="18" charset="0"/>
                          </a:rPr>
                          <m:t> </m:t>
                        </m:r>
                        <m:r>
                          <a:rPr lang="en-US" sz="1150" b="1" i="1">
                            <a:latin typeface="Cambria Math" panose="02040503050406030204" pitchFamily="18" charset="0"/>
                          </a:rPr>
                          <m:t>𝑺𝒉𝒂𝒓𝒆</m:t>
                        </m:r>
                      </m:e>
                      <m:sub>
                        <m:r>
                          <a:rPr lang="en-US" sz="1150" b="1" i="1">
                            <a:latin typeface="Cambria Math" panose="02040503050406030204" pitchFamily="18" charset="0"/>
                          </a:rPr>
                          <m:t>𝒊𝒕</m:t>
                        </m:r>
                      </m:sub>
                    </m:sSub>
                  </m:oMath>
                </a14:m>
                <a:r>
                  <a:rPr lang="en-US" sz="1150" b="1" dirty="0">
                    <a:cs typeface="Calibri" panose="020F0502020204030204" pitchFamily="34" charset="0"/>
                  </a:rPr>
                  <a:t>: 	</a:t>
                </a:r>
                <a:r>
                  <a:rPr lang="en-US" sz="1150" b="1" dirty="0">
                    <a:solidFill>
                      <a:schemeClr val="tx1"/>
                    </a:solidFill>
                    <a:cs typeface="Calibri" panose="020F0502020204030204" pitchFamily="34" charset="0"/>
                  </a:rPr>
                  <a:t>The deposit-weighted proportion of bank branches with greater than 50% 				ownership by a minority individual</a:t>
                </a:r>
                <a:endParaRPr lang="en-US" sz="1150" b="1" dirty="0">
                  <a:solidFill>
                    <a:schemeClr val="tx1"/>
                  </a:solidFill>
                  <a:ea typeface="Calibri" panose="020F0502020204030204" pitchFamily="34" charset="0"/>
                  <a:cs typeface="Calibri" panose="020F0502020204030204" pitchFamily="34" charset="0"/>
                </a:endParaRP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𝑮𝑭𝑪</m:t>
                        </m:r>
                      </m:e>
                      <m:sub>
                        <m:r>
                          <a:rPr lang="en-US" sz="1150" b="1" i="1">
                            <a:latin typeface="Cambria Math" panose="02040503050406030204" pitchFamily="18" charset="0"/>
                          </a:rPr>
                          <m:t>𝒕</m:t>
                        </m:r>
                      </m:sub>
                    </m:sSub>
                  </m:oMath>
                </a14:m>
                <a:r>
                  <a:rPr lang="en-US" sz="1150" b="1" dirty="0">
                    <a:cs typeface="Calibri" panose="020F0502020204030204" pitchFamily="34" charset="0"/>
                  </a:rPr>
                  <a:t>: 			Equal to one in 2007-2009; zero otherwise</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𝑪𝑶𝑽𝑰𝑫</m:t>
                        </m:r>
                        <m:r>
                          <a:rPr lang="en-US" sz="1150" b="1" i="1">
                            <a:latin typeface="Cambria Math" panose="02040503050406030204" pitchFamily="18" charset="0"/>
                          </a:rPr>
                          <m:t>−</m:t>
                        </m:r>
                        <m:r>
                          <a:rPr lang="en-US" sz="1150" b="1" i="1">
                            <a:latin typeface="Cambria Math" panose="02040503050406030204" pitchFamily="18" charset="0"/>
                          </a:rPr>
                          <m:t>𝟏𝟗</m:t>
                        </m:r>
                        <m:r>
                          <a:rPr lang="en-US" sz="1150" b="1" i="1">
                            <a:latin typeface="Cambria Math" panose="02040503050406030204" pitchFamily="18" charset="0"/>
                          </a:rPr>
                          <m:t> </m:t>
                        </m:r>
                        <m:r>
                          <a:rPr lang="en-US" sz="1150" b="1" i="1" smtClean="0">
                            <a:latin typeface="Cambria Math" panose="02040503050406030204" pitchFamily="18" charset="0"/>
                          </a:rPr>
                          <m:t>𝑪𝒓𝒊𝒔𝒊𝒔</m:t>
                        </m:r>
                      </m:e>
                      <m:sub>
                        <m:r>
                          <a:rPr lang="en-US" sz="1150" b="1" i="1">
                            <a:latin typeface="Cambria Math" panose="02040503050406030204" pitchFamily="18" charset="0"/>
                          </a:rPr>
                          <m:t>𝒕</m:t>
                        </m:r>
                      </m:sub>
                    </m:sSub>
                  </m:oMath>
                </a14:m>
                <a:r>
                  <a:rPr lang="en-US" sz="1150" b="1" dirty="0">
                    <a:cs typeface="Calibri" panose="020F0502020204030204" pitchFamily="34" charset="0"/>
                  </a:rPr>
                  <a:t>: 		Equal to one in 2020; zero otherwise</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𝑼</m:t>
                        </m:r>
                      </m:e>
                      <m:sub>
                        <m:r>
                          <a:rPr lang="en-US" sz="1150" b="1" i="1">
                            <a:latin typeface="Cambria Math" panose="02040503050406030204" pitchFamily="18" charset="0"/>
                          </a:rPr>
                          <m:t>𝒊𝒕</m:t>
                        </m:r>
                        <m:r>
                          <a:rPr lang="en-US" sz="1150" b="1" i="1">
                            <a:latin typeface="Cambria Math" panose="02040503050406030204" pitchFamily="18" charset="0"/>
                          </a:rPr>
                          <m:t>−</m:t>
                        </m:r>
                        <m:r>
                          <a:rPr lang="en-US" sz="1150" b="1" i="1">
                            <a:latin typeface="Cambria Math" panose="02040503050406030204" pitchFamily="18" charset="0"/>
                          </a:rPr>
                          <m:t>𝟏</m:t>
                        </m:r>
                      </m:sub>
                    </m:sSub>
                  </m:oMath>
                </a14:m>
                <a:r>
                  <a:rPr lang="en-US" sz="1150" b="1" dirty="0">
                    <a:cs typeface="Calibri" panose="020F0502020204030204" pitchFamily="34" charset="0"/>
                  </a:rPr>
                  <a:t>: 			Socioeconomic, demographic, and bank health control variables (see below)</a:t>
                </a:r>
              </a:p>
              <a:p>
                <a:pPr marL="0" indent="0"/>
                <a:endParaRPr lang="en-US" sz="1150" b="1" dirty="0">
                  <a:cs typeface="Calibri" panose="020F0502020204030204" pitchFamily="34" charset="0"/>
                </a:endParaRPr>
              </a:p>
              <a:p>
                <a:pPr marL="0" indent="0" algn="just"/>
                <a:r>
                  <a:rPr lang="en-US" sz="1150" b="1" i="1" dirty="0">
                    <a:cs typeface="Calibri" panose="020F0502020204030204" pitchFamily="34" charset="0"/>
                  </a:rPr>
                  <a:t>Control Variables: </a:t>
                </a:r>
                <a:r>
                  <a:rPr lang="en-US" sz="1150" b="1" dirty="0">
                    <a:cs typeface="Calibri" panose="020F0502020204030204" pitchFamily="34" charset="0"/>
                  </a:rPr>
                  <a:t>Minority Population, Working Age (25-64), Bachelor’s Degree, Population Density, HPI, Median Household Income (Natural Log), Industrial Composition (Manufacturing, Services and Public Administration), COVID-19 Death Rate, Deposits per Capita, Assets (Log), Capital Adequacy, Asset Quality, Management Quality, Earnings, Liquidity, Sensitivity to Market Risk, HHI, Deposits in Metropolitan Regions, Bank Age, BHC Ownership, OCC Regulation, FDIC Regulation, TARP Amount (per Capita), PPP Loan Balance (per Capita)</a:t>
                </a:r>
              </a:p>
              <a:p>
                <a:pPr marL="0" indent="0" algn="just"/>
                <a:endParaRPr lang="en-US" sz="1150" b="1" dirty="0">
                  <a:cs typeface="Calibri" panose="020F0502020204030204" pitchFamily="34" charset="0"/>
                </a:endParaRPr>
              </a:p>
              <a:p>
                <a:pPr marL="0" indent="0" algn="just"/>
                <a:r>
                  <a:rPr lang="en-US" sz="1000" b="1" dirty="0">
                    <a:cs typeface="Calibri" panose="020F0502020204030204" pitchFamily="34" charset="0"/>
                  </a:rPr>
                  <a:t>Note: Data limitations require that we </a:t>
                </a:r>
                <a:r>
                  <a:rPr lang="en-US" sz="1000" b="1" dirty="0"/>
                  <a:t>aggregate multiple racial and ethnic minorities into one classification.</a:t>
                </a:r>
              </a:p>
            </p:txBody>
          </p:sp>
        </mc:Choice>
        <mc:Fallback xmlns="">
          <p:sp>
            <p:nvSpPr>
              <p:cNvPr id="8" name="Content Placeholder 2">
                <a:extLst>
                  <a:ext uri="{FF2B5EF4-FFF2-40B4-BE49-F238E27FC236}">
                    <a16:creationId xmlns:a16="http://schemas.microsoft.com/office/drawing/2014/main" id="{DBD9B4F7-9C63-634C-97F9-482C7A8269A2}"/>
                  </a:ext>
                </a:extLst>
              </p:cNvPr>
              <p:cNvSpPr>
                <a:spLocks noGrp="1" noRot="1" noChangeAspect="1" noMove="1" noResize="1" noEditPoints="1" noAdjustHandles="1" noChangeArrowheads="1" noChangeShapeType="1" noTextEdit="1"/>
              </p:cNvSpPr>
              <p:nvPr>
                <p:ph idx="4294967295"/>
              </p:nvPr>
            </p:nvSpPr>
            <p:spPr>
              <a:xfrm>
                <a:off x="419547" y="1006324"/>
                <a:ext cx="8304904" cy="3916166"/>
              </a:xfrm>
              <a:blipFill>
                <a:blip r:embed="rId3"/>
                <a:stretch>
                  <a:fillRect l="-1069" r="-1069"/>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2100" dirty="0">
              <a:latin typeface="+mj-lt"/>
            </a:endParaRPr>
          </a:p>
        </p:txBody>
      </p:sp>
    </p:spTree>
    <p:extLst>
      <p:ext uri="{BB962C8B-B14F-4D97-AF65-F5344CB8AC3E}">
        <p14:creationId xmlns:p14="http://schemas.microsoft.com/office/powerpoint/2010/main" val="20392970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3D7B235-A8F5-9840-9A2C-940DE0655DDC}"/>
              </a:ext>
            </a:extLst>
          </p:cNvPr>
          <p:cNvGraphicFramePr>
            <a:graphicFrameLocks noGrp="1"/>
          </p:cNvGraphicFramePr>
          <p:nvPr>
            <p:ph idx="4294967295"/>
            <p:extLst>
              <p:ext uri="{D42A27DB-BD31-4B8C-83A1-F6EECF244321}">
                <p14:modId xmlns:p14="http://schemas.microsoft.com/office/powerpoint/2010/main" val="2984355107"/>
              </p:ext>
            </p:extLst>
          </p:nvPr>
        </p:nvGraphicFramePr>
        <p:xfrm>
          <a:off x="300789" y="981375"/>
          <a:ext cx="8542421" cy="2846833"/>
        </p:xfrm>
        <a:graphic>
          <a:graphicData uri="http://schemas.openxmlformats.org/drawingml/2006/table">
            <a:tbl>
              <a:tblPr>
                <a:tableStyleId>{5C22544A-7EE6-4342-B048-85BDC9FD1C3A}</a:tableStyleId>
              </a:tblPr>
              <a:tblGrid>
                <a:gridCol w="3090646">
                  <a:extLst>
                    <a:ext uri="{9D8B030D-6E8A-4147-A177-3AD203B41FA5}">
                      <a16:colId xmlns:a16="http://schemas.microsoft.com/office/drawing/2014/main" val="3036633576"/>
                    </a:ext>
                  </a:extLst>
                </a:gridCol>
                <a:gridCol w="908914">
                  <a:extLst>
                    <a:ext uri="{9D8B030D-6E8A-4147-A177-3AD203B41FA5}">
                      <a16:colId xmlns:a16="http://schemas.microsoft.com/office/drawing/2014/main" val="2387733150"/>
                    </a:ext>
                  </a:extLst>
                </a:gridCol>
                <a:gridCol w="908914">
                  <a:extLst>
                    <a:ext uri="{9D8B030D-6E8A-4147-A177-3AD203B41FA5}">
                      <a16:colId xmlns:a16="http://schemas.microsoft.com/office/drawing/2014/main" val="1232104103"/>
                    </a:ext>
                  </a:extLst>
                </a:gridCol>
                <a:gridCol w="908914">
                  <a:extLst>
                    <a:ext uri="{9D8B030D-6E8A-4147-A177-3AD203B41FA5}">
                      <a16:colId xmlns:a16="http://schemas.microsoft.com/office/drawing/2014/main" val="1063638134"/>
                    </a:ext>
                  </a:extLst>
                </a:gridCol>
                <a:gridCol w="908914">
                  <a:extLst>
                    <a:ext uri="{9D8B030D-6E8A-4147-A177-3AD203B41FA5}">
                      <a16:colId xmlns:a16="http://schemas.microsoft.com/office/drawing/2014/main" val="254638699"/>
                    </a:ext>
                  </a:extLst>
                </a:gridCol>
                <a:gridCol w="908914">
                  <a:extLst>
                    <a:ext uri="{9D8B030D-6E8A-4147-A177-3AD203B41FA5}">
                      <a16:colId xmlns:a16="http://schemas.microsoft.com/office/drawing/2014/main" val="2519748413"/>
                    </a:ext>
                  </a:extLst>
                </a:gridCol>
                <a:gridCol w="907205">
                  <a:extLst>
                    <a:ext uri="{9D8B030D-6E8A-4147-A177-3AD203B41FA5}">
                      <a16:colId xmlns:a16="http://schemas.microsoft.com/office/drawing/2014/main" val="1042212264"/>
                    </a:ext>
                  </a:extLst>
                </a:gridCol>
              </a:tblGrid>
              <a:tr h="148448">
                <a:tc>
                  <a:txBody>
                    <a:bodyPr/>
                    <a:lstStyle/>
                    <a:p>
                      <a:pPr marL="0" marR="0" algn="l">
                        <a:lnSpc>
                          <a:spcPct val="115000"/>
                        </a:lnSpc>
                        <a:spcBef>
                          <a:spcPts val="0"/>
                        </a:spcBef>
                        <a:spcAft>
                          <a:spcPts val="0"/>
                        </a:spcAft>
                      </a:pPr>
                      <a:r>
                        <a:rPr lang="en-US" sz="1100" b="0" dirty="0">
                          <a:solidFill>
                            <a:schemeClr val="tx1"/>
                          </a:solidFill>
                          <a:effectLst/>
                          <a:latin typeface="+mn-lt"/>
                          <a:cs typeface="Calibri" panose="020F0502020204030204" pitchFamily="34" charset="0"/>
                        </a:rPr>
                        <a:t>Model</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[1]</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[3]</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[4]</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[5]</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[6]</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88976"/>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cs typeface="Calibri" panose="020F0502020204030204" pitchFamily="34" charset="0"/>
                        </a:rPr>
                        <a:t>Sample</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Full Sample</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PSM</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Full Sample</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PSM</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Full Sample</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PSM</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527527"/>
                  </a:ext>
                </a:extLst>
              </a:tr>
              <a:tr h="306182">
                <a:tc>
                  <a:txBody>
                    <a:bodyPr/>
                    <a:lstStyle/>
                    <a:p>
                      <a:pPr marL="0" marR="0" algn="l">
                        <a:lnSpc>
                          <a:spcPct val="115000"/>
                        </a:lnSpc>
                        <a:spcBef>
                          <a:spcPts val="0"/>
                        </a:spcBef>
                        <a:spcAft>
                          <a:spcPts val="0"/>
                        </a:spcAft>
                      </a:pPr>
                      <a:r>
                        <a:rPr lang="en-US" sz="1100" b="0" dirty="0">
                          <a:solidFill>
                            <a:schemeClr val="tx1"/>
                          </a:solidFill>
                          <a:effectLst/>
                          <a:latin typeface="+mn-lt"/>
                          <a:cs typeface="Calibri" panose="020F0502020204030204" pitchFamily="34" charset="0"/>
                        </a:rPr>
                        <a:t>Dependent Variables:</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err="1">
                          <a:solidFill>
                            <a:schemeClr val="tx1"/>
                          </a:solidFill>
                          <a:effectLst/>
                          <a:latin typeface="+mn-lt"/>
                          <a:cs typeface="Calibri" panose="020F0502020204030204" pitchFamily="34" charset="0"/>
                        </a:rPr>
                        <a:t>Δ</a:t>
                      </a:r>
                      <a:r>
                        <a:rPr lang="en-US" sz="1100" b="0" dirty="0">
                          <a:solidFill>
                            <a:schemeClr val="tx1"/>
                          </a:solidFill>
                          <a:effectLst/>
                          <a:latin typeface="+mn-lt"/>
                          <a:cs typeface="Calibri" panose="020F0502020204030204" pitchFamily="34" charset="0"/>
                        </a:rPr>
                        <a:t> Overall Employment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err="1">
                          <a:solidFill>
                            <a:schemeClr val="tx1"/>
                          </a:solidFill>
                          <a:effectLst/>
                          <a:latin typeface="+mn-lt"/>
                          <a:cs typeface="Calibri" panose="020F0502020204030204" pitchFamily="34" charset="0"/>
                        </a:rPr>
                        <a:t>Δ</a:t>
                      </a:r>
                      <a:r>
                        <a:rPr lang="en-US" sz="1100" b="0" dirty="0">
                          <a:solidFill>
                            <a:schemeClr val="tx1"/>
                          </a:solidFill>
                          <a:effectLst/>
                          <a:latin typeface="+mn-lt"/>
                          <a:cs typeface="Calibri" panose="020F0502020204030204" pitchFamily="34" charset="0"/>
                        </a:rPr>
                        <a:t> Overall Employment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err="1">
                          <a:solidFill>
                            <a:schemeClr val="tx1"/>
                          </a:solidFill>
                          <a:effectLst/>
                          <a:latin typeface="+mn-lt"/>
                          <a:cs typeface="Calibri" panose="020F0502020204030204" pitchFamily="34" charset="0"/>
                        </a:rPr>
                        <a:t>Δ</a:t>
                      </a:r>
                      <a:r>
                        <a:rPr lang="en-US" sz="1100" b="0">
                          <a:solidFill>
                            <a:schemeClr val="tx1"/>
                          </a:solidFill>
                          <a:effectLst/>
                          <a:latin typeface="+mn-lt"/>
                          <a:cs typeface="Calibri" panose="020F0502020204030204" pitchFamily="34" charset="0"/>
                        </a:rPr>
                        <a:t> Minority Employment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err="1">
                          <a:solidFill>
                            <a:schemeClr val="tx1"/>
                          </a:solidFill>
                          <a:effectLst/>
                          <a:latin typeface="+mn-lt"/>
                          <a:cs typeface="Calibri" panose="020F0502020204030204" pitchFamily="34" charset="0"/>
                        </a:rPr>
                        <a:t>Δ</a:t>
                      </a:r>
                      <a:r>
                        <a:rPr lang="en-US" sz="1100" b="0">
                          <a:solidFill>
                            <a:schemeClr val="tx1"/>
                          </a:solidFill>
                          <a:effectLst/>
                          <a:latin typeface="+mn-lt"/>
                          <a:cs typeface="Calibri" panose="020F0502020204030204" pitchFamily="34" charset="0"/>
                        </a:rPr>
                        <a:t> Minority Employment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err="1">
                          <a:solidFill>
                            <a:schemeClr val="tx1"/>
                          </a:solidFill>
                          <a:effectLst/>
                          <a:latin typeface="+mn-lt"/>
                          <a:cs typeface="Calibri" panose="020F0502020204030204" pitchFamily="34" charset="0"/>
                        </a:rPr>
                        <a:t>Δ</a:t>
                      </a:r>
                      <a:r>
                        <a:rPr lang="en-US" sz="1100" b="0">
                          <a:solidFill>
                            <a:schemeClr val="tx1"/>
                          </a:solidFill>
                          <a:effectLst/>
                          <a:latin typeface="+mn-lt"/>
                          <a:cs typeface="Calibri" panose="020F0502020204030204" pitchFamily="34" charset="0"/>
                        </a:rPr>
                        <a:t> White Employment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err="1">
                          <a:solidFill>
                            <a:schemeClr val="tx1"/>
                          </a:solidFill>
                          <a:effectLst/>
                          <a:latin typeface="+mn-lt"/>
                          <a:cs typeface="Calibri" panose="020F0502020204030204" pitchFamily="34" charset="0"/>
                        </a:rPr>
                        <a:t>Δ</a:t>
                      </a:r>
                      <a:r>
                        <a:rPr lang="en-US" sz="1100" b="0">
                          <a:solidFill>
                            <a:schemeClr val="tx1"/>
                          </a:solidFill>
                          <a:effectLst/>
                          <a:latin typeface="+mn-lt"/>
                          <a:cs typeface="Calibri" panose="020F0502020204030204" pitchFamily="34" charset="0"/>
                        </a:rPr>
                        <a:t> White Employment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76065"/>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cs typeface="Calibri" panose="020F0502020204030204" pitchFamily="34" charset="0"/>
                        </a:rPr>
                        <a:t>Independent Variables:</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 </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 </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 </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 </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 </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 </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770847"/>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Minority Bank Market Share</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-1.50</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-9.39</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-14.21</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-23.98</a:t>
                      </a:r>
                      <a:r>
                        <a:rPr lang="en-US" sz="1100" b="0" baseline="30000">
                          <a:solidFill>
                            <a:schemeClr val="tx1"/>
                          </a:solidFill>
                          <a:effectLst/>
                          <a:latin typeface="+mn-lt"/>
                          <a:cs typeface="Calibri" panose="020F0502020204030204" pitchFamily="34" charset="0"/>
                        </a:rPr>
                        <a: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3.99</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-4.50</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1869360"/>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 </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[-0.25]</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[-1.47]</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[-1.46]</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[-2.87]</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[0.77]</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[-0.72]</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6891607"/>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Minority Bank Market Share × GFC</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39.57</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34.25</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111.9</a:t>
                      </a:r>
                      <a:r>
                        <a:rPr lang="en-US" sz="1100" b="0" baseline="30000">
                          <a:solidFill>
                            <a:schemeClr val="tx1"/>
                          </a:solidFill>
                          <a:effectLst/>
                          <a:latin typeface="+mn-lt"/>
                          <a:cs typeface="Calibri" panose="020F0502020204030204" pitchFamily="34" charset="0"/>
                        </a:rPr>
                        <a: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63.72</a:t>
                      </a:r>
                      <a:r>
                        <a:rPr lang="en-US" sz="1100" b="0" baseline="30000">
                          <a:solidFill>
                            <a:schemeClr val="tx1"/>
                          </a:solidFill>
                          <a:effectLst/>
                          <a:latin typeface="+mn-lt"/>
                          <a:cs typeface="Calibri" panose="020F0502020204030204" pitchFamily="34" charset="0"/>
                        </a:rPr>
                        <a: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35.22</a:t>
                      </a:r>
                      <a:r>
                        <a:rPr lang="en-US" sz="1100" b="0" baseline="30000">
                          <a:solidFill>
                            <a:schemeClr val="tx1"/>
                          </a:solidFill>
                          <a:effectLst/>
                          <a:latin typeface="+mn-lt"/>
                          <a:cs typeface="Calibri" panose="020F0502020204030204" pitchFamily="34" charset="0"/>
                        </a:rPr>
                        <a:t>**</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a:solidFill>
                            <a:schemeClr val="tx1"/>
                          </a:solidFill>
                          <a:effectLst/>
                          <a:latin typeface="+mn-lt"/>
                          <a:cs typeface="Calibri" panose="020F0502020204030204" pitchFamily="34" charset="0"/>
                        </a:rPr>
                        <a:t>26.67</a:t>
                      </a:r>
                      <a:endParaRPr lang="en-US" sz="110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724149243"/>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 </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[2.34]</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[1.91]</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[3.69]</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[2.49]</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[2.17]</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[1.51]</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54796518"/>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Minority Bank Market Share × COVID-19 Crisis</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10.96</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54.20</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39.27</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79.21</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7.96</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48.80</a:t>
                      </a:r>
                      <a:r>
                        <a:rPr lang="en-US" sz="1100" b="0" baseline="30000" dirty="0">
                          <a:solidFill>
                            <a:schemeClr val="tx1"/>
                          </a:solidFill>
                          <a:effectLst/>
                          <a:latin typeface="+mn-lt"/>
                          <a:cs typeface="Calibri" panose="020F0502020204030204" pitchFamily="34" charset="0"/>
                        </a:rPr>
                        <a:t>**</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404845147"/>
                  </a:ext>
                </a:extLst>
              </a:tr>
              <a:tr h="148495">
                <a:tc>
                  <a:txBody>
                    <a:bodyPr/>
                    <a:lstStyle/>
                    <a:p>
                      <a:pPr marL="0" marR="0" algn="l">
                        <a:lnSpc>
                          <a:spcPct val="115000"/>
                        </a:lnSpc>
                        <a:spcBef>
                          <a:spcPts val="0"/>
                        </a:spcBef>
                        <a:spcAft>
                          <a:spcPts val="0"/>
                        </a:spcAft>
                      </a:pPr>
                      <a:r>
                        <a:rPr lang="en-US" sz="1100" b="0" i="1" dirty="0">
                          <a:solidFill>
                            <a:schemeClr val="tx1"/>
                          </a:solidFill>
                          <a:effectLst/>
                          <a:latin typeface="+mn-lt"/>
                          <a:cs typeface="Calibri" panose="020F0502020204030204" pitchFamily="34" charset="0"/>
                        </a:rPr>
                        <a:t> </a:t>
                      </a:r>
                      <a:endParaRPr lang="en-US" sz="110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[0.68]</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[2.56]</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[2.21]</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[3.16]</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[0.48]</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tx1"/>
                          </a:solidFill>
                          <a:effectLst/>
                          <a:latin typeface="+mn-lt"/>
                          <a:cs typeface="Calibri" panose="020F0502020204030204" pitchFamily="34" charset="0"/>
                        </a:rPr>
                        <a:t>[2.28]</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56980299"/>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PSM Match Sample</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No</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No</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No</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488957"/>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Control Variables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979868"/>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State &amp; Year FEs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Yes</a:t>
                      </a:r>
                    </a:p>
                  </a:txBody>
                  <a:tcPr marL="38576" marR="3857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836467"/>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Observations</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28,129</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1,756</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28,129</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1,756</a:t>
                      </a:r>
                    </a:p>
                  </a:txBody>
                  <a:tcPr marL="38576" marR="38576"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28,129</a:t>
                      </a:r>
                    </a:p>
                  </a:txBody>
                  <a:tcPr marL="38576" marR="38576"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1,756</a:t>
                      </a:r>
                    </a:p>
                  </a:txBody>
                  <a:tcPr marL="38576" marR="3857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6765853"/>
                  </a:ext>
                </a:extLst>
              </a:tr>
              <a:tr h="148448">
                <a:tc>
                  <a:txBody>
                    <a:bodyPr/>
                    <a:lstStyle/>
                    <a:p>
                      <a:pPr marL="0" marR="0" algn="l">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R</a:t>
                      </a:r>
                      <a:r>
                        <a:rPr lang="en-US" sz="1100" b="0" baseline="30000" dirty="0">
                          <a:solidFill>
                            <a:schemeClr val="tx1"/>
                          </a:solidFill>
                          <a:effectLst/>
                          <a:latin typeface="+mn-lt"/>
                          <a:ea typeface="Calibri" panose="020F0502020204030204" pitchFamily="34" charset="0"/>
                          <a:cs typeface="Calibri" panose="020F0502020204030204" pitchFamily="34" charset="0"/>
                        </a:rPr>
                        <a:t>2</a:t>
                      </a:r>
                      <a:endParaRPr lang="en-US" sz="110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0.26</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0.46</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0.17</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0.34</a:t>
                      </a:r>
                    </a:p>
                  </a:txBody>
                  <a:tcPr marL="38576" marR="38576"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0.24</a:t>
                      </a:r>
                    </a:p>
                  </a:txBody>
                  <a:tcPr marL="38576" marR="38576"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0.43</a:t>
                      </a:r>
                    </a:p>
                  </a:txBody>
                  <a:tcPr marL="38576" marR="3857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412067"/>
                  </a:ext>
                </a:extLst>
              </a:tr>
            </a:tbl>
          </a:graphicData>
        </a:graphic>
      </p:graphicFrame>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1650" dirty="0">
              <a:latin typeface="+mj-lt"/>
            </a:endParaRPr>
          </a:p>
        </p:txBody>
      </p:sp>
      <p:sp>
        <p:nvSpPr>
          <p:cNvPr id="8" name="TextBox 7">
            <a:extLst>
              <a:ext uri="{FF2B5EF4-FFF2-40B4-BE49-F238E27FC236}">
                <a16:creationId xmlns:a16="http://schemas.microsoft.com/office/drawing/2014/main" id="{485D60C1-1751-A94C-BE28-73EBE4BCB96E}"/>
              </a:ext>
            </a:extLst>
          </p:cNvPr>
          <p:cNvSpPr txBox="1"/>
          <p:nvPr/>
        </p:nvSpPr>
        <p:spPr>
          <a:xfrm>
            <a:off x="300788" y="4063380"/>
            <a:ext cx="8542421" cy="938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n-lt"/>
              </a:rPr>
              <a:t>The minority-owned bank market share mitigates employment losses through each crisis.</a:t>
            </a:r>
          </a:p>
          <a:p>
            <a:pPr marL="214313" indent="-214313" algn="just" defTabSz="685800">
              <a:buFont typeface="Arial" panose="020B0604020202020204" pitchFamily="34" charset="0"/>
              <a:buChar char="•"/>
              <a:defRPr/>
            </a:pPr>
            <a:r>
              <a:rPr lang="en-US" b="1" kern="1200" dirty="0">
                <a:solidFill>
                  <a:prstClr val="black"/>
                </a:solidFill>
                <a:latin typeface="+mn-lt"/>
              </a:rPr>
              <a:t>Strongest effects are observed on minority employment.</a:t>
            </a:r>
          </a:p>
          <a:p>
            <a:pPr marL="214313" indent="-214313" algn="just" defTabSz="685800">
              <a:buFont typeface="Arial" panose="020B0604020202020204" pitchFamily="34" charset="0"/>
              <a:buChar char="•"/>
              <a:defRPr/>
            </a:pPr>
            <a:r>
              <a:rPr lang="en-US" b="1" kern="1200" dirty="0">
                <a:solidFill>
                  <a:prstClr val="black"/>
                </a:solidFill>
                <a:latin typeface="+mn-lt"/>
              </a:rPr>
              <a:t>Positive effects are observed both overall and for non-minorities.</a:t>
            </a:r>
          </a:p>
          <a:p>
            <a:pPr marL="214313" indent="-214313" algn="just" defTabSz="685800">
              <a:buFont typeface="Arial" panose="020B0604020202020204" pitchFamily="34" charset="0"/>
              <a:buChar char="•"/>
              <a:defRPr/>
            </a:pPr>
            <a:r>
              <a:rPr lang="en-US" b="1" kern="1200" dirty="0">
                <a:solidFill>
                  <a:prstClr val="black"/>
                </a:solidFill>
                <a:latin typeface="+mn-lt"/>
              </a:rPr>
              <a:t>Results hold up against PSM specification, mitigating selection bias concerns.</a:t>
            </a:r>
          </a:p>
        </p:txBody>
      </p:sp>
      <p:sp>
        <p:nvSpPr>
          <p:cNvPr id="10" name="Title 1">
            <a:extLst>
              <a:ext uri="{FF2B5EF4-FFF2-40B4-BE49-F238E27FC236}">
                <a16:creationId xmlns:a16="http://schemas.microsoft.com/office/drawing/2014/main" id="{C11A2A0A-8C46-B74B-9E30-3D40CBA6087B}"/>
              </a:ext>
            </a:extLst>
          </p:cNvPr>
          <p:cNvSpPr txBox="1">
            <a:spLocks/>
          </p:cNvSpPr>
          <p:nvPr/>
        </p:nvSpPr>
        <p:spPr>
          <a:xfrm>
            <a:off x="954506" y="0"/>
            <a:ext cx="7263062"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rPr>
              <a:t>Minority-Owned Banks Enhance Economic Resilience Through Global Financial Crisis (GFC) and COVID-19 Crisis</a:t>
            </a:r>
          </a:p>
        </p:txBody>
      </p:sp>
    </p:spTree>
    <p:extLst>
      <p:ext uri="{BB962C8B-B14F-4D97-AF65-F5344CB8AC3E}">
        <p14:creationId xmlns:p14="http://schemas.microsoft.com/office/powerpoint/2010/main" val="30914046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A4A1761-04A8-994A-AD4E-61047D8DA8BD}"/>
              </a:ext>
            </a:extLst>
          </p:cNvPr>
          <p:cNvSpPr txBox="1">
            <a:spLocks/>
          </p:cNvSpPr>
          <p:nvPr/>
        </p:nvSpPr>
        <p:spPr>
          <a:xfrm>
            <a:off x="2028634" y="-5205"/>
            <a:ext cx="508672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cs typeface="Calibri" panose="020F0502020204030204" pitchFamily="34" charset="0"/>
              </a:rPr>
              <a:t>Results Hold, Conditioning on Bank Size</a:t>
            </a:r>
          </a:p>
        </p:txBody>
      </p:sp>
      <p:graphicFrame>
        <p:nvGraphicFramePr>
          <p:cNvPr id="8" name="Content Placeholder 3">
            <a:extLst>
              <a:ext uri="{FF2B5EF4-FFF2-40B4-BE49-F238E27FC236}">
                <a16:creationId xmlns:a16="http://schemas.microsoft.com/office/drawing/2014/main" id="{5707C82E-A517-8C43-9042-E50D5C4A36C5}"/>
              </a:ext>
            </a:extLst>
          </p:cNvPr>
          <p:cNvGraphicFramePr>
            <a:graphicFrameLocks noGrp="1"/>
          </p:cNvGraphicFramePr>
          <p:nvPr>
            <p:ph idx="4294967295"/>
            <p:extLst>
              <p:ext uri="{D42A27DB-BD31-4B8C-83A1-F6EECF244321}">
                <p14:modId xmlns:p14="http://schemas.microsoft.com/office/powerpoint/2010/main" val="781658267"/>
              </p:ext>
            </p:extLst>
          </p:nvPr>
        </p:nvGraphicFramePr>
        <p:xfrm>
          <a:off x="164429" y="1074934"/>
          <a:ext cx="8815138" cy="2403348"/>
        </p:xfrm>
        <a:graphic>
          <a:graphicData uri="http://schemas.openxmlformats.org/drawingml/2006/table">
            <a:tbl>
              <a:tblPr>
                <a:tableStyleId>{5C22544A-7EE6-4342-B048-85BDC9FD1C3A}</a:tableStyleId>
              </a:tblPr>
              <a:tblGrid>
                <a:gridCol w="2879558">
                  <a:extLst>
                    <a:ext uri="{9D8B030D-6E8A-4147-A177-3AD203B41FA5}">
                      <a16:colId xmlns:a16="http://schemas.microsoft.com/office/drawing/2014/main" val="1147860199"/>
                    </a:ext>
                  </a:extLst>
                </a:gridCol>
                <a:gridCol w="676470">
                  <a:extLst>
                    <a:ext uri="{9D8B030D-6E8A-4147-A177-3AD203B41FA5}">
                      <a16:colId xmlns:a16="http://schemas.microsoft.com/office/drawing/2014/main" val="1851611519"/>
                    </a:ext>
                  </a:extLst>
                </a:gridCol>
                <a:gridCol w="634689">
                  <a:extLst>
                    <a:ext uri="{9D8B030D-6E8A-4147-A177-3AD203B41FA5}">
                      <a16:colId xmlns:a16="http://schemas.microsoft.com/office/drawing/2014/main" val="3928668940"/>
                    </a:ext>
                  </a:extLst>
                </a:gridCol>
                <a:gridCol w="662020">
                  <a:extLst>
                    <a:ext uri="{9D8B030D-6E8A-4147-A177-3AD203B41FA5}">
                      <a16:colId xmlns:a16="http://schemas.microsoft.com/office/drawing/2014/main" val="1147264033"/>
                    </a:ext>
                  </a:extLst>
                </a:gridCol>
                <a:gridCol w="677883">
                  <a:extLst>
                    <a:ext uri="{9D8B030D-6E8A-4147-A177-3AD203B41FA5}">
                      <a16:colId xmlns:a16="http://schemas.microsoft.com/office/drawing/2014/main" val="2909682183"/>
                    </a:ext>
                  </a:extLst>
                </a:gridCol>
                <a:gridCol w="638216">
                  <a:extLst>
                    <a:ext uri="{9D8B030D-6E8A-4147-A177-3AD203B41FA5}">
                      <a16:colId xmlns:a16="http://schemas.microsoft.com/office/drawing/2014/main" val="2895794449"/>
                    </a:ext>
                  </a:extLst>
                </a:gridCol>
                <a:gridCol w="705206">
                  <a:extLst>
                    <a:ext uri="{9D8B030D-6E8A-4147-A177-3AD203B41FA5}">
                      <a16:colId xmlns:a16="http://schemas.microsoft.com/office/drawing/2014/main" val="677007763"/>
                    </a:ext>
                  </a:extLst>
                </a:gridCol>
                <a:gridCol w="682298">
                  <a:extLst>
                    <a:ext uri="{9D8B030D-6E8A-4147-A177-3AD203B41FA5}">
                      <a16:colId xmlns:a16="http://schemas.microsoft.com/office/drawing/2014/main" val="33254111"/>
                    </a:ext>
                  </a:extLst>
                </a:gridCol>
                <a:gridCol w="634688">
                  <a:extLst>
                    <a:ext uri="{9D8B030D-6E8A-4147-A177-3AD203B41FA5}">
                      <a16:colId xmlns:a16="http://schemas.microsoft.com/office/drawing/2014/main" val="594434354"/>
                    </a:ext>
                  </a:extLst>
                </a:gridCol>
                <a:gridCol w="624110">
                  <a:extLst>
                    <a:ext uri="{9D8B030D-6E8A-4147-A177-3AD203B41FA5}">
                      <a16:colId xmlns:a16="http://schemas.microsoft.com/office/drawing/2014/main" val="4124481871"/>
                    </a:ext>
                  </a:extLst>
                </a:gridCol>
              </a:tblGrid>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Model</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[3]</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[4]</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[5]</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[6]</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[7]</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[8]</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[9]</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227767"/>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Dependent Variable: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15000"/>
                        </a:lnSpc>
                        <a:spcBef>
                          <a:spcPts val="0"/>
                        </a:spcBef>
                        <a:spcAft>
                          <a:spcPts val="0"/>
                        </a:spcAft>
                      </a:pPr>
                      <a:r>
                        <a:rPr lang="en-US" sz="1050" b="0" dirty="0" err="1">
                          <a:solidFill>
                            <a:schemeClr val="tx1"/>
                          </a:solidFill>
                          <a:effectLst/>
                          <a:latin typeface="+mn-lt"/>
                          <a:cs typeface="Calibri" panose="020F0502020204030204" pitchFamily="34" charset="0"/>
                        </a:rPr>
                        <a:t>Δ</a:t>
                      </a:r>
                      <a:r>
                        <a:rPr lang="en-US" sz="1050" b="0" dirty="0">
                          <a:solidFill>
                            <a:schemeClr val="tx1"/>
                          </a:solidFill>
                          <a:effectLst/>
                          <a:latin typeface="+mn-lt"/>
                          <a:cs typeface="Calibri" panose="020F0502020204030204" pitchFamily="34" charset="0"/>
                        </a:rPr>
                        <a:t> Overall Employment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marL="0" marR="0" algn="ctr">
                        <a:lnSpc>
                          <a:spcPct val="115000"/>
                        </a:lnSpc>
                        <a:spcBef>
                          <a:spcPts val="0"/>
                        </a:spcBef>
                        <a:spcAft>
                          <a:spcPts val="0"/>
                        </a:spcAft>
                      </a:pPr>
                      <a:r>
                        <a:rPr lang="en-US" sz="1050" b="0" dirty="0" err="1">
                          <a:solidFill>
                            <a:schemeClr val="tx1"/>
                          </a:solidFill>
                          <a:effectLst/>
                          <a:latin typeface="+mn-lt"/>
                          <a:cs typeface="Calibri" panose="020F0502020204030204" pitchFamily="34" charset="0"/>
                        </a:rPr>
                        <a:t>Δ</a:t>
                      </a:r>
                      <a:r>
                        <a:rPr lang="en-US" sz="1050" b="0" dirty="0">
                          <a:solidFill>
                            <a:schemeClr val="tx1"/>
                          </a:solidFill>
                          <a:effectLst/>
                          <a:latin typeface="+mn-lt"/>
                          <a:cs typeface="Calibri" panose="020F0502020204030204" pitchFamily="34" charset="0"/>
                        </a:rPr>
                        <a:t> Minority Employment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50" b="0" dirty="0" err="1">
                          <a:solidFill>
                            <a:schemeClr val="tx1"/>
                          </a:solidFill>
                          <a:effectLst/>
                          <a:latin typeface="+mn-lt"/>
                          <a:cs typeface="Calibri" panose="020F0502020204030204" pitchFamily="34" charset="0"/>
                        </a:rPr>
                        <a:t>Δ</a:t>
                      </a:r>
                      <a:r>
                        <a:rPr lang="en-US" sz="1050" b="0" dirty="0">
                          <a:solidFill>
                            <a:schemeClr val="tx1"/>
                          </a:solidFill>
                          <a:effectLst/>
                          <a:latin typeface="+mn-lt"/>
                          <a:cs typeface="Calibri" panose="020F0502020204030204" pitchFamily="34" charset="0"/>
                        </a:rPr>
                        <a:t> White Employment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1401813"/>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Sample</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All Banks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&lt; $10 B</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&lt; $2B</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All Banks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&lt; $10 B</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&lt; $2B</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All Banks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&lt; $10 B</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&lt; $2B</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4056539"/>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Independent Variables: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 </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 </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 </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456594"/>
                  </a:ext>
                </a:extLst>
              </a:tr>
              <a:tr h="148495">
                <a:tc>
                  <a:txBody>
                    <a:bodyPr/>
                    <a:lstStyle/>
                    <a:p>
                      <a:pPr marL="0" marR="0" algn="l">
                        <a:lnSpc>
                          <a:spcPct val="115000"/>
                        </a:lnSpc>
                        <a:spcBef>
                          <a:spcPts val="0"/>
                        </a:spcBef>
                        <a:spcAft>
                          <a:spcPts val="0"/>
                        </a:spcAft>
                      </a:pPr>
                      <a:r>
                        <a:rPr lang="en-US" sz="1050" b="0" i="1">
                          <a:solidFill>
                            <a:schemeClr val="tx1"/>
                          </a:solidFill>
                          <a:effectLst/>
                          <a:latin typeface="+mn-lt"/>
                          <a:cs typeface="Calibri" panose="020F0502020204030204" pitchFamily="34" charset="0"/>
                        </a:rPr>
                        <a:t>Minority Bank Market Share</a:t>
                      </a:r>
                      <a:endParaRPr lang="en-US" sz="1050" b="0" i="1">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-9.39</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-3.27</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0.73</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-23.98</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-11.48</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-3.39</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-4.50</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0.14</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2.46</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74583177"/>
                  </a:ext>
                </a:extLst>
              </a:tr>
              <a:tr h="148495">
                <a:tc>
                  <a:txBody>
                    <a:bodyPr/>
                    <a:lstStyle/>
                    <a:p>
                      <a:pPr marL="0" marR="0" algn="l">
                        <a:lnSpc>
                          <a:spcPct val="115000"/>
                        </a:lnSpc>
                        <a:spcBef>
                          <a:spcPts val="0"/>
                        </a:spcBef>
                        <a:spcAft>
                          <a:spcPts val="0"/>
                        </a:spcAft>
                      </a:pPr>
                      <a:r>
                        <a:rPr lang="en-US" sz="1050" b="0" i="1" dirty="0">
                          <a:solidFill>
                            <a:schemeClr val="tx1"/>
                          </a:solidFill>
                          <a:effectLst/>
                          <a:latin typeface="+mn-lt"/>
                          <a:cs typeface="Calibri" panose="020F0502020204030204" pitchFamily="34" charset="0"/>
                        </a:rPr>
                        <a:t> </a:t>
                      </a:r>
                      <a:endParaRPr lang="en-US" sz="105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[-1.47]</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[-0.78]</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[0.18]</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[-2.87]</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[-2.10]</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[-0.60]</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[-0.72]</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[0.04]</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[0.68]</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02144247"/>
                  </a:ext>
                </a:extLst>
              </a:tr>
              <a:tr h="148495">
                <a:tc>
                  <a:txBody>
                    <a:bodyPr/>
                    <a:lstStyle/>
                    <a:p>
                      <a:pPr marL="0" marR="0" algn="l">
                        <a:lnSpc>
                          <a:spcPct val="115000"/>
                        </a:lnSpc>
                        <a:spcBef>
                          <a:spcPts val="0"/>
                        </a:spcBef>
                        <a:spcAft>
                          <a:spcPts val="0"/>
                        </a:spcAft>
                      </a:pPr>
                      <a:r>
                        <a:rPr lang="en-US" sz="1050" b="0" i="1" dirty="0">
                          <a:solidFill>
                            <a:schemeClr val="tx1"/>
                          </a:solidFill>
                          <a:effectLst/>
                          <a:latin typeface="+mn-lt"/>
                          <a:cs typeface="Calibri" panose="020F0502020204030204" pitchFamily="34" charset="0"/>
                        </a:rPr>
                        <a:t>Minority Bank Market Share × GFC</a:t>
                      </a:r>
                      <a:endParaRPr lang="en-US" sz="105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34.25</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24.31</a:t>
                      </a:r>
                      <a:r>
                        <a:rPr lang="en-US" sz="1050" b="0" baseline="30000">
                          <a:solidFill>
                            <a:schemeClr val="tx1"/>
                          </a:solidFill>
                          <a:effectLst/>
                          <a:latin typeface="+mn-lt"/>
                          <a:cs typeface="Calibri" panose="020F0502020204030204" pitchFamily="34" charset="0"/>
                        </a:rPr>
                        <a:t>**</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20.61</a:t>
                      </a:r>
                      <a:r>
                        <a:rPr lang="en-US" sz="1050" b="0" baseline="30000">
                          <a:solidFill>
                            <a:schemeClr val="tx1"/>
                          </a:solidFill>
                          <a:effectLst/>
                          <a:latin typeface="+mn-lt"/>
                          <a:cs typeface="Calibri" panose="020F0502020204030204" pitchFamily="34" charset="0"/>
                        </a:rPr>
                        <a:t>**</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63.72</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47.67</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39.15</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26.67</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19.22</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15.37</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385407429"/>
                  </a:ext>
                </a:extLst>
              </a:tr>
              <a:tr h="148495">
                <a:tc>
                  <a:txBody>
                    <a:bodyPr/>
                    <a:lstStyle/>
                    <a:p>
                      <a:pPr marL="0" marR="0" algn="l">
                        <a:lnSpc>
                          <a:spcPct val="115000"/>
                        </a:lnSpc>
                        <a:spcBef>
                          <a:spcPts val="0"/>
                        </a:spcBef>
                        <a:spcAft>
                          <a:spcPts val="0"/>
                        </a:spcAft>
                      </a:pPr>
                      <a:r>
                        <a:rPr lang="en-US" sz="1050" b="0" i="1" dirty="0">
                          <a:solidFill>
                            <a:schemeClr val="tx1"/>
                          </a:solidFill>
                          <a:effectLst/>
                          <a:latin typeface="+mn-lt"/>
                          <a:cs typeface="Calibri" panose="020F0502020204030204" pitchFamily="34" charset="0"/>
                        </a:rPr>
                        <a:t> </a:t>
                      </a:r>
                      <a:endParaRPr lang="en-US" sz="105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[1.91]</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[2.05]</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[2.13]</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[2.49]</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[2.84]</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[3.10]</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[1.51]</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[1.63]</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[1.55]</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228527239"/>
                  </a:ext>
                </a:extLst>
              </a:tr>
              <a:tr h="148495">
                <a:tc>
                  <a:txBody>
                    <a:bodyPr/>
                    <a:lstStyle/>
                    <a:p>
                      <a:pPr marL="0" marR="0" algn="l">
                        <a:lnSpc>
                          <a:spcPct val="115000"/>
                        </a:lnSpc>
                        <a:spcBef>
                          <a:spcPts val="0"/>
                        </a:spcBef>
                        <a:spcAft>
                          <a:spcPts val="0"/>
                        </a:spcAft>
                      </a:pPr>
                      <a:r>
                        <a:rPr lang="en-US" sz="1050" b="0" i="1" dirty="0">
                          <a:solidFill>
                            <a:schemeClr val="tx1"/>
                          </a:solidFill>
                          <a:effectLst/>
                          <a:latin typeface="+mn-lt"/>
                          <a:cs typeface="Calibri" panose="020F0502020204030204" pitchFamily="34" charset="0"/>
                        </a:rPr>
                        <a:t>Minority Bank Market Share × COVID-19 Crisis</a:t>
                      </a:r>
                      <a:endParaRPr lang="en-US" sz="105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54.20</a:t>
                      </a:r>
                      <a:r>
                        <a:rPr lang="en-US" sz="1050" b="0" baseline="30000">
                          <a:solidFill>
                            <a:schemeClr val="tx1"/>
                          </a:solidFill>
                          <a:effectLst/>
                          <a:latin typeface="+mn-lt"/>
                          <a:cs typeface="Calibri" panose="020F0502020204030204" pitchFamily="34" charset="0"/>
                        </a:rPr>
                        <a:t>**</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25.26</a:t>
                      </a:r>
                      <a:r>
                        <a:rPr lang="en-US" sz="1050" b="0" baseline="30000">
                          <a:solidFill>
                            <a:schemeClr val="tx1"/>
                          </a:solidFill>
                          <a:effectLst/>
                          <a:latin typeface="+mn-lt"/>
                          <a:cs typeface="Calibri" panose="020F0502020204030204" pitchFamily="34" charset="0"/>
                        </a:rPr>
                        <a:t>*</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19.81</a:t>
                      </a:r>
                      <a:r>
                        <a:rPr lang="en-US" sz="1050" b="0" baseline="30000">
                          <a:solidFill>
                            <a:schemeClr val="tx1"/>
                          </a:solidFill>
                          <a:effectLst/>
                          <a:latin typeface="+mn-lt"/>
                          <a:cs typeface="Calibri" panose="020F0502020204030204" pitchFamily="34" charset="0"/>
                        </a:rPr>
                        <a:t>*</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79.21</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36.71</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31.64</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48.80</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22.04</a:t>
                      </a:r>
                      <a:r>
                        <a:rPr lang="en-US" sz="1050" b="0" baseline="30000" dirty="0">
                          <a:solidFill>
                            <a:schemeClr val="tx1"/>
                          </a:solidFill>
                          <a:effectLst/>
                          <a:latin typeface="+mn-lt"/>
                          <a:cs typeface="Calibri" panose="020F0502020204030204" pitchFamily="34" charset="0"/>
                        </a:rPr>
                        <a:t>*</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16.22</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981798881"/>
                  </a:ext>
                </a:extLst>
              </a:tr>
              <a:tr h="148495">
                <a:tc>
                  <a:txBody>
                    <a:bodyPr/>
                    <a:lstStyle/>
                    <a:p>
                      <a:pPr marL="0" marR="0" algn="l">
                        <a:lnSpc>
                          <a:spcPct val="115000"/>
                        </a:lnSpc>
                        <a:spcBef>
                          <a:spcPts val="0"/>
                        </a:spcBef>
                        <a:spcAft>
                          <a:spcPts val="0"/>
                        </a:spcAft>
                      </a:pPr>
                      <a:r>
                        <a:rPr lang="en-US" sz="1050" b="0" i="1" dirty="0">
                          <a:solidFill>
                            <a:schemeClr val="tx1"/>
                          </a:solidFill>
                          <a:effectLst/>
                          <a:latin typeface="+mn-lt"/>
                          <a:cs typeface="Calibri" panose="020F0502020204030204" pitchFamily="34" charset="0"/>
                        </a:rPr>
                        <a:t> </a:t>
                      </a:r>
                      <a:endParaRPr lang="en-US" sz="1050" b="0" i="1"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[2.56]</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[1.96]</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[1.78]</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[3.16]</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[2.67]</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[2.70]</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[2.28]</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[1.70]</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[1.44]</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53088593"/>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PSM Match Sample</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81637526"/>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State &amp; Year FEs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Yes</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Yes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3598501"/>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Observations</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1,756</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1,685</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1,411</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1,756</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1,685</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1,411</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1,756</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1,685</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1,411</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53432389"/>
                  </a:ext>
                </a:extLst>
              </a:tr>
              <a:tr h="148448">
                <a:tc>
                  <a:txBody>
                    <a:bodyPr/>
                    <a:lstStyle/>
                    <a:p>
                      <a:pPr marL="0" marR="0" algn="l">
                        <a:lnSpc>
                          <a:spcPct val="115000"/>
                        </a:lnSpc>
                        <a:spcBef>
                          <a:spcPts val="0"/>
                        </a:spcBef>
                        <a:spcAft>
                          <a:spcPts val="0"/>
                        </a:spcAft>
                      </a:pPr>
                      <a:r>
                        <a:rPr lang="en-US" sz="1050" b="0" dirty="0">
                          <a:solidFill>
                            <a:schemeClr val="tx1"/>
                          </a:solidFill>
                          <a:effectLst/>
                          <a:latin typeface="+mn-lt"/>
                          <a:cs typeface="Calibri" panose="020F0502020204030204" pitchFamily="34" charset="0"/>
                        </a:rPr>
                        <a:t>R</a:t>
                      </a:r>
                      <a:r>
                        <a:rPr lang="en-US" sz="1050" b="0" baseline="30000" dirty="0">
                          <a:solidFill>
                            <a:schemeClr val="tx1"/>
                          </a:solidFill>
                          <a:effectLst/>
                          <a:latin typeface="+mn-lt"/>
                          <a:cs typeface="Calibri" panose="020F0502020204030204" pitchFamily="34" charset="0"/>
                        </a:rPr>
                        <a:t>2</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0.46</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0.45</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0.51</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0.34</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a:solidFill>
                            <a:schemeClr val="tx1"/>
                          </a:solidFill>
                          <a:effectLst/>
                          <a:latin typeface="+mn-lt"/>
                          <a:cs typeface="Calibri" panose="020F0502020204030204" pitchFamily="34" charset="0"/>
                        </a:rPr>
                        <a:t>0.32</a:t>
                      </a:r>
                      <a:endParaRPr lang="en-US" sz="1050" b="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0.35</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0.43</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0.42</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50" b="0" dirty="0">
                          <a:solidFill>
                            <a:schemeClr val="tx1"/>
                          </a:solidFill>
                          <a:effectLst/>
                          <a:latin typeface="+mn-lt"/>
                          <a:cs typeface="Calibri" panose="020F0502020204030204" pitchFamily="34" charset="0"/>
                        </a:rPr>
                        <a:t>0.47</a:t>
                      </a:r>
                      <a:endParaRPr lang="en-US" sz="1050" b="0" dirty="0">
                        <a:solidFill>
                          <a:schemeClr val="tx1"/>
                        </a:solidFill>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276400"/>
                  </a:ext>
                </a:extLst>
              </a:tr>
            </a:tbl>
          </a:graphicData>
        </a:graphic>
      </p:graphicFrame>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1800" dirty="0">
              <a:latin typeface="+mn-lt"/>
              <a:cs typeface="Calibri" panose="020F0502020204030204" pitchFamily="34" charset="0"/>
            </a:endParaRPr>
          </a:p>
        </p:txBody>
      </p:sp>
      <p:sp>
        <p:nvSpPr>
          <p:cNvPr id="7" name="TextBox 6">
            <a:extLst>
              <a:ext uri="{FF2B5EF4-FFF2-40B4-BE49-F238E27FC236}">
                <a16:creationId xmlns:a16="http://schemas.microsoft.com/office/drawing/2014/main" id="{48F1EF86-ED8C-6C40-B4A7-610D64D21DDA}"/>
              </a:ext>
            </a:extLst>
          </p:cNvPr>
          <p:cNvSpPr txBox="1"/>
          <p:nvPr/>
        </p:nvSpPr>
        <p:spPr>
          <a:xfrm>
            <a:off x="168988" y="3970568"/>
            <a:ext cx="8815137"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j-lt"/>
              </a:rPr>
              <a:t>Minority-owned banks are often small; smaller banks may be better counter-factual.</a:t>
            </a:r>
          </a:p>
          <a:p>
            <a:pPr marL="214313" indent="-214313" algn="just" defTabSz="685800">
              <a:buFont typeface="Arial" panose="020B0604020202020204" pitchFamily="34" charset="0"/>
              <a:buChar char="•"/>
              <a:defRPr/>
            </a:pPr>
            <a:r>
              <a:rPr lang="en-US" b="1" kern="1200" dirty="0">
                <a:solidFill>
                  <a:prstClr val="black"/>
                </a:solidFill>
                <a:latin typeface="+mj-lt"/>
              </a:rPr>
              <a:t>Results hold when sample is limited to small banks (&lt;$10 billion; &lt;$2 billion).</a:t>
            </a:r>
          </a:p>
          <a:p>
            <a:pPr marL="214313" indent="-214313" algn="just" defTabSz="685800">
              <a:buFont typeface="Arial" panose="020B0604020202020204" pitchFamily="34" charset="0"/>
              <a:buChar char="•"/>
              <a:defRPr/>
            </a:pPr>
            <a:r>
              <a:rPr lang="en-US" b="1" kern="1200" dirty="0">
                <a:solidFill>
                  <a:prstClr val="black"/>
                </a:solidFill>
                <a:latin typeface="+mj-lt"/>
              </a:rPr>
              <a:t>Strongest results in full sample, when minority-owned banks compete against large banks.</a:t>
            </a:r>
          </a:p>
        </p:txBody>
      </p:sp>
    </p:spTree>
    <p:extLst>
      <p:ext uri="{BB962C8B-B14F-4D97-AF65-F5344CB8AC3E}">
        <p14:creationId xmlns:p14="http://schemas.microsoft.com/office/powerpoint/2010/main" val="19485419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733AD6-7C5E-7E4A-99CE-464D378CE0D1}"/>
              </a:ext>
            </a:extLst>
          </p:cNvPr>
          <p:cNvSpPr txBox="1">
            <a:spLocks/>
          </p:cNvSpPr>
          <p:nvPr/>
        </p:nvSpPr>
        <p:spPr>
          <a:xfrm>
            <a:off x="1078828" y="22101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2000" dirty="0">
              <a:latin typeface="+mn-lt"/>
              <a:cs typeface="Calibri" panose="020F0502020204030204" pitchFamily="34" charset="0"/>
            </a:endParaRPr>
          </a:p>
        </p:txBody>
      </p:sp>
      <p:graphicFrame>
        <p:nvGraphicFramePr>
          <p:cNvPr id="9" name="Content Placeholder 3">
            <a:extLst>
              <a:ext uri="{FF2B5EF4-FFF2-40B4-BE49-F238E27FC236}">
                <a16:creationId xmlns:a16="http://schemas.microsoft.com/office/drawing/2014/main" id="{85279F90-722A-A04D-8D08-C4E0AF827803}"/>
              </a:ext>
            </a:extLst>
          </p:cNvPr>
          <p:cNvGraphicFramePr>
            <a:graphicFrameLocks noGrp="1"/>
          </p:cNvGraphicFramePr>
          <p:nvPr>
            <p:ph idx="4294967295"/>
            <p:extLst>
              <p:ext uri="{D42A27DB-BD31-4B8C-83A1-F6EECF244321}">
                <p14:modId xmlns:p14="http://schemas.microsoft.com/office/powerpoint/2010/main" val="2392777230"/>
              </p:ext>
            </p:extLst>
          </p:nvPr>
        </p:nvGraphicFramePr>
        <p:xfrm>
          <a:off x="168452" y="1074934"/>
          <a:ext cx="8807090" cy="2955036"/>
        </p:xfrm>
        <a:graphic>
          <a:graphicData uri="http://schemas.openxmlformats.org/drawingml/2006/table">
            <a:tbl>
              <a:tblPr>
                <a:tableStyleId>{5C22544A-7EE6-4342-B048-85BDC9FD1C3A}</a:tableStyleId>
              </a:tblPr>
              <a:tblGrid>
                <a:gridCol w="2510580">
                  <a:extLst>
                    <a:ext uri="{9D8B030D-6E8A-4147-A177-3AD203B41FA5}">
                      <a16:colId xmlns:a16="http://schemas.microsoft.com/office/drawing/2014/main" val="3169208596"/>
                    </a:ext>
                  </a:extLst>
                </a:gridCol>
                <a:gridCol w="1220101">
                  <a:extLst>
                    <a:ext uri="{9D8B030D-6E8A-4147-A177-3AD203B41FA5}">
                      <a16:colId xmlns:a16="http://schemas.microsoft.com/office/drawing/2014/main" val="4283594314"/>
                    </a:ext>
                  </a:extLst>
                </a:gridCol>
                <a:gridCol w="1285836">
                  <a:extLst>
                    <a:ext uri="{9D8B030D-6E8A-4147-A177-3AD203B41FA5}">
                      <a16:colId xmlns:a16="http://schemas.microsoft.com/office/drawing/2014/main" val="2457531102"/>
                    </a:ext>
                  </a:extLst>
                </a:gridCol>
                <a:gridCol w="1239894">
                  <a:extLst>
                    <a:ext uri="{9D8B030D-6E8A-4147-A177-3AD203B41FA5}">
                      <a16:colId xmlns:a16="http://schemas.microsoft.com/office/drawing/2014/main" val="2143881665"/>
                    </a:ext>
                  </a:extLst>
                </a:gridCol>
                <a:gridCol w="840343">
                  <a:extLst>
                    <a:ext uri="{9D8B030D-6E8A-4147-A177-3AD203B41FA5}">
                      <a16:colId xmlns:a16="http://schemas.microsoft.com/office/drawing/2014/main" val="4100130061"/>
                    </a:ext>
                  </a:extLst>
                </a:gridCol>
                <a:gridCol w="856048">
                  <a:extLst>
                    <a:ext uri="{9D8B030D-6E8A-4147-A177-3AD203B41FA5}">
                      <a16:colId xmlns:a16="http://schemas.microsoft.com/office/drawing/2014/main" val="140123166"/>
                    </a:ext>
                  </a:extLst>
                </a:gridCol>
                <a:gridCol w="854288">
                  <a:extLst>
                    <a:ext uri="{9D8B030D-6E8A-4147-A177-3AD203B41FA5}">
                      <a16:colId xmlns:a16="http://schemas.microsoft.com/office/drawing/2014/main" val="299713343"/>
                    </a:ext>
                  </a:extLst>
                </a:gridCol>
              </a:tblGrid>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Model</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[3]</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[4]</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[5]</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[6]</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4037620"/>
                  </a:ext>
                </a:extLst>
              </a:tr>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IV Stage</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a:t>
                      </a:r>
                      <a:r>
                        <a:rPr lang="en-US" sz="900" b="0" baseline="30000" dirty="0">
                          <a:solidFill>
                            <a:schemeClr val="tx1"/>
                          </a:solidFill>
                          <a:effectLst/>
                          <a:latin typeface="+mj-lt"/>
                          <a:cs typeface="Calibri" panose="020F0502020204030204" pitchFamily="34" charset="0"/>
                        </a:rPr>
                        <a:t>st</a:t>
                      </a:r>
                      <a:r>
                        <a:rPr lang="en-US" sz="900" b="0" dirty="0">
                          <a:solidFill>
                            <a:schemeClr val="tx1"/>
                          </a:solidFill>
                          <a:effectLst/>
                          <a:latin typeface="+mj-lt"/>
                          <a:cs typeface="Calibri" panose="020F0502020204030204" pitchFamily="34" charset="0"/>
                        </a:rPr>
                        <a:t> Stage</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2</a:t>
                      </a:r>
                      <a:r>
                        <a:rPr lang="en-US" sz="900" b="0" baseline="30000" dirty="0">
                          <a:solidFill>
                            <a:schemeClr val="tx1"/>
                          </a:solidFill>
                          <a:effectLst/>
                          <a:latin typeface="+mj-lt"/>
                          <a:cs typeface="Calibri" panose="020F0502020204030204" pitchFamily="34" charset="0"/>
                        </a:rPr>
                        <a:t>nd</a:t>
                      </a:r>
                      <a:r>
                        <a:rPr lang="en-US" sz="900" b="0" dirty="0">
                          <a:solidFill>
                            <a:schemeClr val="tx1"/>
                          </a:solidFill>
                          <a:effectLst/>
                          <a:latin typeface="+mj-lt"/>
                          <a:cs typeface="Calibri" panose="020F0502020204030204" pitchFamily="34" charset="0"/>
                        </a:rPr>
                        <a:t> Stage</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10154542"/>
                  </a:ext>
                </a:extLst>
              </a:tr>
              <a:tr h="2296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b="0" dirty="0">
                          <a:solidFill>
                            <a:schemeClr val="tx1"/>
                          </a:solidFill>
                          <a:effectLst/>
                          <a:latin typeface="+mj-lt"/>
                          <a:cs typeface="Calibri" panose="020F0502020204030204" pitchFamily="34" charset="0"/>
                        </a:rPr>
                        <a:t>Dependent Variables:</a:t>
                      </a:r>
                      <a:endParaRPr lang="en-US" sz="900" b="0" dirty="0">
                        <a:solidFill>
                          <a:schemeClr val="tx1"/>
                        </a:solidFill>
                        <a:effectLst/>
                        <a:latin typeface="+mj-lt"/>
                        <a:ea typeface="Calibri" panose="020F0502020204030204" pitchFamily="34" charset="0"/>
                        <a:cs typeface="Calibri" panose="020F0502020204030204" pitchFamily="34" charset="0"/>
                      </a:endParaRPr>
                    </a:p>
                    <a:p>
                      <a:pPr marL="0" marR="0" algn="l">
                        <a:lnSpc>
                          <a:spcPct val="115000"/>
                        </a:lnSpc>
                        <a:spcBef>
                          <a:spcPts val="0"/>
                        </a:spcBef>
                        <a:spcAft>
                          <a:spcPts val="0"/>
                        </a:spcAft>
                      </a:pP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Minority Bank Share</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Minority Bank Share </a:t>
                      </a:r>
                    </a:p>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 GFC</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Minority Bank Share </a:t>
                      </a:r>
                    </a:p>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 COVID-19 Crisis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err="1">
                          <a:solidFill>
                            <a:schemeClr val="tx1"/>
                          </a:solidFill>
                          <a:effectLst/>
                          <a:latin typeface="+mj-lt"/>
                          <a:cs typeface="Calibri" panose="020F0502020204030204" pitchFamily="34" charset="0"/>
                        </a:rPr>
                        <a:t>Δ</a:t>
                      </a:r>
                      <a:r>
                        <a:rPr lang="en-US" sz="900" b="0" dirty="0">
                          <a:solidFill>
                            <a:schemeClr val="tx1"/>
                          </a:solidFill>
                          <a:effectLst/>
                          <a:latin typeface="+mj-lt"/>
                          <a:cs typeface="Calibri" panose="020F0502020204030204" pitchFamily="34" charset="0"/>
                        </a:rPr>
                        <a:t> Overall Employment</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err="1">
                          <a:solidFill>
                            <a:schemeClr val="tx1"/>
                          </a:solidFill>
                          <a:effectLst/>
                          <a:latin typeface="+mj-lt"/>
                          <a:cs typeface="Calibri" panose="020F0502020204030204" pitchFamily="34" charset="0"/>
                        </a:rPr>
                        <a:t>Δ</a:t>
                      </a:r>
                      <a:r>
                        <a:rPr lang="en-US" sz="900" b="0" dirty="0">
                          <a:solidFill>
                            <a:schemeClr val="tx1"/>
                          </a:solidFill>
                          <a:effectLst/>
                          <a:latin typeface="+mj-lt"/>
                          <a:cs typeface="Calibri" panose="020F0502020204030204" pitchFamily="34" charset="0"/>
                        </a:rPr>
                        <a:t> Minority </a:t>
                      </a:r>
                    </a:p>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Employment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err="1">
                          <a:solidFill>
                            <a:schemeClr val="tx1"/>
                          </a:solidFill>
                          <a:effectLst/>
                          <a:latin typeface="+mj-lt"/>
                          <a:cs typeface="Calibri" panose="020F0502020204030204" pitchFamily="34" charset="0"/>
                        </a:rPr>
                        <a:t>Δ</a:t>
                      </a:r>
                      <a:r>
                        <a:rPr lang="en-US" sz="900" b="0" dirty="0">
                          <a:solidFill>
                            <a:schemeClr val="tx1"/>
                          </a:solidFill>
                          <a:effectLst/>
                          <a:latin typeface="+mj-lt"/>
                          <a:cs typeface="Calibri" panose="020F0502020204030204" pitchFamily="34" charset="0"/>
                        </a:rPr>
                        <a:t> White Employment</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661500"/>
                  </a:ext>
                </a:extLst>
              </a:tr>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Independent Variables:</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613131"/>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Ancestry</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0.10</a:t>
                      </a:r>
                      <a:r>
                        <a:rPr lang="en-US" sz="900" b="0" baseline="30000" dirty="0">
                          <a:solidFill>
                            <a:schemeClr val="tx1"/>
                          </a:solidFill>
                          <a:effectLst/>
                          <a:latin typeface="+mj-lt"/>
                          <a:cs typeface="Calibri" panose="020F0502020204030204" pitchFamily="34" charset="0"/>
                        </a:rPr>
                        <a:t>***</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-0.00056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0.0018</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2181110"/>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[2.72]</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[1.01]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20383088"/>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Ancestry × GFC</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-0.036</a:t>
                      </a:r>
                      <a:r>
                        <a:rPr lang="en-US" sz="900" b="0" baseline="30000">
                          <a:solidFill>
                            <a:schemeClr val="tx1"/>
                          </a:solidFill>
                          <a:effectLst/>
                          <a:latin typeface="+mj-lt"/>
                          <a:cs typeface="Calibri" panose="020F0502020204030204" pitchFamily="34" charset="0"/>
                        </a:rPr>
                        <a:t>***</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0.044</a:t>
                      </a:r>
                      <a:r>
                        <a:rPr lang="en-US" sz="900" b="0" baseline="30000">
                          <a:solidFill>
                            <a:schemeClr val="tx1"/>
                          </a:solidFill>
                          <a:effectLst/>
                          <a:latin typeface="+mj-lt"/>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-0.000070</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961867"/>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[-2.60]</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[2.79]</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[-0.42]</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0945196"/>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Ancestry × COVID-19 Crisis</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0.0015</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0.00032</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0.079</a:t>
                      </a:r>
                      <a:r>
                        <a:rPr lang="en-US" sz="900" b="0" baseline="30000">
                          <a:solidFill>
                            <a:schemeClr val="tx1"/>
                          </a:solidFill>
                          <a:effectLst/>
                          <a:latin typeface="+mj-lt"/>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22865014"/>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[0.12]</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[1.30]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[3.38]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5228242"/>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Bank Market Share</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0.24</a:t>
                      </a:r>
                      <a:r>
                        <a:rPr lang="en-US" sz="900" b="0" baseline="30000">
                          <a:solidFill>
                            <a:schemeClr val="tx1"/>
                          </a:solidFill>
                          <a:effectLst/>
                          <a:latin typeface="+mj-lt"/>
                          <a:cs typeface="Calibri" panose="020F0502020204030204" pitchFamily="34" charset="0"/>
                        </a:rPr>
                        <a:t>**</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0.27</a:t>
                      </a:r>
                      <a:r>
                        <a:rPr lang="en-US" sz="900" b="0" baseline="30000">
                          <a:solidFill>
                            <a:schemeClr val="tx1"/>
                          </a:solidFill>
                          <a:effectLst/>
                          <a:latin typeface="+mj-lt"/>
                          <a:cs typeface="Calibri" panose="020F0502020204030204" pitchFamily="34" charset="0"/>
                        </a:rPr>
                        <a:t>**</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0.25</a:t>
                      </a:r>
                      <a:r>
                        <a:rPr lang="en-US" sz="900" b="0" baseline="30000">
                          <a:solidFill>
                            <a:schemeClr val="tx1"/>
                          </a:solidFill>
                          <a:effectLst/>
                          <a:latin typeface="+mj-lt"/>
                          <a:cs typeface="Calibri" panose="020F0502020204030204" pitchFamily="34" charset="0"/>
                        </a:rPr>
                        <a:t>**</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57690162"/>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[2.48]</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[2.08]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[2.56]</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59321325"/>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Bank Market Share × GFC</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0.32</a:t>
                      </a:r>
                      <a:r>
                        <a:rPr lang="en-US" sz="900" b="0" baseline="30000">
                          <a:solidFill>
                            <a:schemeClr val="tx1"/>
                          </a:solidFill>
                          <a:effectLst/>
                          <a:latin typeface="+mj-lt"/>
                          <a:cs typeface="Calibri" panose="020F0502020204030204" pitchFamily="34" charset="0"/>
                        </a:rPr>
                        <a:t>*</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1.17</a:t>
                      </a:r>
                      <a:r>
                        <a:rPr lang="en-US" sz="900" b="0" baseline="30000">
                          <a:solidFill>
                            <a:schemeClr val="tx1"/>
                          </a:solidFill>
                          <a:effectLst/>
                          <a:latin typeface="+mj-lt"/>
                          <a:cs typeface="Calibri" panose="020F0502020204030204" pitchFamily="34" charset="0"/>
                        </a:rPr>
                        <a: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0.25</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331613"/>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[1.72]</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[2.33]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[1.51]</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087320143"/>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Minority Bank Market Share × COVID-19 Crisis</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 </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-0.10</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0.20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-0.16</a:t>
                      </a:r>
                      <a:r>
                        <a:rPr lang="en-US" sz="900" b="0" baseline="30000">
                          <a:solidFill>
                            <a:schemeClr val="tx1"/>
                          </a:solidFill>
                          <a:effectLst/>
                          <a:latin typeface="+mj-lt"/>
                          <a:cs typeface="Calibri" panose="020F0502020204030204" pitchFamily="34" charset="0"/>
                        </a:rPr>
                        <a:t>*</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120594387"/>
                  </a:ext>
                </a:extLst>
              </a:tr>
              <a:tr h="111347">
                <a:tc>
                  <a:txBody>
                    <a:bodyPr/>
                    <a:lstStyle/>
                    <a:p>
                      <a:pPr marL="0" marR="0" algn="l">
                        <a:lnSpc>
                          <a:spcPct val="115000"/>
                        </a:lnSpc>
                        <a:spcBef>
                          <a:spcPts val="0"/>
                        </a:spcBef>
                        <a:spcAft>
                          <a:spcPts val="0"/>
                        </a:spcAft>
                      </a:pPr>
                      <a:r>
                        <a:rPr lang="en-US" sz="900" b="0" i="1" dirty="0">
                          <a:solidFill>
                            <a:schemeClr val="tx1"/>
                          </a:solidFill>
                          <a:effectLst/>
                          <a:latin typeface="+mj-lt"/>
                          <a:cs typeface="Calibri" panose="020F0502020204030204" pitchFamily="34" charset="0"/>
                        </a:rPr>
                        <a:t> </a:t>
                      </a:r>
                      <a:endParaRPr lang="en-US" sz="900" b="0" i="1"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[-1.11]</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[1.44]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[-1.74]</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885762871"/>
                  </a:ext>
                </a:extLst>
              </a:tr>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Observations</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28,129</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39752199"/>
                  </a:ext>
                </a:extLst>
              </a:tr>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R</a:t>
                      </a:r>
                      <a:r>
                        <a:rPr lang="en-US" sz="900" b="0" baseline="30000" dirty="0">
                          <a:solidFill>
                            <a:schemeClr val="tx1"/>
                          </a:solidFill>
                          <a:effectLst/>
                          <a:latin typeface="+mj-lt"/>
                          <a:cs typeface="Calibri" panose="020F0502020204030204" pitchFamily="34" charset="0"/>
                        </a:rPr>
                        <a:t>2</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0.16</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0.05</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0.09</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-0.06</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-0.06</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-0.06</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46493880"/>
                  </a:ext>
                </a:extLst>
              </a:tr>
              <a:tr h="111347">
                <a:tc>
                  <a:txBody>
                    <a:bodyPr/>
                    <a:lstStyle/>
                    <a:p>
                      <a:pPr marL="0" marR="0" algn="l">
                        <a:lnSpc>
                          <a:spcPct val="115000"/>
                        </a:lnSpc>
                        <a:spcBef>
                          <a:spcPts val="0"/>
                        </a:spcBef>
                        <a:spcAft>
                          <a:spcPts val="0"/>
                        </a:spcAft>
                      </a:pPr>
                      <a:r>
                        <a:rPr lang="en-US" sz="900" b="0" dirty="0">
                          <a:solidFill>
                            <a:schemeClr val="tx1"/>
                          </a:solidFill>
                          <a:effectLst/>
                          <a:latin typeface="+mj-lt"/>
                          <a:cs typeface="Calibri" panose="020F0502020204030204" pitchFamily="34" charset="0"/>
                        </a:rPr>
                        <a:t>F-Statistic</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a:solidFill>
                            <a:schemeClr val="tx1"/>
                          </a:solidFill>
                          <a:effectLst/>
                          <a:latin typeface="+mj-lt"/>
                          <a:cs typeface="Calibri" panose="020F0502020204030204" pitchFamily="34" charset="0"/>
                        </a:rPr>
                        <a:t>8.20***</a:t>
                      </a:r>
                      <a:endParaRPr lang="en-US" sz="900" b="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14.79***</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14.12***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19.29***</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10.50***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0" dirty="0">
                          <a:solidFill>
                            <a:schemeClr val="tx1"/>
                          </a:solidFill>
                          <a:effectLst/>
                          <a:latin typeface="+mj-lt"/>
                          <a:cs typeface="Calibri" panose="020F0502020204030204" pitchFamily="34" charset="0"/>
                        </a:rPr>
                        <a:t>17.39***</a:t>
                      </a:r>
                      <a:endParaRPr lang="en-US" sz="900" b="0" dirty="0">
                        <a:solidFill>
                          <a:schemeClr val="tx1"/>
                        </a:solidFill>
                        <a:effectLst/>
                        <a:latin typeface="+mj-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5263425"/>
                  </a:ext>
                </a:extLst>
              </a:tr>
            </a:tbl>
          </a:graphicData>
        </a:graphic>
      </p:graphicFrame>
      <p:sp>
        <p:nvSpPr>
          <p:cNvPr id="5" name="TextBox 4">
            <a:extLst>
              <a:ext uri="{FF2B5EF4-FFF2-40B4-BE49-F238E27FC236}">
                <a16:creationId xmlns:a16="http://schemas.microsoft.com/office/drawing/2014/main" id="{6940D724-D809-CE4F-90AA-33218BF49DBF}"/>
              </a:ext>
            </a:extLst>
          </p:cNvPr>
          <p:cNvSpPr txBox="1"/>
          <p:nvPr/>
        </p:nvSpPr>
        <p:spPr>
          <a:xfrm>
            <a:off x="168452" y="4250980"/>
            <a:ext cx="8807090"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j-lt"/>
              </a:rPr>
              <a:t>To mitigate reverse causality concerns, we use minority ancestry as an IV.</a:t>
            </a:r>
          </a:p>
          <a:p>
            <a:pPr marL="214313" indent="-214313" algn="just" defTabSz="685800">
              <a:buFont typeface="Arial" panose="020B0604020202020204" pitchFamily="34" charset="0"/>
              <a:buChar char="•"/>
              <a:defRPr/>
            </a:pPr>
            <a:r>
              <a:rPr lang="en-US" b="1" kern="1200" dirty="0">
                <a:solidFill>
                  <a:prstClr val="black"/>
                </a:solidFill>
                <a:latin typeface="+mj-lt"/>
              </a:rPr>
              <a:t>Our main results hold.</a:t>
            </a:r>
          </a:p>
        </p:txBody>
      </p:sp>
      <p:sp>
        <p:nvSpPr>
          <p:cNvPr id="8" name="Title 1">
            <a:extLst>
              <a:ext uri="{FF2B5EF4-FFF2-40B4-BE49-F238E27FC236}">
                <a16:creationId xmlns:a16="http://schemas.microsoft.com/office/drawing/2014/main" id="{94E33193-4696-F94A-945D-02C6434AFD44}"/>
              </a:ext>
            </a:extLst>
          </p:cNvPr>
          <p:cNvSpPr txBox="1">
            <a:spLocks/>
          </p:cNvSpPr>
          <p:nvPr/>
        </p:nvSpPr>
        <p:spPr>
          <a:xfrm>
            <a:off x="1883223" y="0"/>
            <a:ext cx="5377547"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cs typeface="Calibri" panose="020F0502020204030204" pitchFamily="34" charset="0"/>
              </a:rPr>
              <a:t>Results Hold Using Minority Ancestry as IV</a:t>
            </a:r>
          </a:p>
        </p:txBody>
      </p:sp>
    </p:spTree>
    <p:extLst>
      <p:ext uri="{BB962C8B-B14F-4D97-AF65-F5344CB8AC3E}">
        <p14:creationId xmlns:p14="http://schemas.microsoft.com/office/powerpoint/2010/main" val="20889194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BE81A5-D19A-5D49-8999-F6351D3A1FDF}"/>
              </a:ext>
            </a:extLst>
          </p:cNvPr>
          <p:cNvSpPr txBox="1">
            <a:spLocks/>
          </p:cNvSpPr>
          <p:nvPr/>
        </p:nvSpPr>
        <p:spPr>
          <a:xfrm>
            <a:off x="3233436" y="-17445"/>
            <a:ext cx="2677123"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cs typeface="Calibri" panose="020F0502020204030204" pitchFamily="34" charset="0"/>
              </a:rPr>
              <a:t>Lending Mechanism</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1051CEA8-A629-E242-94CD-DD2ACE23B4FE}"/>
                  </a:ext>
                </a:extLst>
              </p:cNvPr>
              <p:cNvSpPr>
                <a:spLocks noGrp="1"/>
              </p:cNvSpPr>
              <p:nvPr>
                <p:ph idx="4294967295"/>
              </p:nvPr>
            </p:nvSpPr>
            <p:spPr>
              <a:xfrm>
                <a:off x="424925" y="1074934"/>
                <a:ext cx="8294146" cy="3497066"/>
              </a:xfrm>
            </p:spPr>
            <p:txBody>
              <a:bodyPr>
                <a:noAutofit/>
              </a:bodyPr>
              <a:lstStyle/>
              <a:p>
                <a:pPr marL="0" indent="0" algn="ctr"/>
                <a:r>
                  <a:rPr lang="en-US" sz="1200" b="1" dirty="0">
                    <a:cs typeface="Calibri" panose="020F0502020204030204" pitchFamily="34" charset="0"/>
                  </a:rPr>
                  <a:t> </a:t>
                </a:r>
                <a14:m>
                  <m:oMath xmlns:m="http://schemas.openxmlformats.org/officeDocument/2006/math">
                    <m:r>
                      <a:rPr lang="en-US" sz="1200" b="1" i="1">
                        <a:latin typeface="Cambria Math" panose="02040503050406030204" pitchFamily="18" charset="0"/>
                      </a:rPr>
                      <m:t>𝜟</m:t>
                    </m:r>
                    <m:r>
                      <a:rPr lang="en-US" sz="1200" b="1" i="1">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𝑳𝒆𝒏𝒅𝒊𝒏𝒈</m:t>
                        </m:r>
                      </m:e>
                      <m:sub>
                        <m:r>
                          <a:rPr lang="en-US" sz="1200" b="1" i="1">
                            <a:latin typeface="Cambria Math" panose="02040503050406030204" pitchFamily="18" charset="0"/>
                          </a:rPr>
                          <m:t>𝒃𝒕</m:t>
                        </m:r>
                      </m:sub>
                    </m:sSub>
                    <m:r>
                      <a:rPr lang="en-US" sz="1200" b="1" i="1">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𝜽</m:t>
                        </m:r>
                      </m:e>
                      <m:sub>
                        <m:r>
                          <a:rPr lang="en-US" sz="1200" b="1" i="1">
                            <a:latin typeface="Cambria Math" panose="02040503050406030204" pitchFamily="18" charset="0"/>
                          </a:rPr>
                          <m:t>𝟏</m:t>
                        </m:r>
                      </m:sub>
                    </m:sSub>
                    <m:r>
                      <a:rPr lang="en-US" sz="1200" b="1" i="1" smtClean="0">
                        <a:latin typeface="Cambria Math" panose="02040503050406030204" pitchFamily="18" charset="0"/>
                      </a:rPr>
                      <m:t> </m:t>
                    </m:r>
                    <m:r>
                      <a:rPr lang="en-US" sz="1200" b="1" i="1">
                        <a:latin typeface="Cambria Math" panose="02040503050406030204" pitchFamily="18" charset="0"/>
                        <a:ea typeface="Cambria Math" panose="02040503050406030204" pitchFamily="18" charset="0"/>
                      </a:rPr>
                      <m:t>×</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e>
                      <m:sub>
                        <m:r>
                          <a:rPr lang="en-US" sz="1200" b="1" i="1">
                            <a:latin typeface="Cambria Math" panose="02040503050406030204" pitchFamily="18" charset="0"/>
                          </a:rPr>
                          <m:t>𝒃𝒕</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𝜽</m:t>
                        </m:r>
                      </m:e>
                      <m:sub>
                        <m:r>
                          <a:rPr lang="en-US" sz="1200" b="1" i="1">
                            <a:latin typeface="Cambria Math" panose="02040503050406030204" pitchFamily="18" charset="0"/>
                          </a:rPr>
                          <m:t>𝟐</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e>
                      <m:sub>
                        <m:r>
                          <a:rPr lang="en-US" sz="1200" b="1" i="1">
                            <a:latin typeface="Cambria Math" panose="02040503050406030204" pitchFamily="18" charset="0"/>
                          </a:rPr>
                          <m:t>𝒃𝒕</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𝑮𝑭𝑪</m:t>
                        </m:r>
                      </m:e>
                      <m:sub>
                        <m:r>
                          <a:rPr lang="en-US" sz="1200" b="1" i="1">
                            <a:latin typeface="Cambria Math" panose="02040503050406030204" pitchFamily="18" charset="0"/>
                          </a:rPr>
                          <m:t>𝒕</m:t>
                        </m:r>
                      </m:sub>
                    </m:sSub>
                    <m:r>
                      <a:rPr lang="en-US" sz="1200" b="1" i="1">
                        <a:latin typeface="Cambria Math" panose="02040503050406030204" pitchFamily="18" charset="0"/>
                      </a:rPr>
                      <m:t>+</m:t>
                    </m:r>
                  </m:oMath>
                </a14:m>
                <a:endParaRPr lang="en-US" sz="1200" b="1" dirty="0">
                  <a:cs typeface="Calibri" panose="020F0502020204030204" pitchFamily="34" charset="0"/>
                </a:endParaRPr>
              </a:p>
              <a:p>
                <a:pPr marL="0" indent="0"/>
                <a:endParaRPr lang="en-US" sz="1200" b="1" i="1" dirty="0">
                  <a:cs typeface="Calibri" panose="020F0502020204030204" pitchFamily="34" charset="0"/>
                </a:endParaRPr>
              </a:p>
              <a:p>
                <a:pPr marL="0" indent="0"/>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𝜽</m:t>
                          </m:r>
                        </m:e>
                        <m:sub>
                          <m:r>
                            <a:rPr lang="en-US" sz="1200" b="1" i="1">
                              <a:latin typeface="Cambria Math" panose="02040503050406030204" pitchFamily="18" charset="0"/>
                            </a:rPr>
                            <m:t>𝟑</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𝑴𝒊𝒏𝒐𝒓𝒊𝒕𝒚</m:t>
                          </m:r>
                          <m:r>
                            <a:rPr lang="en-US" sz="1200" b="1" i="1">
                              <a:latin typeface="Cambria Math" panose="02040503050406030204" pitchFamily="18" charset="0"/>
                            </a:rPr>
                            <m:t> </m:t>
                          </m:r>
                          <m:r>
                            <a:rPr lang="en-US" sz="1200" b="1" i="1">
                              <a:latin typeface="Cambria Math" panose="02040503050406030204" pitchFamily="18" charset="0"/>
                            </a:rPr>
                            <m:t>𝑩𝒂𝒏𝒌</m:t>
                          </m:r>
                        </m:e>
                        <m:sub>
                          <m:r>
                            <a:rPr lang="en-US" sz="1200" b="1" i="1">
                              <a:latin typeface="Cambria Math" panose="02040503050406030204" pitchFamily="18" charset="0"/>
                            </a:rPr>
                            <m:t>𝒃𝒕</m:t>
                          </m:r>
                        </m:sub>
                      </m:sSub>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𝑪𝑶𝑽𝑰𝑫</m:t>
                          </m:r>
                          <m:r>
                            <a:rPr lang="en-US" sz="1200" b="1" i="1">
                              <a:latin typeface="Cambria Math" panose="02040503050406030204" pitchFamily="18" charset="0"/>
                            </a:rPr>
                            <m:t>−</m:t>
                          </m:r>
                          <m:r>
                            <a:rPr lang="en-US" sz="1200" b="1" i="1">
                              <a:latin typeface="Cambria Math" panose="02040503050406030204" pitchFamily="18" charset="0"/>
                            </a:rPr>
                            <m:t>𝟏𝟗</m:t>
                          </m:r>
                          <m:r>
                            <a:rPr lang="en-US" sz="1200" b="1" i="1">
                              <a:latin typeface="Cambria Math" panose="02040503050406030204" pitchFamily="18" charset="0"/>
                            </a:rPr>
                            <m:t> </m:t>
                          </m:r>
                          <m:r>
                            <a:rPr lang="en-US" sz="1200" b="1" i="1">
                              <a:latin typeface="Cambria Math" panose="02040503050406030204" pitchFamily="18" charset="0"/>
                            </a:rPr>
                            <m:t>𝑪𝒓𝒊𝒔𝒊𝒔</m:t>
                          </m:r>
                        </m:e>
                        <m:sub>
                          <m:r>
                            <a:rPr lang="en-US" sz="1200" b="1" i="1">
                              <a:latin typeface="Cambria Math" panose="02040503050406030204" pitchFamily="18" charset="0"/>
                            </a:rPr>
                            <m:t>𝒕</m:t>
                          </m:r>
                        </m:sub>
                      </m:sSub>
                      <m:r>
                        <a:rPr lang="en-US" sz="1200" b="1" i="1">
                          <a:latin typeface="Cambria Math" panose="02040503050406030204" pitchFamily="18" charset="0"/>
                        </a:rPr>
                        <m:t> + </m:t>
                      </m:r>
                      <m:r>
                        <a:rPr lang="en-US" sz="1200" b="1" i="1">
                          <a:latin typeface="Cambria Math" panose="02040503050406030204" pitchFamily="18" charset="0"/>
                        </a:rPr>
                        <m:t>𝝀</m:t>
                      </m:r>
                      <m:r>
                        <a:rPr lang="en-US" sz="1200" b="1" i="1">
                          <a:latin typeface="Cambria Math" panose="02040503050406030204" pitchFamily="18" charset="0"/>
                        </a:rPr>
                        <m:t> × </m:t>
                      </m:r>
                      <m:sSub>
                        <m:sSubPr>
                          <m:ctrlPr>
                            <a:rPr lang="en-US" sz="1200" b="1" i="1">
                              <a:latin typeface="Cambria Math" panose="02040503050406030204" pitchFamily="18" charset="0"/>
                            </a:rPr>
                          </m:ctrlPr>
                        </m:sSubPr>
                        <m:e>
                          <m:r>
                            <a:rPr lang="en-US" sz="1200" b="1" i="1">
                              <a:latin typeface="Cambria Math" panose="02040503050406030204" pitchFamily="18" charset="0"/>
                            </a:rPr>
                            <m:t>𝑼</m:t>
                          </m:r>
                        </m:e>
                        <m:sub>
                          <m:r>
                            <a:rPr lang="en-US" sz="1200" b="1" i="1">
                              <a:latin typeface="Cambria Math" panose="02040503050406030204" pitchFamily="18" charset="0"/>
                            </a:rPr>
                            <m:t>𝒃𝒕</m:t>
                          </m:r>
                          <m:r>
                            <a:rPr lang="en-US" sz="1200" b="1" i="1">
                              <a:latin typeface="Cambria Math" panose="02040503050406030204" pitchFamily="18" charset="0"/>
                            </a:rPr>
                            <m:t>−</m:t>
                          </m:r>
                          <m:r>
                            <a:rPr lang="en-US" sz="1200" b="1" i="1">
                              <a:latin typeface="Cambria Math" panose="02040503050406030204" pitchFamily="18" charset="0"/>
                            </a:rPr>
                            <m:t>𝟏</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𝒀𝒆𝒂𝒓</m:t>
                          </m:r>
                        </m:e>
                        <m:sub>
                          <m:r>
                            <a:rPr lang="en-US" sz="1200" b="1" i="1">
                              <a:latin typeface="Cambria Math" panose="02040503050406030204" pitchFamily="18" charset="0"/>
                            </a:rPr>
                            <m:t>𝒕</m:t>
                          </m:r>
                        </m:sub>
                      </m:sSub>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𝝃</m:t>
                          </m:r>
                        </m:e>
                        <m:sub>
                          <m:r>
                            <a:rPr lang="en-US" sz="1200" b="1" i="1">
                              <a:latin typeface="Cambria Math" panose="02040503050406030204" pitchFamily="18" charset="0"/>
                            </a:rPr>
                            <m:t>𝒃𝒕</m:t>
                          </m:r>
                        </m:sub>
                      </m:sSub>
                    </m:oMath>
                  </m:oMathPara>
                </a14:m>
                <a:endParaRPr lang="en-US" sz="1200" b="1" dirty="0">
                  <a:cs typeface="Calibri" panose="020F0502020204030204" pitchFamily="34" charset="0"/>
                </a:endParaRPr>
              </a:p>
              <a:p>
                <a:pPr marL="0" indent="0"/>
                <a:endParaRPr lang="en-US" sz="1200" b="1" dirty="0">
                  <a:cs typeface="Calibri" panose="020F0502020204030204" pitchFamily="34" charset="0"/>
                </a:endParaRPr>
              </a:p>
              <a:p>
                <a:pPr marL="0" indent="0"/>
                <a:r>
                  <a:rPr lang="en-US" sz="1150" b="1" dirty="0">
                    <a:cs typeface="Calibri" panose="020F0502020204030204" pitchFamily="34" charset="0"/>
                  </a:rPr>
                  <a:t>Unit of Analysis: 		Bank (</a:t>
                </a:r>
                <a:r>
                  <a:rPr lang="en-US" sz="1150" b="1" i="1" dirty="0">
                    <a:cs typeface="Calibri" panose="020F0502020204030204" pitchFamily="34" charset="0"/>
                  </a:rPr>
                  <a:t>b</a:t>
                </a:r>
                <a:r>
                  <a:rPr lang="en-US" sz="1150" b="1" dirty="0">
                    <a:cs typeface="Calibri" panose="020F0502020204030204" pitchFamily="34" charset="0"/>
                  </a:rPr>
                  <a:t>)- Year(</a:t>
                </a:r>
                <a:r>
                  <a:rPr lang="en-US" sz="1150" b="1" i="1" dirty="0">
                    <a:cs typeface="Calibri" panose="020F0502020204030204" pitchFamily="34" charset="0"/>
                  </a:rPr>
                  <a:t>t</a:t>
                </a:r>
                <a:r>
                  <a:rPr lang="en-US" sz="1150" b="1" dirty="0">
                    <a:cs typeface="Calibri" panose="020F0502020204030204" pitchFamily="34" charset="0"/>
                  </a:rPr>
                  <a:t>)</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𝜟</m:t>
                        </m:r>
                        <m:r>
                          <a:rPr lang="en-US" sz="1150" b="1" i="1">
                            <a:latin typeface="Cambria Math" panose="02040503050406030204" pitchFamily="18" charset="0"/>
                          </a:rPr>
                          <m:t> </m:t>
                        </m:r>
                        <m:r>
                          <a:rPr lang="en-US" sz="1150" b="1" i="1">
                            <a:latin typeface="Cambria Math" panose="02040503050406030204" pitchFamily="18" charset="0"/>
                          </a:rPr>
                          <m:t>𝑳𝒆𝒏𝒅𝒊𝒏𝒈</m:t>
                        </m:r>
                      </m:e>
                      <m:sub>
                        <m:r>
                          <a:rPr lang="en-US" sz="1150" b="1" i="1" smtClean="0">
                            <a:latin typeface="Cambria Math" panose="02040503050406030204" pitchFamily="18" charset="0"/>
                          </a:rPr>
                          <m:t>𝒃</m:t>
                        </m:r>
                        <m:r>
                          <a:rPr lang="en-US" sz="1150" b="1" i="1">
                            <a:latin typeface="Cambria Math" panose="02040503050406030204" pitchFamily="18" charset="0"/>
                          </a:rPr>
                          <m:t>𝒕</m:t>
                        </m:r>
                      </m:sub>
                    </m:sSub>
                  </m:oMath>
                </a14:m>
                <a:r>
                  <a:rPr lang="en-US" sz="1150" b="1" dirty="0">
                    <a:cs typeface="Calibri" panose="020F0502020204030204" pitchFamily="34" charset="0"/>
                  </a:rPr>
                  <a:t>: 		</a:t>
                </a:r>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𝑺𝒎𝒂𝒍𝒍</m:t>
                        </m:r>
                        <m:r>
                          <a:rPr lang="en-US" sz="1150" b="1" i="1">
                            <a:latin typeface="Cambria Math" panose="02040503050406030204" pitchFamily="18" charset="0"/>
                          </a:rPr>
                          <m:t> </m:t>
                        </m:r>
                        <m:r>
                          <a:rPr lang="en-US" sz="1150" b="1" i="1">
                            <a:latin typeface="Cambria Math" panose="02040503050406030204" pitchFamily="18" charset="0"/>
                          </a:rPr>
                          <m:t>𝑩𝒖𝒔𝒊𝒏𝒆𝒔𝒔</m:t>
                        </m:r>
                        <m:r>
                          <a:rPr lang="en-US" sz="1150" b="1" i="1">
                            <a:latin typeface="Cambria Math" panose="02040503050406030204" pitchFamily="18" charset="0"/>
                          </a:rPr>
                          <m:t> </m:t>
                        </m:r>
                        <m:r>
                          <a:rPr lang="en-US" sz="1150" b="1" i="1">
                            <a:latin typeface="Cambria Math" panose="02040503050406030204" pitchFamily="18" charset="0"/>
                          </a:rPr>
                          <m:t>𝑳𝒆𝒏𝒅𝒊𝒏𝒈</m:t>
                        </m:r>
                      </m:e>
                      <m:sub>
                        <m:r>
                          <a:rPr lang="en-US" sz="1150" b="1" i="1">
                            <a:latin typeface="Cambria Math" panose="02040503050406030204" pitchFamily="18" charset="0"/>
                          </a:rPr>
                          <m:t>𝒃𝒕</m:t>
                        </m:r>
                      </m:sub>
                    </m:sSub>
                  </m:oMath>
                </a14:m>
                <a:r>
                  <a:rPr lang="en-US" sz="1150" b="1" dirty="0">
                    <a:cs typeface="Calibri" panose="020F0502020204030204" pitchFamily="34" charset="0"/>
                  </a:rPr>
                  <a:t>, </a:t>
                </a:r>
              </a:p>
              <a:p>
                <a:pPr marL="0" indent="0"/>
                <a:r>
                  <a:rPr lang="en-US" sz="1150" b="1" dirty="0"/>
                  <a:t>			</a:t>
                </a:r>
                <a14:m>
                  <m:oMath xmlns:m="http://schemas.openxmlformats.org/officeDocument/2006/math">
                    <m:sSub>
                      <m:sSubPr>
                        <m:ctrlPr>
                          <a:rPr lang="en-US" sz="1150" b="1" i="1">
                            <a:latin typeface="Cambria Math" panose="02040503050406030204" pitchFamily="18" charset="0"/>
                          </a:rPr>
                        </m:ctrlPr>
                      </m:sSubPr>
                      <m:e>
                        <m:r>
                          <a:rPr lang="en-US" sz="1150" b="1" i="1" smtClean="0">
                            <a:latin typeface="Cambria Math" panose="02040503050406030204" pitchFamily="18" charset="0"/>
                          </a:rPr>
                          <m:t>𝑴𝒐𝒓𝒕𝒈𝒂𝒈𝒆</m:t>
                        </m:r>
                        <m:r>
                          <a:rPr lang="en-US" sz="1150" b="1" i="1" smtClean="0">
                            <a:latin typeface="Cambria Math" panose="02040503050406030204" pitchFamily="18" charset="0"/>
                          </a:rPr>
                          <m:t> </m:t>
                        </m:r>
                        <m:r>
                          <a:rPr lang="en-US" sz="1150" b="1" i="1" smtClean="0">
                            <a:latin typeface="Cambria Math" panose="02040503050406030204" pitchFamily="18" charset="0"/>
                          </a:rPr>
                          <m:t>𝑨𝒑𝒑𝒓𝒐𝒗𝒂𝒍</m:t>
                        </m:r>
                        <m:r>
                          <a:rPr lang="en-US" sz="1150" b="1" i="1" smtClean="0">
                            <a:latin typeface="Cambria Math" panose="02040503050406030204" pitchFamily="18" charset="0"/>
                          </a:rPr>
                          <m:t>, </m:t>
                        </m:r>
                        <m:r>
                          <a:rPr lang="en-US" sz="1150" b="1" i="1" smtClean="0">
                            <a:latin typeface="Cambria Math" panose="02040503050406030204" pitchFamily="18" charset="0"/>
                          </a:rPr>
                          <m:t>𝑶𝒓𝒊𝒈𝒊𝒏𝒂𝒕𝒊𝒐𝒏</m:t>
                        </m:r>
                        <m:r>
                          <a:rPr lang="en-US" sz="1150" b="1" i="1" smtClean="0">
                            <a:latin typeface="Cambria Math" panose="02040503050406030204" pitchFamily="18" charset="0"/>
                          </a:rPr>
                          <m:t>, </m:t>
                        </m:r>
                        <m:r>
                          <a:rPr lang="en-US" sz="1150" b="1" i="1" smtClean="0">
                            <a:latin typeface="Cambria Math" panose="02040503050406030204" pitchFamily="18" charset="0"/>
                          </a:rPr>
                          <m:t>𝑰𝒏𝒕𝒆𝒓𝒆𝒔𝒕</m:t>
                        </m:r>
                        <m:r>
                          <a:rPr lang="en-US" sz="1150" b="1" i="1" smtClean="0">
                            <a:latin typeface="Cambria Math" panose="02040503050406030204" pitchFamily="18" charset="0"/>
                          </a:rPr>
                          <m:t> </m:t>
                        </m:r>
                        <m:r>
                          <a:rPr lang="en-US" sz="1150" b="1" i="1" smtClean="0">
                            <a:latin typeface="Cambria Math" panose="02040503050406030204" pitchFamily="18" charset="0"/>
                          </a:rPr>
                          <m:t>𝑹𝒂𝒕𝒆</m:t>
                        </m:r>
                      </m:e>
                      <m:sub>
                        <m:r>
                          <a:rPr lang="en-US" sz="1150" b="1" i="1" smtClean="0">
                            <a:latin typeface="Cambria Math" panose="02040503050406030204" pitchFamily="18" charset="0"/>
                          </a:rPr>
                          <m:t>𝒍</m:t>
                        </m:r>
                        <m:r>
                          <a:rPr lang="en-US" sz="1150" b="1" i="1">
                            <a:latin typeface="Cambria Math" panose="02040503050406030204" pitchFamily="18" charset="0"/>
                          </a:rPr>
                          <m:t>𝒕</m:t>
                        </m:r>
                      </m:sub>
                    </m:sSub>
                  </m:oMath>
                </a14:m>
                <a:r>
                  <a:rPr lang="en-US" sz="1150" b="1" dirty="0">
                    <a:cs typeface="Calibri" panose="020F0502020204030204" pitchFamily="34" charset="0"/>
                  </a:rPr>
                  <a:t> (loan-level)</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𝑴𝒊𝒏𝒐𝒓𝒊𝒕𝒚</m:t>
                        </m:r>
                        <m:r>
                          <a:rPr lang="en-US" sz="1150" b="1" i="1">
                            <a:latin typeface="Cambria Math" panose="02040503050406030204" pitchFamily="18" charset="0"/>
                          </a:rPr>
                          <m:t> </m:t>
                        </m:r>
                        <m:r>
                          <a:rPr lang="en-US" sz="1150" b="1" i="1">
                            <a:latin typeface="Cambria Math" panose="02040503050406030204" pitchFamily="18" charset="0"/>
                          </a:rPr>
                          <m:t>𝑩𝒂𝒏𝒌</m:t>
                        </m:r>
                      </m:e>
                      <m:sub>
                        <m:r>
                          <a:rPr lang="en-US" sz="1150" b="1" i="1">
                            <a:latin typeface="Cambria Math" panose="02040503050406030204" pitchFamily="18" charset="0"/>
                          </a:rPr>
                          <m:t>𝒃𝒕</m:t>
                        </m:r>
                      </m:sub>
                    </m:sSub>
                  </m:oMath>
                </a14:m>
                <a:r>
                  <a:rPr lang="en-US" sz="1150" b="1" dirty="0">
                    <a:cs typeface="Calibri" panose="020F0502020204030204" pitchFamily="34" charset="0"/>
                  </a:rPr>
                  <a:t>: 		Ownership status (equal to one if the bank is minority owned; zero otherwise)</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𝑮𝑭𝑪</m:t>
                        </m:r>
                      </m:e>
                      <m:sub>
                        <m:r>
                          <a:rPr lang="en-US" sz="1150" b="1" i="1">
                            <a:latin typeface="Cambria Math" panose="02040503050406030204" pitchFamily="18" charset="0"/>
                          </a:rPr>
                          <m:t>𝒕</m:t>
                        </m:r>
                      </m:sub>
                    </m:sSub>
                  </m:oMath>
                </a14:m>
                <a:r>
                  <a:rPr lang="en-US" sz="1150" b="1" dirty="0">
                    <a:cs typeface="Calibri" panose="020F0502020204030204" pitchFamily="34" charset="0"/>
                  </a:rPr>
                  <a:t>: 			Equal to one 2007-2009; zero otherwise</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𝑪𝑶𝑽𝑰𝑫</m:t>
                        </m:r>
                        <m:r>
                          <a:rPr lang="en-US" sz="1150" b="1" i="1">
                            <a:latin typeface="Cambria Math" panose="02040503050406030204" pitchFamily="18" charset="0"/>
                          </a:rPr>
                          <m:t>−</m:t>
                        </m:r>
                        <m:r>
                          <a:rPr lang="en-US" sz="1150" b="1" i="1">
                            <a:latin typeface="Cambria Math" panose="02040503050406030204" pitchFamily="18" charset="0"/>
                          </a:rPr>
                          <m:t>𝟏𝟗</m:t>
                        </m:r>
                        <m:r>
                          <a:rPr lang="en-US" sz="1150" b="1" i="1">
                            <a:latin typeface="Cambria Math" panose="02040503050406030204" pitchFamily="18" charset="0"/>
                          </a:rPr>
                          <m:t> </m:t>
                        </m:r>
                        <m:r>
                          <a:rPr lang="en-US" sz="1150" b="1" i="1">
                            <a:latin typeface="Cambria Math" panose="02040503050406030204" pitchFamily="18" charset="0"/>
                          </a:rPr>
                          <m:t>𝑪𝒓𝒊𝒔𝒊𝒔</m:t>
                        </m:r>
                      </m:e>
                      <m:sub>
                        <m:r>
                          <a:rPr lang="en-US" sz="1150" b="1" i="1">
                            <a:latin typeface="Cambria Math" panose="02040503050406030204" pitchFamily="18" charset="0"/>
                          </a:rPr>
                          <m:t>𝒕</m:t>
                        </m:r>
                      </m:sub>
                    </m:sSub>
                  </m:oMath>
                </a14:m>
                <a:r>
                  <a:rPr lang="en-US" sz="1150" b="1" dirty="0">
                    <a:cs typeface="Calibri" panose="020F0502020204030204" pitchFamily="34" charset="0"/>
                  </a:rPr>
                  <a:t>: 		Equal to one in 2020; zero otherwise</a:t>
                </a:r>
              </a:p>
              <a:p>
                <a:pPr marL="0" indent="0"/>
                <a14:m>
                  <m:oMath xmlns:m="http://schemas.openxmlformats.org/officeDocument/2006/math">
                    <m:sSub>
                      <m:sSubPr>
                        <m:ctrlPr>
                          <a:rPr lang="en-US" sz="1150" b="1" i="1">
                            <a:latin typeface="Cambria Math" panose="02040503050406030204" pitchFamily="18" charset="0"/>
                          </a:rPr>
                        </m:ctrlPr>
                      </m:sSubPr>
                      <m:e>
                        <m:r>
                          <a:rPr lang="en-US" sz="1150" b="1" i="1">
                            <a:latin typeface="Cambria Math" panose="02040503050406030204" pitchFamily="18" charset="0"/>
                          </a:rPr>
                          <m:t>𝑼</m:t>
                        </m:r>
                      </m:e>
                      <m:sub>
                        <m:r>
                          <a:rPr lang="en-US" sz="1150" b="1" i="1">
                            <a:latin typeface="Cambria Math" panose="02040503050406030204" pitchFamily="18" charset="0"/>
                          </a:rPr>
                          <m:t>𝒊𝒕</m:t>
                        </m:r>
                        <m:r>
                          <a:rPr lang="en-US" sz="1150" b="1" i="1">
                            <a:latin typeface="Cambria Math" panose="02040503050406030204" pitchFamily="18" charset="0"/>
                          </a:rPr>
                          <m:t>−</m:t>
                        </m:r>
                        <m:r>
                          <a:rPr lang="en-US" sz="1150" b="1" i="1">
                            <a:latin typeface="Cambria Math" panose="02040503050406030204" pitchFamily="18" charset="0"/>
                          </a:rPr>
                          <m:t>𝟏</m:t>
                        </m:r>
                      </m:sub>
                    </m:sSub>
                  </m:oMath>
                </a14:m>
                <a:r>
                  <a:rPr lang="en-US" sz="1150" b="1" dirty="0">
                    <a:cs typeface="Calibri" panose="020F0502020204030204" pitchFamily="34" charset="0"/>
                  </a:rPr>
                  <a:t>: 			Socioeconomic, demographic, and bank health controls variables (see below)</a:t>
                </a:r>
              </a:p>
              <a:p>
                <a:pPr marL="0" indent="0"/>
                <a:endParaRPr lang="en-US" sz="1150" b="1" dirty="0">
                  <a:cs typeface="Calibri" panose="020F0502020204030204" pitchFamily="34" charset="0"/>
                </a:endParaRPr>
              </a:p>
              <a:p>
                <a:pPr marL="0" indent="0" algn="just"/>
                <a:r>
                  <a:rPr lang="en-US" sz="1150" b="1" i="1" dirty="0">
                    <a:cs typeface="Calibri" panose="020F0502020204030204" pitchFamily="34" charset="0"/>
                  </a:rPr>
                  <a:t>Control Variables: </a:t>
                </a:r>
                <a:r>
                  <a:rPr lang="en-US" sz="1150" b="1" dirty="0">
                    <a:cs typeface="Calibri" panose="020F0502020204030204" pitchFamily="34" charset="0"/>
                  </a:rPr>
                  <a:t>Minority Population, Working Age (25-64), Bachelor’s Degree, Population Density, HPI, Median Household Income (Natural Log), Industrial Composition (Manufacturing, Services and Public Administration), COVID-19 Death Rate, Deposits, Assets (Log), Capital Adequacy, Asset Quality, Management Quality, Earnings, Liquidity, Sensitivity to Market Risk, HHI, Deposits in Metropolitan Regions, Bank Age, BHC Ownership, OCC Regulation, FDIC Regulation, TARP Amount, PPP Loan Balance</a:t>
                </a:r>
              </a:p>
            </p:txBody>
          </p:sp>
        </mc:Choice>
        <mc:Fallback xmlns="">
          <p:sp>
            <p:nvSpPr>
              <p:cNvPr id="8" name="Content Placeholder 2">
                <a:extLst>
                  <a:ext uri="{FF2B5EF4-FFF2-40B4-BE49-F238E27FC236}">
                    <a16:creationId xmlns:a16="http://schemas.microsoft.com/office/drawing/2014/main" id="{1051CEA8-A629-E242-94CD-DD2ACE23B4FE}"/>
                  </a:ext>
                </a:extLst>
              </p:cNvPr>
              <p:cNvSpPr>
                <a:spLocks noGrp="1" noRot="1" noChangeAspect="1" noMove="1" noResize="1" noEditPoints="1" noAdjustHandles="1" noChangeArrowheads="1" noChangeShapeType="1" noTextEdit="1"/>
              </p:cNvSpPr>
              <p:nvPr>
                <p:ph idx="4294967295"/>
              </p:nvPr>
            </p:nvSpPr>
            <p:spPr>
              <a:xfrm>
                <a:off x="424925" y="1074934"/>
                <a:ext cx="8294146" cy="3497066"/>
              </a:xfrm>
              <a:blipFill>
                <a:blip r:embed="rId3"/>
                <a:stretch>
                  <a:fillRect l="-916" r="-916" b="-108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1800" dirty="0">
              <a:latin typeface="+mn-lt"/>
              <a:cs typeface="Calibri" panose="020F0502020204030204" pitchFamily="34" charset="0"/>
            </a:endParaRPr>
          </a:p>
        </p:txBody>
      </p:sp>
    </p:spTree>
    <p:extLst>
      <p:ext uri="{BB962C8B-B14F-4D97-AF65-F5344CB8AC3E}">
        <p14:creationId xmlns:p14="http://schemas.microsoft.com/office/powerpoint/2010/main" val="19735957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B3F38-F86B-8D4F-AF8D-72A474120136}"/>
              </a:ext>
            </a:extLst>
          </p:cNvPr>
          <p:cNvSpPr txBox="1">
            <a:spLocks/>
          </p:cNvSpPr>
          <p:nvPr/>
        </p:nvSpPr>
        <p:spPr>
          <a:xfrm>
            <a:off x="1078825"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Arial" panose="020B0604020202020204" pitchFamily="34" charset="0"/>
                <a:cs typeface="Arial" panose="020B0604020202020204" pitchFamily="34" charset="0"/>
              </a:rPr>
              <a:t>Mechanism: Small Business Lending                            </a:t>
            </a:r>
            <a:r>
              <a:rPr lang="en-US" sz="2000" b="1" dirty="0">
                <a:latin typeface="+mj-lt"/>
                <a:cs typeface="Calibri" panose="020F0502020204030204" pitchFamily="34" charset="0"/>
              </a:rPr>
              <a:t>(Call Report Data)</a:t>
            </a:r>
          </a:p>
        </p:txBody>
      </p:sp>
      <p:sp>
        <p:nvSpPr>
          <p:cNvPr id="6" name="Title 1">
            <a:extLst>
              <a:ext uri="{FF2B5EF4-FFF2-40B4-BE49-F238E27FC236}">
                <a16:creationId xmlns:a16="http://schemas.microsoft.com/office/drawing/2014/main" id="{263D6BAD-77DB-064F-8F56-9ADED7461B1F}"/>
              </a:ext>
            </a:extLst>
          </p:cNvPr>
          <p:cNvSpPr txBox="1">
            <a:spLocks/>
          </p:cNvSpPr>
          <p:nvPr/>
        </p:nvSpPr>
        <p:spPr>
          <a:xfrm>
            <a:off x="1410891" y="221010"/>
            <a:ext cx="632221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endParaRPr lang="en-US" sz="1800" dirty="0">
              <a:latin typeface="+mj-lt"/>
              <a:cs typeface="Calibri" panose="020F0502020204030204" pitchFamily="34" charset="0"/>
            </a:endParaRPr>
          </a:p>
        </p:txBody>
      </p:sp>
      <p:graphicFrame>
        <p:nvGraphicFramePr>
          <p:cNvPr id="7" name="Content Placeholder 3">
            <a:extLst>
              <a:ext uri="{FF2B5EF4-FFF2-40B4-BE49-F238E27FC236}">
                <a16:creationId xmlns:a16="http://schemas.microsoft.com/office/drawing/2014/main" id="{0C9BF20F-C1D8-A145-9A13-8FE83417CD31}"/>
              </a:ext>
            </a:extLst>
          </p:cNvPr>
          <p:cNvGraphicFramePr>
            <a:graphicFrameLocks noGrp="1"/>
          </p:cNvGraphicFramePr>
          <p:nvPr>
            <p:ph idx="4294967295"/>
            <p:extLst>
              <p:ext uri="{D42A27DB-BD31-4B8C-83A1-F6EECF244321}">
                <p14:modId xmlns:p14="http://schemas.microsoft.com/office/powerpoint/2010/main" val="3038337312"/>
              </p:ext>
            </p:extLst>
          </p:nvPr>
        </p:nvGraphicFramePr>
        <p:xfrm>
          <a:off x="600569" y="920815"/>
          <a:ext cx="7942850" cy="3178574"/>
        </p:xfrm>
        <a:graphic>
          <a:graphicData uri="http://schemas.openxmlformats.org/drawingml/2006/table">
            <a:tbl>
              <a:tblPr>
                <a:tableStyleId>{5C22544A-7EE6-4342-B048-85BDC9FD1C3A}</a:tableStyleId>
              </a:tblPr>
              <a:tblGrid>
                <a:gridCol w="2504577">
                  <a:extLst>
                    <a:ext uri="{9D8B030D-6E8A-4147-A177-3AD203B41FA5}">
                      <a16:colId xmlns:a16="http://schemas.microsoft.com/office/drawing/2014/main" val="3667342063"/>
                    </a:ext>
                  </a:extLst>
                </a:gridCol>
                <a:gridCol w="1299410">
                  <a:extLst>
                    <a:ext uri="{9D8B030D-6E8A-4147-A177-3AD203B41FA5}">
                      <a16:colId xmlns:a16="http://schemas.microsoft.com/office/drawing/2014/main" val="3178024505"/>
                    </a:ext>
                  </a:extLst>
                </a:gridCol>
                <a:gridCol w="1299411">
                  <a:extLst>
                    <a:ext uri="{9D8B030D-6E8A-4147-A177-3AD203B41FA5}">
                      <a16:colId xmlns:a16="http://schemas.microsoft.com/office/drawing/2014/main" val="1670238081"/>
                    </a:ext>
                  </a:extLst>
                </a:gridCol>
                <a:gridCol w="1331495">
                  <a:extLst>
                    <a:ext uri="{9D8B030D-6E8A-4147-A177-3AD203B41FA5}">
                      <a16:colId xmlns:a16="http://schemas.microsoft.com/office/drawing/2014/main" val="4222697197"/>
                    </a:ext>
                  </a:extLst>
                </a:gridCol>
                <a:gridCol w="1507957">
                  <a:extLst>
                    <a:ext uri="{9D8B030D-6E8A-4147-A177-3AD203B41FA5}">
                      <a16:colId xmlns:a16="http://schemas.microsoft.com/office/drawing/2014/main" val="3643460551"/>
                    </a:ext>
                  </a:extLst>
                </a:gridCol>
              </a:tblGrid>
              <a:tr h="114300">
                <a:tc>
                  <a:txBody>
                    <a:bodyPr/>
                    <a:lstStyle/>
                    <a:p>
                      <a:pPr marL="0" marR="0" algn="l">
                        <a:spcBef>
                          <a:spcPts val="0"/>
                        </a:spcBef>
                        <a:spcAft>
                          <a:spcPts val="0"/>
                        </a:spcAft>
                      </a:pPr>
                      <a:r>
                        <a:rPr lang="en-US" sz="800" b="0" dirty="0">
                          <a:effectLst/>
                          <a:latin typeface="+mn-lt"/>
                          <a:cs typeface="Calibri" panose="020F0502020204030204" pitchFamily="34" charset="0"/>
                        </a:rPr>
                        <a:t>Model</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[1]</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[2]</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[3]</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[4]</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4977114"/>
                  </a:ext>
                </a:extLst>
              </a:tr>
              <a:tr h="130574">
                <a:tc>
                  <a:txBody>
                    <a:bodyPr/>
                    <a:lstStyle/>
                    <a:p>
                      <a:pPr marL="0" marR="0" algn="l">
                        <a:spcBef>
                          <a:spcPts val="0"/>
                        </a:spcBef>
                        <a:spcAft>
                          <a:spcPts val="0"/>
                        </a:spcAft>
                      </a:pPr>
                      <a:r>
                        <a:rPr lang="en-US" sz="800" b="0" dirty="0">
                          <a:effectLst/>
                          <a:latin typeface="+mn-lt"/>
                          <a:cs typeface="Calibri" panose="020F0502020204030204" pitchFamily="34" charset="0"/>
                        </a:rPr>
                        <a:t>Dependent Variable:</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err="1">
                          <a:effectLst/>
                          <a:latin typeface="+mn-lt"/>
                          <a:cs typeface="Calibri" panose="020F0502020204030204" pitchFamily="34" charset="0"/>
                        </a:rPr>
                        <a:t>Δ</a:t>
                      </a:r>
                      <a:r>
                        <a:rPr lang="en-US" sz="800" b="0" dirty="0">
                          <a:effectLst/>
                          <a:latin typeface="+mn-lt"/>
                          <a:cs typeface="Calibri" panose="020F0502020204030204" pitchFamily="34" charset="0"/>
                        </a:rPr>
                        <a:t> Small Business Lending</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err="1">
                          <a:effectLst/>
                          <a:latin typeface="+mn-lt"/>
                          <a:cs typeface="Calibri" panose="020F0502020204030204" pitchFamily="34" charset="0"/>
                        </a:rPr>
                        <a:t>Δ</a:t>
                      </a:r>
                      <a:r>
                        <a:rPr lang="en-US" sz="800" b="0" dirty="0">
                          <a:effectLst/>
                          <a:latin typeface="+mn-lt"/>
                          <a:cs typeface="Calibri" panose="020F0502020204030204" pitchFamily="34" charset="0"/>
                        </a:rPr>
                        <a:t> Small Business Lending</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err="1">
                          <a:effectLst/>
                          <a:latin typeface="+mn-lt"/>
                          <a:cs typeface="Calibri" panose="020F0502020204030204" pitchFamily="34" charset="0"/>
                        </a:rPr>
                        <a:t>Δ</a:t>
                      </a:r>
                      <a:r>
                        <a:rPr lang="en-US" sz="800" b="0" dirty="0">
                          <a:effectLst/>
                          <a:latin typeface="+mn-lt"/>
                          <a:cs typeface="Calibri" panose="020F0502020204030204" pitchFamily="34" charset="0"/>
                        </a:rPr>
                        <a:t> Small Business Lending</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err="1">
                          <a:effectLst/>
                          <a:latin typeface="+mn-lt"/>
                          <a:cs typeface="Calibri" panose="020F0502020204030204" pitchFamily="34" charset="0"/>
                        </a:rPr>
                        <a:t>Δ</a:t>
                      </a:r>
                      <a:r>
                        <a:rPr lang="en-US" sz="800" b="0" dirty="0">
                          <a:effectLst/>
                          <a:latin typeface="+mn-lt"/>
                          <a:cs typeface="Calibri" panose="020F0502020204030204" pitchFamily="34" charset="0"/>
                        </a:rPr>
                        <a:t> Small  Business Lending</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47763"/>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Independent Variables: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036186"/>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-1.89</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-7.96</a:t>
                      </a:r>
                      <a:r>
                        <a:rPr lang="en-US" sz="800" b="0" baseline="30000" dirty="0">
                          <a:effectLst/>
                          <a:latin typeface="+mn-lt"/>
                          <a:cs typeface="Calibri" panose="020F0502020204030204" pitchFamily="34" charset="0"/>
                        </a:rPr>
                        <a:t>***</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-7.07</a:t>
                      </a:r>
                      <a:r>
                        <a:rPr lang="en-US" sz="800" b="0" baseline="30000">
                          <a:effectLst/>
                          <a:latin typeface="+mn-lt"/>
                          <a:cs typeface="Calibri" panose="020F0502020204030204" pitchFamily="34" charset="0"/>
                        </a:rPr>
                        <a:t>**</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2.06</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53959814"/>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[-1.05]</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[-2.73]</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[-2.41]</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[0.48]</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7623630"/>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 × GFC</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12.50</a:t>
                      </a:r>
                      <a:r>
                        <a:rPr lang="en-US" sz="800" b="0" baseline="30000" dirty="0">
                          <a:effectLst/>
                          <a:latin typeface="+mn-lt"/>
                          <a:cs typeface="Calibri" panose="020F0502020204030204" pitchFamily="34" charset="0"/>
                        </a:rPr>
                        <a:t>**</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13.10</a:t>
                      </a:r>
                      <a:r>
                        <a:rPr lang="en-US" sz="800" b="0" baseline="30000" dirty="0">
                          <a:effectLst/>
                          <a:latin typeface="+mn-lt"/>
                          <a:cs typeface="Calibri" panose="020F0502020204030204" pitchFamily="34" charset="0"/>
                        </a:rPr>
                        <a:t>**</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a:effectLst/>
                          <a:latin typeface="+mn-lt"/>
                          <a:cs typeface="Calibri" panose="020F0502020204030204" pitchFamily="34" charset="0"/>
                        </a:rPr>
                        <a:t>13.73</a:t>
                      </a:r>
                      <a:r>
                        <a:rPr lang="en-US" sz="800" b="0" baseline="30000">
                          <a:effectLst/>
                          <a:latin typeface="+mn-lt"/>
                          <a:cs typeface="Calibri" panose="020F0502020204030204" pitchFamily="34" charset="0"/>
                        </a:rPr>
                        <a:t>**</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-6.90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827389021"/>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[2.14]</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[2.28]</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[2.40]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[-1.11]</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673950156"/>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 × COVID-19 Crisis</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193.1</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199.8</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130.6</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48.69</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999857457"/>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[1.53]</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[1.60]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[1.05]</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[1.10]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974700036"/>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High Minority Area</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5.30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87719818"/>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[1.27]</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44237303"/>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 × High Minority Area</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-9.46</a:t>
                      </a:r>
                      <a:r>
                        <a:rPr lang="en-US" sz="800" b="0" baseline="30000" dirty="0">
                          <a:effectLst/>
                          <a:latin typeface="+mn-lt"/>
                          <a:cs typeface="Calibri" panose="020F0502020204030204" pitchFamily="34" charset="0"/>
                        </a:rPr>
                        <a:t>*</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2408101"/>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[-1.77]</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52915003"/>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High Minority Area × GFC</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-0.41</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61547072"/>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[-0.25]</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31877305"/>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 × High Minority Area × GFC</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21.34</a:t>
                      </a:r>
                      <a:r>
                        <a:rPr lang="en-US" sz="800" b="0" baseline="30000" dirty="0">
                          <a:effectLst/>
                          <a:latin typeface="+mn-lt"/>
                          <a:cs typeface="Calibri" panose="020F0502020204030204" pitchFamily="34" charset="0"/>
                        </a:rPr>
                        <a:t>**</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34531395"/>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[2.42]</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901535829"/>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High Minority Area × COVID-19 Crisis</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-21.67</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92802925"/>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[-0.41]</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72962832"/>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Minority Bank × High Minority Area × COVID-19 Crisis</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a:effectLst/>
                          <a:latin typeface="+mn-lt"/>
                          <a:cs typeface="Calibri" panose="020F0502020204030204" pitchFamily="34" charset="0"/>
                        </a:rPr>
                        <a:t> </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96.18</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637848247"/>
                  </a:ext>
                </a:extLst>
              </a:tr>
              <a:tr h="114300">
                <a:tc>
                  <a:txBody>
                    <a:bodyPr/>
                    <a:lstStyle/>
                    <a:p>
                      <a:pPr marL="0" marR="0" algn="l">
                        <a:spcBef>
                          <a:spcPts val="0"/>
                        </a:spcBef>
                        <a:spcAft>
                          <a:spcPts val="0"/>
                        </a:spcAft>
                      </a:pPr>
                      <a:r>
                        <a:rPr lang="en-US" sz="800" b="0" i="1" dirty="0">
                          <a:effectLst/>
                          <a:latin typeface="+mn-lt"/>
                          <a:cs typeface="Calibri" panose="020F0502020204030204" pitchFamily="34" charset="0"/>
                        </a:rPr>
                        <a:t> </a:t>
                      </a:r>
                      <a:endParaRPr lang="en-US" sz="8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 </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spcBef>
                          <a:spcPts val="0"/>
                        </a:spcBef>
                        <a:spcAft>
                          <a:spcPts val="0"/>
                        </a:spcAft>
                      </a:pPr>
                      <a:r>
                        <a:rPr lang="en-US" sz="800" b="0" dirty="0">
                          <a:effectLst/>
                          <a:latin typeface="+mn-lt"/>
                          <a:cs typeface="Calibri" panose="020F0502020204030204" pitchFamily="34" charset="0"/>
                        </a:rPr>
                        <a:t>[0.69]</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687239324"/>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Bank Controls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No</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Yes</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11806801"/>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County Controls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No</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No</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73201832"/>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Year FE</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Yes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617856"/>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Observations</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58,443</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58.443</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a:effectLst/>
                          <a:latin typeface="+mn-lt"/>
                          <a:cs typeface="Calibri" panose="020F0502020204030204" pitchFamily="34" charset="0"/>
                        </a:rPr>
                        <a:t>58,443</a:t>
                      </a:r>
                      <a:endParaRPr lang="en-US" sz="8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58,443</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37515933"/>
                  </a:ext>
                </a:extLst>
              </a:tr>
              <a:tr h="114300">
                <a:tc>
                  <a:txBody>
                    <a:bodyPr/>
                    <a:lstStyle/>
                    <a:p>
                      <a:pPr marL="0" marR="0" algn="l">
                        <a:spcBef>
                          <a:spcPts val="0"/>
                        </a:spcBef>
                        <a:spcAft>
                          <a:spcPts val="0"/>
                        </a:spcAft>
                      </a:pPr>
                      <a:r>
                        <a:rPr lang="en-US" sz="800" b="0" dirty="0">
                          <a:effectLst/>
                          <a:latin typeface="+mn-lt"/>
                          <a:cs typeface="Calibri" panose="020F0502020204030204" pitchFamily="34" charset="0"/>
                        </a:rPr>
                        <a:t>R</a:t>
                      </a:r>
                      <a:r>
                        <a:rPr lang="en-US" sz="800" b="0" baseline="30000" dirty="0">
                          <a:effectLst/>
                          <a:latin typeface="+mn-lt"/>
                          <a:cs typeface="Calibri" panose="020F0502020204030204" pitchFamily="34" charset="0"/>
                        </a:rPr>
                        <a:t>2</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0.010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0.032</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0.040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800" b="0" dirty="0">
                          <a:effectLst/>
                          <a:latin typeface="+mn-lt"/>
                          <a:cs typeface="Calibri" panose="020F0502020204030204" pitchFamily="34" charset="0"/>
                        </a:rPr>
                        <a:t>0.040</a:t>
                      </a:r>
                      <a:endParaRPr lang="en-US" sz="8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1595478"/>
                  </a:ext>
                </a:extLst>
              </a:tr>
            </a:tbl>
          </a:graphicData>
        </a:graphic>
      </p:graphicFrame>
      <p:sp>
        <p:nvSpPr>
          <p:cNvPr id="8" name="TextBox 7">
            <a:extLst>
              <a:ext uri="{FF2B5EF4-FFF2-40B4-BE49-F238E27FC236}">
                <a16:creationId xmlns:a16="http://schemas.microsoft.com/office/drawing/2014/main" id="{9CF340CA-6EAE-4F45-83E0-B5B4FDD19DF9}"/>
              </a:ext>
            </a:extLst>
          </p:cNvPr>
          <p:cNvSpPr txBox="1"/>
          <p:nvPr/>
        </p:nvSpPr>
        <p:spPr>
          <a:xfrm>
            <a:off x="600569" y="4245382"/>
            <a:ext cx="7942850"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n-lt"/>
              </a:rPr>
              <a:t>Minority-owned banks maintained small business lending at higher rates through crises.</a:t>
            </a:r>
          </a:p>
          <a:p>
            <a:pPr marL="214313" indent="-214313" algn="just" defTabSz="685800">
              <a:buFont typeface="Arial" panose="020B0604020202020204" pitchFamily="34" charset="0"/>
              <a:buChar char="•"/>
              <a:defRPr/>
            </a:pPr>
            <a:r>
              <a:rPr lang="en-US" b="1" kern="1200" dirty="0">
                <a:solidFill>
                  <a:prstClr val="black"/>
                </a:solidFill>
                <a:latin typeface="+mn-lt"/>
              </a:rPr>
              <a:t>Minority-owned banks with branch networks in counties with a higher proportion of minority residents continued lending at higher rates.</a:t>
            </a:r>
          </a:p>
        </p:txBody>
      </p:sp>
    </p:spTree>
    <p:extLst>
      <p:ext uri="{BB962C8B-B14F-4D97-AF65-F5344CB8AC3E}">
        <p14:creationId xmlns:p14="http://schemas.microsoft.com/office/powerpoint/2010/main" val="4620276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5070C9-FF80-9E46-BB5A-F42F2AB98311}"/>
              </a:ext>
            </a:extLst>
          </p:cNvPr>
          <p:cNvSpPr txBox="1">
            <a:spLocks/>
          </p:cNvSpPr>
          <p:nvPr/>
        </p:nvSpPr>
        <p:spPr>
          <a:xfrm>
            <a:off x="1078823" y="11983"/>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cs typeface="Calibri" panose="020F0502020204030204" pitchFamily="34" charset="0"/>
              </a:rPr>
              <a:t>Mechanism: Small Business Lending              (Community Reinvestment Act Data)</a:t>
            </a:r>
          </a:p>
        </p:txBody>
      </p:sp>
      <p:graphicFrame>
        <p:nvGraphicFramePr>
          <p:cNvPr id="8" name="Content Placeholder 3">
            <a:extLst>
              <a:ext uri="{FF2B5EF4-FFF2-40B4-BE49-F238E27FC236}">
                <a16:creationId xmlns:a16="http://schemas.microsoft.com/office/drawing/2014/main" id="{44784BA6-9F75-F542-9EB3-8316C5AB0761}"/>
              </a:ext>
            </a:extLst>
          </p:cNvPr>
          <p:cNvGraphicFramePr>
            <a:graphicFrameLocks noGrp="1"/>
          </p:cNvGraphicFramePr>
          <p:nvPr>
            <p:ph idx="4294967295"/>
            <p:extLst>
              <p:ext uri="{D42A27DB-BD31-4B8C-83A1-F6EECF244321}">
                <p14:modId xmlns:p14="http://schemas.microsoft.com/office/powerpoint/2010/main" val="1129275820"/>
              </p:ext>
            </p:extLst>
          </p:nvPr>
        </p:nvGraphicFramePr>
        <p:xfrm>
          <a:off x="437139" y="1317041"/>
          <a:ext cx="8269705" cy="2494027"/>
        </p:xfrm>
        <a:graphic>
          <a:graphicData uri="http://schemas.openxmlformats.org/drawingml/2006/table">
            <a:tbl>
              <a:tblPr>
                <a:tableStyleId>{5C22544A-7EE6-4342-B048-85BDC9FD1C3A}</a:tableStyleId>
              </a:tblPr>
              <a:tblGrid>
                <a:gridCol w="2228934">
                  <a:extLst>
                    <a:ext uri="{9D8B030D-6E8A-4147-A177-3AD203B41FA5}">
                      <a16:colId xmlns:a16="http://schemas.microsoft.com/office/drawing/2014/main" val="2176269511"/>
                    </a:ext>
                  </a:extLst>
                </a:gridCol>
                <a:gridCol w="1496673">
                  <a:extLst>
                    <a:ext uri="{9D8B030D-6E8A-4147-A177-3AD203B41FA5}">
                      <a16:colId xmlns:a16="http://schemas.microsoft.com/office/drawing/2014/main" val="1005898251"/>
                    </a:ext>
                  </a:extLst>
                </a:gridCol>
                <a:gridCol w="1508366">
                  <a:extLst>
                    <a:ext uri="{9D8B030D-6E8A-4147-A177-3AD203B41FA5}">
                      <a16:colId xmlns:a16="http://schemas.microsoft.com/office/drawing/2014/main" val="3163013768"/>
                    </a:ext>
                  </a:extLst>
                </a:gridCol>
                <a:gridCol w="1473287">
                  <a:extLst>
                    <a:ext uri="{9D8B030D-6E8A-4147-A177-3AD203B41FA5}">
                      <a16:colId xmlns:a16="http://schemas.microsoft.com/office/drawing/2014/main" val="4066725028"/>
                    </a:ext>
                  </a:extLst>
                </a:gridCol>
                <a:gridCol w="1562445">
                  <a:extLst>
                    <a:ext uri="{9D8B030D-6E8A-4147-A177-3AD203B41FA5}">
                      <a16:colId xmlns:a16="http://schemas.microsoft.com/office/drawing/2014/main" val="3395660142"/>
                    </a:ext>
                  </a:extLst>
                </a:gridCol>
              </a:tblGrid>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Model</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[1]</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[3]</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[4]</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720424"/>
                  </a:ext>
                </a:extLst>
              </a:tr>
              <a:tr h="359103">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Dependent Variable:</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err="1">
                          <a:effectLst/>
                          <a:latin typeface="+mn-lt"/>
                          <a:cs typeface="Calibri" panose="020F0502020204030204" pitchFamily="34" charset="0"/>
                        </a:rPr>
                        <a:t>Δ</a:t>
                      </a:r>
                      <a:r>
                        <a:rPr lang="en-US" sz="1100" b="0" dirty="0">
                          <a:effectLst/>
                          <a:latin typeface="+mn-lt"/>
                          <a:cs typeface="Calibri" panose="020F0502020204030204" pitchFamily="34" charset="0"/>
                        </a:rPr>
                        <a:t> Overall Small </a:t>
                      </a:r>
                    </a:p>
                    <a:p>
                      <a:pPr marL="0" marR="0" algn="ctr">
                        <a:lnSpc>
                          <a:spcPct val="115000"/>
                        </a:lnSpc>
                        <a:spcBef>
                          <a:spcPts val="0"/>
                        </a:spcBef>
                        <a:spcAft>
                          <a:spcPts val="0"/>
                        </a:spcAft>
                      </a:pPr>
                      <a:r>
                        <a:rPr lang="en-US" sz="1100" b="0" dirty="0">
                          <a:effectLst/>
                          <a:latin typeface="+mn-lt"/>
                          <a:cs typeface="Calibri" panose="020F0502020204030204" pitchFamily="34" charset="0"/>
                        </a:rPr>
                        <a:t>Business Origination</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err="1">
                          <a:effectLst/>
                          <a:latin typeface="+mn-lt"/>
                          <a:cs typeface="Calibri" panose="020F0502020204030204" pitchFamily="34" charset="0"/>
                        </a:rPr>
                        <a:t>Δ</a:t>
                      </a:r>
                      <a:r>
                        <a:rPr lang="en-US" sz="1100" b="0" dirty="0">
                          <a:effectLst/>
                          <a:latin typeface="+mn-lt"/>
                          <a:cs typeface="Calibri" panose="020F0502020204030204" pitchFamily="34" charset="0"/>
                        </a:rPr>
                        <a:t> &lt; $100K Small </a:t>
                      </a:r>
                    </a:p>
                    <a:p>
                      <a:pPr marL="0" marR="0" algn="ctr">
                        <a:lnSpc>
                          <a:spcPct val="115000"/>
                        </a:lnSpc>
                        <a:spcBef>
                          <a:spcPts val="0"/>
                        </a:spcBef>
                        <a:spcAft>
                          <a:spcPts val="0"/>
                        </a:spcAft>
                      </a:pPr>
                      <a:r>
                        <a:rPr lang="en-US" sz="1100" b="0" dirty="0">
                          <a:effectLst/>
                          <a:latin typeface="+mn-lt"/>
                          <a:cs typeface="Calibri" panose="020F0502020204030204" pitchFamily="34" charset="0"/>
                        </a:rPr>
                        <a:t>Business Origination</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err="1">
                          <a:effectLst/>
                          <a:latin typeface="+mn-lt"/>
                          <a:cs typeface="Calibri" panose="020F0502020204030204" pitchFamily="34" charset="0"/>
                        </a:rPr>
                        <a:t>Δ</a:t>
                      </a:r>
                      <a:r>
                        <a:rPr lang="en-US" sz="1100" b="0" dirty="0">
                          <a:effectLst/>
                          <a:latin typeface="+mn-lt"/>
                          <a:cs typeface="Calibri" panose="020F0502020204030204" pitchFamily="34" charset="0"/>
                        </a:rPr>
                        <a:t> $100-250K Small </a:t>
                      </a:r>
                    </a:p>
                    <a:p>
                      <a:pPr marL="0" marR="0" algn="ctr">
                        <a:lnSpc>
                          <a:spcPct val="115000"/>
                        </a:lnSpc>
                        <a:spcBef>
                          <a:spcPts val="0"/>
                        </a:spcBef>
                        <a:spcAft>
                          <a:spcPts val="0"/>
                        </a:spcAft>
                      </a:pPr>
                      <a:r>
                        <a:rPr lang="en-US" sz="1100" b="0" dirty="0">
                          <a:effectLst/>
                          <a:latin typeface="+mn-lt"/>
                          <a:cs typeface="Calibri" panose="020F0502020204030204" pitchFamily="34" charset="0"/>
                        </a:rPr>
                        <a:t>Business Origination</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err="1">
                          <a:effectLst/>
                          <a:latin typeface="+mn-lt"/>
                          <a:cs typeface="Calibri" panose="020F0502020204030204" pitchFamily="34" charset="0"/>
                        </a:rPr>
                        <a:t>Δ</a:t>
                      </a:r>
                      <a:r>
                        <a:rPr lang="en-US" sz="1100" b="0" dirty="0">
                          <a:effectLst/>
                          <a:latin typeface="+mn-lt"/>
                          <a:cs typeface="Calibri" panose="020F0502020204030204" pitchFamily="34" charset="0"/>
                        </a:rPr>
                        <a:t> $250K-1M Small </a:t>
                      </a:r>
                    </a:p>
                    <a:p>
                      <a:pPr marL="0" marR="0" algn="ctr">
                        <a:lnSpc>
                          <a:spcPct val="115000"/>
                        </a:lnSpc>
                        <a:spcBef>
                          <a:spcPts val="0"/>
                        </a:spcBef>
                        <a:spcAft>
                          <a:spcPts val="0"/>
                        </a:spcAft>
                      </a:pPr>
                      <a:r>
                        <a:rPr lang="en-US" sz="1100" b="0" dirty="0">
                          <a:effectLst/>
                          <a:latin typeface="+mn-lt"/>
                          <a:cs typeface="Calibri" panose="020F0502020204030204" pitchFamily="34" charset="0"/>
                        </a:rPr>
                        <a:t>Business Origination</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101412"/>
                  </a:ext>
                </a:extLst>
              </a:tr>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Independent Variables: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 </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 </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 </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 </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894912"/>
                  </a:ext>
                </a:extLst>
              </a:tr>
              <a:tr h="159429">
                <a:tc>
                  <a:txBody>
                    <a:bodyPr/>
                    <a:lstStyle/>
                    <a:p>
                      <a:pPr marL="0" marR="0" algn="l">
                        <a:lnSpc>
                          <a:spcPct val="115000"/>
                        </a:lnSpc>
                        <a:spcBef>
                          <a:spcPts val="0"/>
                        </a:spcBef>
                        <a:spcAft>
                          <a:spcPts val="0"/>
                        </a:spcAft>
                      </a:pPr>
                      <a:r>
                        <a:rPr lang="en-US" sz="1100" b="0" i="1" dirty="0">
                          <a:effectLst/>
                          <a:latin typeface="+mn-lt"/>
                          <a:cs typeface="Calibri" panose="020F0502020204030204" pitchFamily="34" charset="0"/>
                        </a:rPr>
                        <a:t>Minority Bank</a:t>
                      </a:r>
                      <a:endParaRPr lang="en-US" sz="11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-4.52</a:t>
                      </a:r>
                      <a:r>
                        <a:rPr lang="en-US" sz="1100" b="0" baseline="30000">
                          <a:effectLst/>
                          <a:latin typeface="+mn-lt"/>
                          <a:cs typeface="Calibri" panose="020F0502020204030204" pitchFamily="34" charset="0"/>
                        </a:rPr>
                        <a:t>***</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-5.26</a:t>
                      </a:r>
                      <a:r>
                        <a:rPr lang="en-US" sz="1100" b="0" baseline="30000">
                          <a:effectLst/>
                          <a:latin typeface="+mn-lt"/>
                          <a:cs typeface="Calibri" panose="020F0502020204030204" pitchFamily="34" charset="0"/>
                        </a:rPr>
                        <a:t>***</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-0.50</a:t>
                      </a:r>
                      <a:r>
                        <a:rPr lang="en-US" sz="1100" b="0" baseline="30000">
                          <a:effectLst/>
                          <a:latin typeface="+mn-lt"/>
                          <a:cs typeface="Calibri" panose="020F0502020204030204" pitchFamily="34" charset="0"/>
                        </a:rPr>
                        <a:t>***</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-0.17</a:t>
                      </a:r>
                      <a:r>
                        <a:rPr lang="en-US" sz="1100" b="0" baseline="30000">
                          <a:effectLst/>
                          <a:latin typeface="+mn-lt"/>
                          <a:cs typeface="Calibri" panose="020F0502020204030204" pitchFamily="34" charset="0"/>
                        </a:rPr>
                        <a:t>***</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6851446"/>
                  </a:ext>
                </a:extLst>
              </a:tr>
              <a:tr h="159429">
                <a:tc>
                  <a:txBody>
                    <a:bodyPr/>
                    <a:lstStyle/>
                    <a:p>
                      <a:pPr marL="0" marR="0" algn="l">
                        <a:lnSpc>
                          <a:spcPct val="115000"/>
                        </a:lnSpc>
                        <a:spcBef>
                          <a:spcPts val="0"/>
                        </a:spcBef>
                        <a:spcAft>
                          <a:spcPts val="0"/>
                        </a:spcAft>
                      </a:pPr>
                      <a:r>
                        <a:rPr lang="en-US" sz="1100" b="0" i="1">
                          <a:effectLst/>
                          <a:latin typeface="+mn-lt"/>
                          <a:cs typeface="Calibri" panose="020F0502020204030204" pitchFamily="34" charset="0"/>
                        </a:rPr>
                        <a:t> </a:t>
                      </a:r>
                      <a:endParaRPr lang="en-US" sz="1100" b="0" i="1">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[-8.52]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[-10.32]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[-9.44]</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[-4.73]</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26625028"/>
                  </a:ext>
                </a:extLst>
              </a:tr>
              <a:tr h="159429">
                <a:tc>
                  <a:txBody>
                    <a:bodyPr/>
                    <a:lstStyle/>
                    <a:p>
                      <a:pPr marL="0" marR="0" algn="l">
                        <a:lnSpc>
                          <a:spcPct val="115000"/>
                        </a:lnSpc>
                        <a:spcBef>
                          <a:spcPts val="0"/>
                        </a:spcBef>
                        <a:spcAft>
                          <a:spcPts val="0"/>
                        </a:spcAft>
                      </a:pPr>
                      <a:r>
                        <a:rPr lang="en-US" sz="1100" b="0" i="1" dirty="0">
                          <a:effectLst/>
                          <a:latin typeface="+mn-lt"/>
                          <a:cs typeface="Calibri" panose="020F0502020204030204" pitchFamily="34" charset="0"/>
                        </a:rPr>
                        <a:t>Minority Bank × GFC</a:t>
                      </a:r>
                      <a:endParaRPr lang="en-US" sz="11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1.46</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1.61</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0.17</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a:effectLst/>
                          <a:latin typeface="+mn-lt"/>
                          <a:cs typeface="Calibri" panose="020F0502020204030204" pitchFamily="34" charset="0"/>
                        </a:rPr>
                        <a:t>0.011</a:t>
                      </a:r>
                      <a:endParaRPr lang="en-US" sz="1100" b="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790122711"/>
                  </a:ext>
                </a:extLst>
              </a:tr>
              <a:tr h="159429">
                <a:tc>
                  <a:txBody>
                    <a:bodyPr/>
                    <a:lstStyle/>
                    <a:p>
                      <a:pPr marL="0" marR="0" algn="l">
                        <a:lnSpc>
                          <a:spcPct val="115000"/>
                        </a:lnSpc>
                        <a:spcBef>
                          <a:spcPts val="0"/>
                        </a:spcBef>
                        <a:spcAft>
                          <a:spcPts val="0"/>
                        </a:spcAft>
                      </a:pPr>
                      <a:endParaRPr lang="en-US" sz="11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[2.19]</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[3.72]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[1.95]</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[0.13]</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182220922"/>
                  </a:ext>
                </a:extLst>
              </a:tr>
              <a:tr h="173011">
                <a:tc>
                  <a:txBody>
                    <a:bodyPr/>
                    <a:lstStyle/>
                    <a:p>
                      <a:pPr marL="0" marR="0" algn="l">
                        <a:lnSpc>
                          <a:spcPct val="115000"/>
                        </a:lnSpc>
                        <a:spcBef>
                          <a:spcPts val="0"/>
                        </a:spcBef>
                        <a:spcAft>
                          <a:spcPts val="0"/>
                        </a:spcAft>
                      </a:pPr>
                      <a:r>
                        <a:rPr lang="en-US" sz="1100" b="0" i="1" dirty="0">
                          <a:effectLst/>
                          <a:latin typeface="+mn-lt"/>
                          <a:cs typeface="Calibri" panose="020F0502020204030204" pitchFamily="34" charset="0"/>
                        </a:rPr>
                        <a:t>Minority Bank × COVID-19 Crisis</a:t>
                      </a:r>
                      <a:endParaRPr lang="en-US" sz="11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2.63</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4.80</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0.83</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-0.48</a:t>
                      </a:r>
                      <a:r>
                        <a:rPr lang="en-US" sz="1100" b="0" baseline="30000" dirty="0">
                          <a:effectLst/>
                          <a:latin typeface="+mn-lt"/>
                          <a:cs typeface="Calibri" panose="020F0502020204030204" pitchFamily="34" charset="0"/>
                        </a:rPr>
                        <a:t>***</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743063419"/>
                  </a:ext>
                </a:extLst>
              </a:tr>
              <a:tr h="159429">
                <a:tc>
                  <a:txBody>
                    <a:bodyPr/>
                    <a:lstStyle/>
                    <a:p>
                      <a:pPr marL="0" marR="0" algn="l">
                        <a:lnSpc>
                          <a:spcPct val="115000"/>
                        </a:lnSpc>
                        <a:spcBef>
                          <a:spcPts val="0"/>
                        </a:spcBef>
                        <a:spcAft>
                          <a:spcPts val="0"/>
                        </a:spcAft>
                      </a:pPr>
                      <a:r>
                        <a:rPr lang="en-US" sz="1100" b="0" i="1" dirty="0">
                          <a:effectLst/>
                          <a:latin typeface="+mn-lt"/>
                          <a:cs typeface="Calibri" panose="020F0502020204030204" pitchFamily="34" charset="0"/>
                        </a:rPr>
                        <a:t> </a:t>
                      </a:r>
                      <a:endParaRPr lang="en-US" sz="1100" b="0" i="1"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[3.77]</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[7.66]</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[2.52]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[-6.55]</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836406985"/>
                  </a:ext>
                </a:extLst>
              </a:tr>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Bank &amp; County Controls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20782997"/>
                  </a:ext>
                </a:extLst>
              </a:tr>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State &amp; Year FE</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Yes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359916"/>
                  </a:ext>
                </a:extLst>
              </a:tr>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Observations</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621,449</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537,501</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236,012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242,076</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02146071"/>
                  </a:ext>
                </a:extLst>
              </a:tr>
              <a:tr h="159429">
                <a:tc>
                  <a:txBody>
                    <a:bodyPr/>
                    <a:lstStyle/>
                    <a:p>
                      <a:pPr marL="0" marR="0" algn="l">
                        <a:lnSpc>
                          <a:spcPct val="115000"/>
                        </a:lnSpc>
                        <a:spcBef>
                          <a:spcPts val="0"/>
                        </a:spcBef>
                        <a:spcAft>
                          <a:spcPts val="0"/>
                        </a:spcAft>
                      </a:pPr>
                      <a:r>
                        <a:rPr lang="en-US" sz="1100" b="0" dirty="0">
                          <a:effectLst/>
                          <a:latin typeface="+mn-lt"/>
                          <a:cs typeface="Calibri" panose="020F0502020204030204" pitchFamily="34" charset="0"/>
                        </a:rPr>
                        <a:t>R</a:t>
                      </a:r>
                      <a:r>
                        <a:rPr lang="en-US" sz="1100" b="0" baseline="30000" dirty="0">
                          <a:effectLst/>
                          <a:latin typeface="+mn-lt"/>
                          <a:cs typeface="Calibri" panose="020F0502020204030204" pitchFamily="34" charset="0"/>
                        </a:rPr>
                        <a:t>2</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0.0027</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0.0039</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0.027</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dirty="0">
                          <a:effectLst/>
                          <a:latin typeface="+mn-lt"/>
                          <a:cs typeface="Calibri" panose="020F0502020204030204" pitchFamily="34" charset="0"/>
                        </a:rPr>
                        <a:t>0.016</a:t>
                      </a:r>
                      <a:endParaRPr lang="en-US" sz="1100" b="0" dirty="0">
                        <a:effectLst/>
                        <a:latin typeface="+mn-lt"/>
                        <a:ea typeface="Calibri" panose="020F0502020204030204" pitchFamily="34" charset="0"/>
                        <a:cs typeface="Calibri" panose="020F0502020204030204" pitchFamily="34"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264126"/>
                  </a:ext>
                </a:extLst>
              </a:tr>
            </a:tbl>
          </a:graphicData>
        </a:graphic>
      </p:graphicFrame>
      <p:sp>
        <p:nvSpPr>
          <p:cNvPr id="7" name="TextBox 6">
            <a:extLst>
              <a:ext uri="{FF2B5EF4-FFF2-40B4-BE49-F238E27FC236}">
                <a16:creationId xmlns:a16="http://schemas.microsoft.com/office/drawing/2014/main" id="{16C9F7AB-09CD-4B47-8405-A78ADEF19C27}"/>
              </a:ext>
            </a:extLst>
          </p:cNvPr>
          <p:cNvSpPr txBox="1"/>
          <p:nvPr/>
        </p:nvSpPr>
        <p:spPr>
          <a:xfrm>
            <a:off x="437139" y="4262202"/>
            <a:ext cx="7085877" cy="292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n-lt"/>
              </a:rPr>
              <a:t>Small business lending mechanism works through small loans.</a:t>
            </a:r>
          </a:p>
        </p:txBody>
      </p:sp>
    </p:spTree>
    <p:extLst>
      <p:ext uri="{BB962C8B-B14F-4D97-AF65-F5344CB8AC3E}">
        <p14:creationId xmlns:p14="http://schemas.microsoft.com/office/powerpoint/2010/main" val="314946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83CF5744-38BA-E44A-B637-E5FBA25EDF6D}"/>
              </a:ext>
            </a:extLst>
          </p:cNvPr>
          <p:cNvGraphicFramePr>
            <a:graphicFrameLocks noGrp="1"/>
          </p:cNvGraphicFramePr>
          <p:nvPr>
            <p:ph idx="4294967295"/>
            <p:extLst>
              <p:ext uri="{D42A27DB-BD31-4B8C-83A1-F6EECF244321}">
                <p14:modId xmlns:p14="http://schemas.microsoft.com/office/powerpoint/2010/main" val="4072314272"/>
              </p:ext>
            </p:extLst>
          </p:nvPr>
        </p:nvGraphicFramePr>
        <p:xfrm>
          <a:off x="687797" y="888126"/>
          <a:ext cx="7768393" cy="3429000"/>
        </p:xfrm>
        <a:graphic>
          <a:graphicData uri="http://schemas.openxmlformats.org/drawingml/2006/table">
            <a:tbl>
              <a:tblPr firstRow="1" firstCol="1" bandRow="1">
                <a:tableStyleId>{5C22544A-7EE6-4342-B048-85BDC9FD1C3A}</a:tableStyleId>
              </a:tblPr>
              <a:tblGrid>
                <a:gridCol w="3355946">
                  <a:extLst>
                    <a:ext uri="{9D8B030D-6E8A-4147-A177-3AD203B41FA5}">
                      <a16:colId xmlns:a16="http://schemas.microsoft.com/office/drawing/2014/main" val="3887754038"/>
                    </a:ext>
                  </a:extLst>
                </a:gridCol>
                <a:gridCol w="840539">
                  <a:extLst>
                    <a:ext uri="{9D8B030D-6E8A-4147-A177-3AD203B41FA5}">
                      <a16:colId xmlns:a16="http://schemas.microsoft.com/office/drawing/2014/main" val="1524778687"/>
                    </a:ext>
                  </a:extLst>
                </a:gridCol>
                <a:gridCol w="840539">
                  <a:extLst>
                    <a:ext uri="{9D8B030D-6E8A-4147-A177-3AD203B41FA5}">
                      <a16:colId xmlns:a16="http://schemas.microsoft.com/office/drawing/2014/main" val="1771740906"/>
                    </a:ext>
                  </a:extLst>
                </a:gridCol>
                <a:gridCol w="870061">
                  <a:extLst>
                    <a:ext uri="{9D8B030D-6E8A-4147-A177-3AD203B41FA5}">
                      <a16:colId xmlns:a16="http://schemas.microsoft.com/office/drawing/2014/main" val="430349968"/>
                    </a:ext>
                  </a:extLst>
                </a:gridCol>
                <a:gridCol w="870061">
                  <a:extLst>
                    <a:ext uri="{9D8B030D-6E8A-4147-A177-3AD203B41FA5}">
                      <a16:colId xmlns:a16="http://schemas.microsoft.com/office/drawing/2014/main" val="3232957673"/>
                    </a:ext>
                  </a:extLst>
                </a:gridCol>
                <a:gridCol w="991247">
                  <a:extLst>
                    <a:ext uri="{9D8B030D-6E8A-4147-A177-3AD203B41FA5}">
                      <a16:colId xmlns:a16="http://schemas.microsoft.com/office/drawing/2014/main" val="186656369"/>
                    </a:ext>
                  </a:extLst>
                </a:gridCol>
              </a:tblGrid>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Model</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[3]</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[4]</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[5]</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872731"/>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Dependent Variable:</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Approved</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Approved</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Originated</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Originated</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Interest Rate</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296597"/>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Independent Variables: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47124"/>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0.027**</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0.038***</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0.019</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0.029**</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0.131</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071663273"/>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[2.27]</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[3.26]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[1.39]</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[2.16]</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[1.55]</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080688567"/>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 × GFC</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0.086***</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0.076***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0.12***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0.11***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74985233"/>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[5.01]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[4.72]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[5.89]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[5.60]</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45585259"/>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 × COVID-19 Crisis</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0.009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-0.020</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0.019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-0.022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0.64***</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22136091"/>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 </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[0.51]</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[-1.19]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[0.96]</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[-1.01]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[9.47]</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738938952"/>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HH</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-0.033***</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-0.037***</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-0.033***</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-0.16***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7439144"/>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[-7.36]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[-6.52]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[-7.21]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[-6.06]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[-13.15]</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595660"/>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HH × GFC</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-0.053***</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-0.079***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b="0"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038149"/>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[-7.32]</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[-7.01]</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9554191"/>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HH × COVID-19 Crisis</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0.008***</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0.006*</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0.042***</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1594450"/>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[2.74]</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[1.68]</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[3.95]</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3408913"/>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 × Minority HH</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-0.037*</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-0.037*</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0.020</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537328865"/>
                  </a:ext>
                </a:extLst>
              </a:tr>
              <a:tr h="125730">
                <a:tc>
                  <a:txBody>
                    <a:bodyPr/>
                    <a:lstStyle/>
                    <a:p>
                      <a:pPr algn="l"/>
                      <a:endParaRPr lang="en-US" sz="900" b="0" i="1" dirty="0">
                        <a:solidFill>
                          <a:schemeClr val="tx1"/>
                        </a:solidFill>
                        <a:effectLst/>
                        <a:latin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[-1.86]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endParaRPr lang="en-US" sz="900" b="0" dirty="0">
                        <a:solidFill>
                          <a:schemeClr val="tx1"/>
                        </a:solidFill>
                        <a:effectLst/>
                        <a:latin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[-1.66]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[0.36]</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679879479"/>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 × Minority HH × GFC</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0.032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890288746"/>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 </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[1.12]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[0.91]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93441842"/>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Minority Bank × Minority HH × COVID-19 Crisis</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 </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0.069**</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0.091***</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-0.22***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659931090"/>
                  </a:ext>
                </a:extLst>
              </a:tr>
              <a:tr h="125730">
                <a:tc>
                  <a:txBody>
                    <a:bodyPr/>
                    <a:lstStyle/>
                    <a:p>
                      <a:pPr marL="0" marR="0" algn="l">
                        <a:spcBef>
                          <a:spcPts val="0"/>
                        </a:spcBef>
                        <a:spcAft>
                          <a:spcPts val="0"/>
                        </a:spcAft>
                      </a:pPr>
                      <a:r>
                        <a:rPr lang="en-US" sz="900" b="0" i="1" dirty="0">
                          <a:solidFill>
                            <a:schemeClr val="tx1"/>
                          </a:solidFill>
                          <a:effectLst/>
                          <a:latin typeface="Calibri" panose="020F0502020204030204" pitchFamily="34" charset="0"/>
                          <a:cs typeface="Calibri" panose="020F0502020204030204" pitchFamily="34" charset="0"/>
                        </a:rPr>
                        <a:t> </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[2.32]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[2.70]</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[-3.14]</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135733136"/>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Bank &amp; County Controls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1873939"/>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State &amp; Year FE</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Yes</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Yes</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Yes</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Yes</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Yes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367137"/>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Observations</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3,034,722</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3,034,722</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2,776,079</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2,776,079</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765,827</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084413"/>
                  </a:ext>
                </a:extLst>
              </a:tr>
              <a:tr h="125730">
                <a:tc>
                  <a:txBody>
                    <a:bodyPr/>
                    <a:lstStyle/>
                    <a:p>
                      <a:pPr marL="0" marR="0" algn="l">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R</a:t>
                      </a:r>
                      <a:r>
                        <a:rPr lang="en-US" sz="900" b="0" baseline="30000" dirty="0">
                          <a:solidFill>
                            <a:schemeClr val="tx1"/>
                          </a:solidFill>
                          <a:effectLst/>
                          <a:latin typeface="Calibri" panose="020F0502020204030204" pitchFamily="34" charset="0"/>
                          <a:cs typeface="Calibri" panose="020F0502020204030204" pitchFamily="34" charset="0"/>
                        </a:rPr>
                        <a:t>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0.10</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0.10</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a:solidFill>
                            <a:schemeClr val="tx1"/>
                          </a:solidFill>
                          <a:effectLst/>
                          <a:latin typeface="Calibri" panose="020F0502020204030204" pitchFamily="34" charset="0"/>
                          <a:cs typeface="Calibri" panose="020F0502020204030204" pitchFamily="34" charset="0"/>
                        </a:rPr>
                        <a:t>0.12</a:t>
                      </a:r>
                      <a:endParaRPr lang="en-US" sz="9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0.12</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0" dirty="0">
                          <a:solidFill>
                            <a:schemeClr val="tx1"/>
                          </a:solidFill>
                          <a:effectLst/>
                          <a:latin typeface="Calibri" panose="020F0502020204030204" pitchFamily="34" charset="0"/>
                          <a:cs typeface="Calibri" panose="020F0502020204030204" pitchFamily="34" charset="0"/>
                        </a:rPr>
                        <a:t>0.35</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9294" marR="29294"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042361"/>
                  </a:ext>
                </a:extLst>
              </a:tr>
            </a:tbl>
          </a:graphicData>
        </a:graphic>
      </p:graphicFrame>
      <p:sp>
        <p:nvSpPr>
          <p:cNvPr id="6" name="Title 1">
            <a:extLst>
              <a:ext uri="{FF2B5EF4-FFF2-40B4-BE49-F238E27FC236}">
                <a16:creationId xmlns:a16="http://schemas.microsoft.com/office/drawing/2014/main" id="{263D6BAD-77DB-064F-8F56-9ADED7461B1F}"/>
              </a:ext>
            </a:extLst>
          </p:cNvPr>
          <p:cNvSpPr txBox="1">
            <a:spLocks/>
          </p:cNvSpPr>
          <p:nvPr/>
        </p:nvSpPr>
        <p:spPr>
          <a:xfrm>
            <a:off x="1078825"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Arial" panose="020B0604020202020204" pitchFamily="34" charset="0"/>
                <a:cs typeface="Arial" panose="020B0604020202020204" pitchFamily="34" charset="0"/>
              </a:rPr>
              <a:t>Mechanism: </a:t>
            </a:r>
            <a:r>
              <a:rPr lang="en-US" sz="2000" b="1" dirty="0">
                <a:latin typeface="+mj-lt"/>
                <a:cs typeface="Calibri" panose="020F0502020204030204" pitchFamily="34" charset="0"/>
              </a:rPr>
              <a:t>Household Home Mortgage Lending    (Home Mortgage Disclosure Act Data)</a:t>
            </a:r>
          </a:p>
        </p:txBody>
      </p:sp>
      <p:sp>
        <p:nvSpPr>
          <p:cNvPr id="7" name="TextBox 6">
            <a:extLst>
              <a:ext uri="{FF2B5EF4-FFF2-40B4-BE49-F238E27FC236}">
                <a16:creationId xmlns:a16="http://schemas.microsoft.com/office/drawing/2014/main" id="{2B8B8D29-980A-454A-9887-54264C72033A}"/>
              </a:ext>
            </a:extLst>
          </p:cNvPr>
          <p:cNvSpPr txBox="1"/>
          <p:nvPr/>
        </p:nvSpPr>
        <p:spPr>
          <a:xfrm>
            <a:off x="687797" y="4527947"/>
            <a:ext cx="7768392"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14313" indent="-214313" algn="just" defTabSz="685800">
              <a:buFont typeface="Arial" panose="020B0604020202020204" pitchFamily="34" charset="0"/>
              <a:buChar char="•"/>
              <a:defRPr/>
            </a:pPr>
            <a:r>
              <a:rPr lang="en-US" b="1" kern="1200" dirty="0">
                <a:solidFill>
                  <a:prstClr val="black"/>
                </a:solidFill>
                <a:latin typeface="+mn-lt"/>
              </a:rPr>
              <a:t>Minority-owned banks continued home mortgage lending at higher rates through crises.</a:t>
            </a:r>
          </a:p>
          <a:p>
            <a:pPr marL="214313" indent="-214313" algn="just" defTabSz="685800">
              <a:buFont typeface="Arial" panose="020B0604020202020204" pitchFamily="34" charset="0"/>
              <a:buChar char="•"/>
              <a:defRPr/>
            </a:pPr>
            <a:r>
              <a:rPr lang="en-US" b="1" kern="1200" dirty="0">
                <a:solidFill>
                  <a:prstClr val="black"/>
                </a:solidFill>
                <a:latin typeface="+mn-lt"/>
              </a:rPr>
              <a:t>In the COVID-19 Crisis, these banks maintained lending for minorities in particular.</a:t>
            </a:r>
          </a:p>
        </p:txBody>
      </p:sp>
    </p:spTree>
    <p:extLst>
      <p:ext uri="{BB962C8B-B14F-4D97-AF65-F5344CB8AC3E}">
        <p14:creationId xmlns:p14="http://schemas.microsoft.com/office/powerpoint/2010/main" val="40974171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p:nvPr>
        </p:nvSpPr>
        <p:spPr>
          <a:xfrm>
            <a:off x="421925" y="315900"/>
            <a:ext cx="2945700" cy="4511700"/>
          </a:xfrm>
          <a:prstGeom prst="rect">
            <a:avLst/>
          </a:prstGeom>
          <a:noFill/>
          <a:ln>
            <a:noFill/>
          </a:ln>
        </p:spPr>
        <p:txBody>
          <a:bodyPr spcFirstLastPara="1" wrap="square" lIns="91425" tIns="91425" rIns="91425" bIns="91425" anchor="ctr" anchorCtr="0">
            <a:noAutofit/>
          </a:bodyPr>
          <a:lstStyle/>
          <a:p>
            <a:pPr lvl="0">
              <a:lnSpc>
                <a:spcPct val="100000"/>
              </a:lnSpc>
              <a:buSzPts val="1400"/>
            </a:pPr>
            <a:r>
              <a:rPr lang="en-US" sz="2800" dirty="0">
                <a:solidFill>
                  <a:schemeClr val="accent2"/>
                </a:solidFill>
              </a:rPr>
              <a:t>Overview</a:t>
            </a:r>
            <a:endParaRPr sz="2800" dirty="0">
              <a:solidFill>
                <a:schemeClr val="accent2"/>
              </a:solidFill>
            </a:endParaRPr>
          </a:p>
        </p:txBody>
      </p:sp>
      <p:sp>
        <p:nvSpPr>
          <p:cNvPr id="1336" name="Google Shape;1336;p85"/>
          <p:cNvSpPr txBox="1">
            <a:spLocks noGrp="1"/>
          </p:cNvSpPr>
          <p:nvPr>
            <p:ph type="body" idx="1"/>
          </p:nvPr>
        </p:nvSpPr>
        <p:spPr>
          <a:xfrm>
            <a:off x="3989201" y="822828"/>
            <a:ext cx="4924926" cy="3497843"/>
          </a:xfrm>
          <a:prstGeom prst="rect">
            <a:avLst/>
          </a:prstGeom>
          <a:noFill/>
          <a:ln>
            <a:noFill/>
          </a:ln>
        </p:spPr>
        <p:txBody>
          <a:bodyPr spcFirstLastPara="1" wrap="square" lIns="91425" tIns="91425" rIns="91425" bIns="91425" anchor="ctr" anchorCtr="0">
            <a:noAutofit/>
          </a:bodyPr>
          <a:lstStyle/>
          <a:p>
            <a:pPr marL="285750" lvl="0" indent="-285750" algn="just">
              <a:lnSpc>
                <a:spcPct val="90000"/>
              </a:lnSpc>
              <a:buSzPts val="1200"/>
              <a:buFont typeface="Courier New" panose="02070309020205020404" pitchFamily="49" charset="0"/>
              <a:buChar char="o"/>
            </a:pPr>
            <a:r>
              <a:rPr lang="en-US" sz="1900" b="1" dirty="0"/>
              <a:t>Relationship lending is the traditional technology to acquire and process soft information for borrowers without sufficient high quality hard information available.</a:t>
            </a:r>
          </a:p>
          <a:p>
            <a:pPr marL="285750" lvl="0" indent="-285750" algn="just">
              <a:lnSpc>
                <a:spcPct val="90000"/>
              </a:lnSpc>
              <a:buSzPts val="1200"/>
              <a:buFont typeface="Courier New" panose="02070309020205020404" pitchFamily="49" charset="0"/>
              <a:buChar char="o"/>
            </a:pPr>
            <a:endParaRPr lang="en-US" sz="1900" b="1" dirty="0"/>
          </a:p>
          <a:p>
            <a:pPr marL="285750" lvl="0" indent="-285750" algn="just">
              <a:lnSpc>
                <a:spcPct val="90000"/>
              </a:lnSpc>
              <a:buSzPts val="1200"/>
              <a:buFont typeface="Courier New" panose="02070309020205020404" pitchFamily="49" charset="0"/>
              <a:buChar char="o"/>
            </a:pPr>
            <a:r>
              <a:rPr lang="en-US" sz="1900" b="1" dirty="0"/>
              <a:t>We introduce “Shared Identity,” a novel additional method for collecting and processing soft information.</a:t>
            </a:r>
          </a:p>
          <a:p>
            <a:pPr marL="0" lvl="0" indent="0" algn="just">
              <a:lnSpc>
                <a:spcPct val="90000"/>
              </a:lnSpc>
              <a:buSzPts val="1200"/>
            </a:pPr>
            <a:endParaRPr lang="en-US" sz="1900" b="1" dirty="0"/>
          </a:p>
          <a:p>
            <a:pPr marL="285750" lvl="0" indent="-285750" algn="just">
              <a:lnSpc>
                <a:spcPct val="90000"/>
              </a:lnSpc>
              <a:buSzPts val="1200"/>
              <a:buFont typeface="Courier New" panose="02070309020205020404" pitchFamily="49" charset="0"/>
              <a:buChar char="o"/>
            </a:pPr>
            <a:r>
              <a:rPr lang="en-US" sz="1900" b="1" dirty="0"/>
              <a:t>Shared Identity can either substitute for  or complement relationship lending.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8282C-DC52-3A47-8423-658C01C81AAF}"/>
              </a:ext>
            </a:extLst>
          </p:cNvPr>
          <p:cNvSpPr>
            <a:spLocks noGrp="1"/>
          </p:cNvSpPr>
          <p:nvPr>
            <p:ph idx="4294967295"/>
          </p:nvPr>
        </p:nvSpPr>
        <p:spPr>
          <a:xfrm>
            <a:off x="430302" y="1367022"/>
            <a:ext cx="8283388" cy="2968854"/>
          </a:xfrm>
        </p:spPr>
        <p:txBody>
          <a:bodyPr>
            <a:normAutofit/>
          </a:bodyPr>
          <a:lstStyle/>
          <a:p>
            <a:pPr marL="514350" indent="-28575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Minority owned banks strengthen economic resilience through economic downturns.</a:t>
            </a:r>
          </a:p>
          <a:p>
            <a:pPr marL="971550" lvl="1" indent="-285750" algn="just">
              <a:buFont typeface="Arial" panose="020B0604020202020204" pitchFamily="34" charset="0"/>
              <a:buChar char="•"/>
            </a:pPr>
            <a:r>
              <a:rPr lang="en-US" sz="1700" b="1" dirty="0">
                <a:latin typeface="Arial" panose="020B0604020202020204" pitchFamily="34" charset="0"/>
                <a:cs typeface="Arial" panose="020B0604020202020204" pitchFamily="34" charset="0"/>
              </a:rPr>
              <a:t>For both GFC and COVID-19 Crisis.</a:t>
            </a:r>
          </a:p>
          <a:p>
            <a:pPr marL="971550" lvl="1" indent="-285750" algn="just">
              <a:buFont typeface="Arial" panose="020B0604020202020204" pitchFamily="34" charset="0"/>
              <a:buChar char="•"/>
            </a:pPr>
            <a:r>
              <a:rPr lang="en-US" sz="1700" b="1" dirty="0">
                <a:latin typeface="Arial" panose="020B0604020202020204" pitchFamily="34" charset="0"/>
                <a:cs typeface="Arial" panose="020B0604020202020204" pitchFamily="34" charset="0"/>
              </a:rPr>
              <a:t>Strongest impacts on minorities.</a:t>
            </a:r>
          </a:p>
          <a:p>
            <a:pPr marL="971550" lvl="1" indent="-285750" algn="just">
              <a:buFont typeface="Arial" panose="020B0604020202020204" pitchFamily="34" charset="0"/>
              <a:buChar char="•"/>
            </a:pPr>
            <a:r>
              <a:rPr lang="en-US" sz="1700" b="1" dirty="0">
                <a:latin typeface="Arial" panose="020B0604020202020204" pitchFamily="34" charset="0"/>
                <a:cs typeface="Arial" panose="020B0604020202020204" pitchFamily="34" charset="0"/>
              </a:rPr>
              <a:t>Also strengthen economic resilience for non-minorities.</a:t>
            </a:r>
          </a:p>
          <a:p>
            <a:pPr marL="917575" lvl="2" indent="-277813" algn="just">
              <a:buFont typeface="Arial" panose="020B0604020202020204" pitchFamily="34" charset="0"/>
              <a:buChar char="•"/>
            </a:pPr>
            <a:r>
              <a:rPr lang="en-US" sz="1700" b="1" dirty="0"/>
              <a:t>Shared Identity less effective during COVID-19, potentially due to lack of personal interactions crucial to the transmission of soft information.</a:t>
            </a:r>
          </a:p>
          <a:p>
            <a:pPr marL="917575" lvl="2" indent="-277813" algn="just">
              <a:buFont typeface="Arial" panose="020B0604020202020204" pitchFamily="34" charset="0"/>
              <a:buChar char="•"/>
            </a:pPr>
            <a:r>
              <a:rPr lang="en-US" sz="1700" b="1" dirty="0"/>
              <a:t>Negative impact during normal times, indicative of smoothing.</a:t>
            </a:r>
          </a:p>
          <a:p>
            <a:pPr marL="971550" lvl="1" indent="-285750" algn="just">
              <a:buFont typeface="Arial" panose="020B0604020202020204" pitchFamily="34" charset="0"/>
              <a:buChar char="•"/>
            </a:pPr>
            <a:endParaRPr lang="en-US" sz="1700"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26601B-E81D-CD4E-B29A-D29EAF73D929}"/>
              </a:ext>
            </a:extLst>
          </p:cNvPr>
          <p:cNvSpPr txBox="1">
            <a:spLocks/>
          </p:cNvSpPr>
          <p:nvPr/>
        </p:nvSpPr>
        <p:spPr>
          <a:xfrm>
            <a:off x="1078827"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solidFill>
                  <a:schemeClr val="accent2"/>
                </a:solidFill>
                <a:latin typeface="+mj-lt"/>
              </a:rPr>
              <a:t>Maggie Lena Walker was right! </a:t>
            </a:r>
            <a:endParaRPr lang="en-US" sz="2000" b="1" dirty="0">
              <a:latin typeface="+mj-lt"/>
            </a:endParaRPr>
          </a:p>
        </p:txBody>
      </p:sp>
    </p:spTree>
    <p:extLst>
      <p:ext uri="{BB962C8B-B14F-4D97-AF65-F5344CB8AC3E}">
        <p14:creationId xmlns:p14="http://schemas.microsoft.com/office/powerpoint/2010/main" val="414887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8282C-DC52-3A47-8423-658C01C81AAF}"/>
              </a:ext>
            </a:extLst>
          </p:cNvPr>
          <p:cNvSpPr>
            <a:spLocks noGrp="1"/>
          </p:cNvSpPr>
          <p:nvPr>
            <p:ph idx="4294967295"/>
          </p:nvPr>
        </p:nvSpPr>
        <p:spPr>
          <a:xfrm>
            <a:off x="419547" y="1904360"/>
            <a:ext cx="8304904" cy="1753239"/>
          </a:xfrm>
        </p:spPr>
        <p:txBody>
          <a:bodyPr>
            <a:normAutofit fontScale="92500" lnSpcReduction="20000"/>
          </a:bodyPr>
          <a:lstStyle/>
          <a:p>
            <a:pPr marL="514350" indent="-285750" algn="just">
              <a:buFont typeface="Arial" panose="020B0604020202020204" pitchFamily="34" charset="0"/>
              <a:buChar char="•"/>
            </a:pPr>
            <a:r>
              <a:rPr lang="en-US" sz="2100" b="1" dirty="0">
                <a:latin typeface="Arial" panose="020B0604020202020204" pitchFamily="34" charset="0"/>
                <a:cs typeface="Arial" panose="020B0604020202020204" pitchFamily="34" charset="0"/>
              </a:rPr>
              <a:t>Mechanism</a:t>
            </a:r>
          </a:p>
          <a:p>
            <a:pPr marL="971550" lvl="1"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Minority-owned banks continue lending through crises at higher rates (Call Report Data)</a:t>
            </a:r>
          </a:p>
          <a:p>
            <a:pPr marL="971550" lvl="1"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The largest effect is on small loans, consistent with soft-information lending (CRA Data).</a:t>
            </a:r>
          </a:p>
          <a:p>
            <a:pPr marL="971550" lvl="1"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Household home mortgages also maintained (HMDA Data).</a:t>
            </a:r>
          </a:p>
        </p:txBody>
      </p:sp>
      <p:sp>
        <p:nvSpPr>
          <p:cNvPr id="5" name="Title 1">
            <a:extLst>
              <a:ext uri="{FF2B5EF4-FFF2-40B4-BE49-F238E27FC236}">
                <a16:creationId xmlns:a16="http://schemas.microsoft.com/office/drawing/2014/main" id="{0326601B-E81D-CD4E-B29A-D29EAF73D929}"/>
              </a:ext>
            </a:extLst>
          </p:cNvPr>
          <p:cNvSpPr txBox="1">
            <a:spLocks/>
          </p:cNvSpPr>
          <p:nvPr/>
        </p:nvSpPr>
        <p:spPr>
          <a:xfrm>
            <a:off x="1078830"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solidFill>
                  <a:schemeClr val="accent2"/>
                </a:solidFill>
                <a:latin typeface="+mj-lt"/>
              </a:rPr>
              <a:t>Maggie Lena Walker was right! </a:t>
            </a:r>
            <a:endParaRPr lang="en-US" sz="2000" b="1" dirty="0">
              <a:latin typeface="+mj-lt"/>
            </a:endParaRPr>
          </a:p>
        </p:txBody>
      </p:sp>
    </p:spTree>
    <p:extLst>
      <p:ext uri="{BB962C8B-B14F-4D97-AF65-F5344CB8AC3E}">
        <p14:creationId xmlns:p14="http://schemas.microsoft.com/office/powerpoint/2010/main" val="86907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8282C-DC52-3A47-8423-658C01C81AAF}"/>
              </a:ext>
            </a:extLst>
          </p:cNvPr>
          <p:cNvSpPr>
            <a:spLocks noGrp="1"/>
          </p:cNvSpPr>
          <p:nvPr>
            <p:ph idx="4294967295"/>
          </p:nvPr>
        </p:nvSpPr>
        <p:spPr>
          <a:xfrm>
            <a:off x="419541" y="1773531"/>
            <a:ext cx="8304907" cy="2220381"/>
          </a:xfrm>
        </p:spPr>
        <p:txBody>
          <a:bodyPr>
            <a:normAutofit fontScale="92500" lnSpcReduction="20000"/>
          </a:bodyPr>
          <a:lstStyle/>
          <a:p>
            <a:pPr marL="514350" indent="-285750" algn="just">
              <a:buFont typeface="Arial" panose="020B0604020202020204" pitchFamily="34" charset="0"/>
              <a:buChar char="•"/>
            </a:pPr>
            <a:r>
              <a:rPr lang="en-US" sz="2100" b="1" dirty="0"/>
              <a:t>The Shared Identity concept has implications for bank lending behavior and the broader economy, as well as implications beyond the US banking landscape.</a:t>
            </a:r>
          </a:p>
          <a:p>
            <a:pPr marL="971550" lvl="1" indent="-285750" algn="just">
              <a:buFont typeface="Arial" panose="020B0604020202020204" pitchFamily="34" charset="0"/>
              <a:buChar char="•"/>
            </a:pPr>
            <a:r>
              <a:rPr lang="en-US" sz="1800" b="1" dirty="0"/>
              <a:t>There may be many dimensions beyond race and ethnicity (e.g., religion, immigrant status, national origin, etc.) that could apply to banks worldwide. </a:t>
            </a:r>
          </a:p>
          <a:p>
            <a:pPr marL="971550" lvl="1" indent="-285750" algn="just">
              <a:buFont typeface="Arial" panose="020B0604020202020204" pitchFamily="34" charset="0"/>
              <a:buChar char="•"/>
            </a:pPr>
            <a:r>
              <a:rPr lang="en-US" sz="1800" b="1" dirty="0"/>
              <a:t>Such shared identity may be powerful in unleashing positive economic benefits to communities.</a:t>
            </a:r>
          </a:p>
        </p:txBody>
      </p:sp>
      <p:sp>
        <p:nvSpPr>
          <p:cNvPr id="5" name="Title 1">
            <a:extLst>
              <a:ext uri="{FF2B5EF4-FFF2-40B4-BE49-F238E27FC236}">
                <a16:creationId xmlns:a16="http://schemas.microsoft.com/office/drawing/2014/main" id="{0326601B-E81D-CD4E-B29A-D29EAF73D929}"/>
              </a:ext>
            </a:extLst>
          </p:cNvPr>
          <p:cNvSpPr txBox="1">
            <a:spLocks/>
          </p:cNvSpPr>
          <p:nvPr/>
        </p:nvSpPr>
        <p:spPr>
          <a:xfrm>
            <a:off x="1078826" y="113434"/>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solidFill>
                  <a:schemeClr val="accent2"/>
                </a:solidFill>
                <a:latin typeface="+mj-lt"/>
              </a:rPr>
              <a:t>Maggie Lena Walker was right! </a:t>
            </a:r>
            <a:endParaRPr lang="en-US" sz="2000" b="1" dirty="0">
              <a:latin typeface="+mj-lt"/>
            </a:endParaRPr>
          </a:p>
        </p:txBody>
      </p:sp>
    </p:spTree>
    <p:extLst>
      <p:ext uri="{BB962C8B-B14F-4D97-AF65-F5344CB8AC3E}">
        <p14:creationId xmlns:p14="http://schemas.microsoft.com/office/powerpoint/2010/main" val="127630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pic>
        <p:nvPicPr>
          <p:cNvPr id="2978" name="Google Shape;2978;p171" descr="ASU_Horiz_RGB_Digital_MaroonGold.png"/>
          <p:cNvPicPr preferRelativeResize="0"/>
          <p:nvPr/>
        </p:nvPicPr>
        <p:blipFill rotWithShape="1">
          <a:blip r:embed="rId3">
            <a:alphaModFix/>
          </a:blip>
          <a:srcRect/>
          <a:stretch/>
        </p:blipFill>
        <p:spPr>
          <a:xfrm>
            <a:off x="2685787" y="1371671"/>
            <a:ext cx="3772425" cy="1046975"/>
          </a:xfrm>
          <a:prstGeom prst="rect">
            <a:avLst/>
          </a:prstGeom>
          <a:noFill/>
          <a:ln>
            <a:noFill/>
          </a:ln>
        </p:spPr>
      </p:pic>
      <p:sp>
        <p:nvSpPr>
          <p:cNvPr id="2" name="TextBox 1">
            <a:extLst>
              <a:ext uri="{FF2B5EF4-FFF2-40B4-BE49-F238E27FC236}">
                <a16:creationId xmlns:a16="http://schemas.microsoft.com/office/drawing/2014/main" id="{39231BD6-17E4-D544-ADF2-41134D7BF3A0}"/>
              </a:ext>
            </a:extLst>
          </p:cNvPr>
          <p:cNvSpPr txBox="1"/>
          <p:nvPr/>
        </p:nvSpPr>
        <p:spPr>
          <a:xfrm>
            <a:off x="3264945" y="2724855"/>
            <a:ext cx="2614108" cy="1077218"/>
          </a:xfrm>
          <a:prstGeom prst="rect">
            <a:avLst/>
          </a:prstGeom>
          <a:noFill/>
        </p:spPr>
        <p:txBody>
          <a:bodyPr wrap="square" rtlCol="0">
            <a:spAutoFit/>
          </a:bodyPr>
          <a:lstStyle/>
          <a:p>
            <a:pPr algn="ctr"/>
            <a:r>
              <a:rPr lang="en-US" sz="1600" b="1" dirty="0"/>
              <a:t>Thank you.</a:t>
            </a:r>
          </a:p>
          <a:p>
            <a:pPr algn="ctr"/>
            <a:endParaRPr lang="en-US" sz="1600" b="1" dirty="0"/>
          </a:p>
          <a:p>
            <a:pPr algn="ctr"/>
            <a:r>
              <a:rPr lang="en-US" sz="1600" b="1" dirty="0"/>
              <a:t>Questions? Comments?</a:t>
            </a:r>
          </a:p>
          <a:p>
            <a:pPr algn="ctr"/>
            <a:r>
              <a:rPr lang="en-US" sz="1600" b="1" dirty="0" err="1"/>
              <a:t>scott.langford@asu.edu</a:t>
            </a:r>
            <a:endParaRPr 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p:nvPr>
        </p:nvSpPr>
        <p:spPr>
          <a:xfrm>
            <a:off x="421925" y="315900"/>
            <a:ext cx="2945700" cy="4511700"/>
          </a:xfrm>
          <a:prstGeom prst="rect">
            <a:avLst/>
          </a:prstGeom>
          <a:noFill/>
          <a:ln>
            <a:noFill/>
          </a:ln>
        </p:spPr>
        <p:txBody>
          <a:bodyPr spcFirstLastPara="1" wrap="square" lIns="91425" tIns="91425" rIns="91425" bIns="91425" anchor="ctr" anchorCtr="0">
            <a:noAutofit/>
          </a:bodyPr>
          <a:lstStyle/>
          <a:p>
            <a:pPr lvl="0">
              <a:lnSpc>
                <a:spcPct val="100000"/>
              </a:lnSpc>
              <a:buSzPts val="1400"/>
            </a:pPr>
            <a:r>
              <a:rPr lang="en-US" sz="2800" dirty="0">
                <a:solidFill>
                  <a:schemeClr val="accent2"/>
                </a:solidFill>
              </a:rPr>
              <a:t>Overview</a:t>
            </a:r>
            <a:endParaRPr sz="2800" dirty="0">
              <a:solidFill>
                <a:schemeClr val="accent2"/>
              </a:solidFill>
            </a:endParaRPr>
          </a:p>
        </p:txBody>
      </p:sp>
      <p:sp>
        <p:nvSpPr>
          <p:cNvPr id="1336" name="Google Shape;1336;p85"/>
          <p:cNvSpPr txBox="1">
            <a:spLocks noGrp="1"/>
          </p:cNvSpPr>
          <p:nvPr>
            <p:ph type="body" idx="1"/>
          </p:nvPr>
        </p:nvSpPr>
        <p:spPr>
          <a:xfrm>
            <a:off x="3989201" y="1595299"/>
            <a:ext cx="4924926" cy="1952902"/>
          </a:xfrm>
          <a:prstGeom prst="rect">
            <a:avLst/>
          </a:prstGeom>
          <a:noFill/>
          <a:ln>
            <a:noFill/>
          </a:ln>
        </p:spPr>
        <p:txBody>
          <a:bodyPr spcFirstLastPara="1" wrap="square" lIns="91425" tIns="91425" rIns="91425" bIns="91425" anchor="ctr" anchorCtr="0">
            <a:noAutofit/>
          </a:bodyPr>
          <a:lstStyle/>
          <a:p>
            <a:pPr marL="285750" lvl="0" indent="-285750" algn="just">
              <a:lnSpc>
                <a:spcPct val="90000"/>
              </a:lnSpc>
              <a:buSzPts val="1200"/>
              <a:buFont typeface="Courier New" panose="02070309020205020404" pitchFamily="49" charset="0"/>
              <a:buChar char="o"/>
            </a:pPr>
            <a:r>
              <a:rPr lang="en-US" sz="1900" b="1" dirty="0"/>
              <a:t>Shared Identity does not require labor- and time-intensive information gathering through repeated contact over time as does relationship lending.</a:t>
            </a:r>
          </a:p>
          <a:p>
            <a:pPr marL="742950" lvl="1" indent="-285750" algn="just">
              <a:lnSpc>
                <a:spcPct val="90000"/>
              </a:lnSpc>
              <a:buFont typeface="Courier New" panose="02070309020205020404" pitchFamily="49" charset="0"/>
              <a:buChar char="o"/>
            </a:pPr>
            <a:r>
              <a:rPr lang="en-US" sz="1700" b="1" dirty="0"/>
              <a:t>It may be collected from the moment the borrower enters the bank office. </a:t>
            </a:r>
          </a:p>
        </p:txBody>
      </p:sp>
    </p:spTree>
    <p:extLst>
      <p:ext uri="{BB962C8B-B14F-4D97-AF65-F5344CB8AC3E}">
        <p14:creationId xmlns:p14="http://schemas.microsoft.com/office/powerpoint/2010/main" val="143541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p:nvPr>
        </p:nvSpPr>
        <p:spPr>
          <a:xfrm>
            <a:off x="421925" y="315900"/>
            <a:ext cx="2945700" cy="4511700"/>
          </a:xfrm>
          <a:prstGeom prst="rect">
            <a:avLst/>
          </a:prstGeom>
          <a:noFill/>
          <a:ln>
            <a:noFill/>
          </a:ln>
        </p:spPr>
        <p:txBody>
          <a:bodyPr spcFirstLastPara="1" wrap="square" lIns="91425" tIns="91425" rIns="91425" bIns="91425" anchor="ctr" anchorCtr="0">
            <a:noAutofit/>
          </a:bodyPr>
          <a:lstStyle/>
          <a:p>
            <a:pPr lvl="0">
              <a:lnSpc>
                <a:spcPct val="100000"/>
              </a:lnSpc>
              <a:buSzPts val="1400"/>
            </a:pPr>
            <a:r>
              <a:rPr lang="en-US" sz="2800" dirty="0">
                <a:solidFill>
                  <a:schemeClr val="accent2"/>
                </a:solidFill>
              </a:rPr>
              <a:t>Overview</a:t>
            </a:r>
            <a:endParaRPr sz="2800" dirty="0">
              <a:solidFill>
                <a:schemeClr val="accent2"/>
              </a:solidFill>
            </a:endParaRPr>
          </a:p>
        </p:txBody>
      </p:sp>
      <p:sp>
        <p:nvSpPr>
          <p:cNvPr id="1336" name="Google Shape;1336;p85"/>
          <p:cNvSpPr txBox="1">
            <a:spLocks noGrp="1"/>
          </p:cNvSpPr>
          <p:nvPr>
            <p:ph type="body" idx="1"/>
          </p:nvPr>
        </p:nvSpPr>
        <p:spPr>
          <a:xfrm>
            <a:off x="3989201" y="1649618"/>
            <a:ext cx="4924926" cy="1844264"/>
          </a:xfrm>
          <a:prstGeom prst="rect">
            <a:avLst/>
          </a:prstGeom>
          <a:noFill/>
          <a:ln>
            <a:noFill/>
          </a:ln>
        </p:spPr>
        <p:txBody>
          <a:bodyPr spcFirstLastPara="1" wrap="square" lIns="91425" tIns="91425" rIns="91425" bIns="91425" anchor="ctr" anchorCtr="0">
            <a:noAutofit/>
          </a:bodyPr>
          <a:lstStyle/>
          <a:p>
            <a:pPr marL="285750" lvl="0" indent="-285750" algn="just">
              <a:lnSpc>
                <a:spcPct val="90000"/>
              </a:lnSpc>
              <a:buSzPts val="1200"/>
              <a:buFont typeface="Courier New" panose="02070309020205020404" pitchFamily="49" charset="0"/>
              <a:buChar char="o"/>
            </a:pPr>
            <a:r>
              <a:rPr lang="en-US" sz="1900" b="1" dirty="0"/>
              <a:t>Shared Identity is based on collective experiences of groups of people with a shared identity built up over time.</a:t>
            </a:r>
          </a:p>
          <a:p>
            <a:pPr marL="742950" lvl="1" indent="-285750" algn="just">
              <a:lnSpc>
                <a:spcPct val="90000"/>
              </a:lnSpc>
              <a:buFont typeface="Courier New" panose="02070309020205020404" pitchFamily="49" charset="0"/>
              <a:buChar char="o"/>
            </a:pPr>
            <a:r>
              <a:rPr lang="en-US" sz="1700" b="1" dirty="0"/>
              <a:t>Differs from relationship lending, where information accumulates through contact over time.</a:t>
            </a:r>
          </a:p>
        </p:txBody>
      </p:sp>
    </p:spTree>
    <p:extLst>
      <p:ext uri="{BB962C8B-B14F-4D97-AF65-F5344CB8AC3E}">
        <p14:creationId xmlns:p14="http://schemas.microsoft.com/office/powerpoint/2010/main" val="299069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p:nvPr>
        </p:nvSpPr>
        <p:spPr>
          <a:xfrm>
            <a:off x="421925" y="315900"/>
            <a:ext cx="2945700" cy="4511700"/>
          </a:xfrm>
          <a:prstGeom prst="rect">
            <a:avLst/>
          </a:prstGeom>
          <a:noFill/>
          <a:ln>
            <a:noFill/>
          </a:ln>
        </p:spPr>
        <p:txBody>
          <a:bodyPr spcFirstLastPara="1" wrap="square" lIns="91425" tIns="91425" rIns="91425" bIns="91425" anchor="ctr" anchorCtr="0">
            <a:noAutofit/>
          </a:bodyPr>
          <a:lstStyle/>
          <a:p>
            <a:pPr lvl="0">
              <a:lnSpc>
                <a:spcPct val="100000"/>
              </a:lnSpc>
              <a:buSzPts val="1400"/>
            </a:pPr>
            <a:r>
              <a:rPr lang="en-US" sz="2800" dirty="0">
                <a:solidFill>
                  <a:schemeClr val="accent2"/>
                </a:solidFill>
              </a:rPr>
              <a:t>Overview</a:t>
            </a:r>
            <a:endParaRPr sz="2800" dirty="0">
              <a:solidFill>
                <a:schemeClr val="accent2"/>
              </a:solidFill>
            </a:endParaRPr>
          </a:p>
        </p:txBody>
      </p:sp>
      <p:sp>
        <p:nvSpPr>
          <p:cNvPr id="1336" name="Google Shape;1336;p85"/>
          <p:cNvSpPr txBox="1">
            <a:spLocks noGrp="1"/>
          </p:cNvSpPr>
          <p:nvPr>
            <p:ph type="body" idx="1"/>
          </p:nvPr>
        </p:nvSpPr>
        <p:spPr>
          <a:xfrm>
            <a:off x="3989200" y="583434"/>
            <a:ext cx="4924926" cy="3976632"/>
          </a:xfrm>
          <a:prstGeom prst="rect">
            <a:avLst/>
          </a:prstGeom>
          <a:noFill/>
          <a:ln>
            <a:noFill/>
          </a:ln>
        </p:spPr>
        <p:txBody>
          <a:bodyPr spcFirstLastPara="1" wrap="square" lIns="91425" tIns="91425" rIns="91425" bIns="91425" anchor="ctr" anchorCtr="0">
            <a:noAutofit/>
          </a:bodyPr>
          <a:lstStyle/>
          <a:p>
            <a:pPr marL="285750" lvl="0" indent="-285750" algn="just">
              <a:lnSpc>
                <a:spcPct val="90000"/>
              </a:lnSpc>
              <a:buSzPts val="1200"/>
              <a:buFont typeface="Courier New" panose="02070309020205020404" pitchFamily="49" charset="0"/>
              <a:buChar char="o"/>
            </a:pPr>
            <a:r>
              <a:rPr lang="en-US" sz="1900" b="1" dirty="0"/>
              <a:t>Loan officers/other bank employees may better screen and monitor borrowers with the same identity.</a:t>
            </a:r>
          </a:p>
          <a:p>
            <a:pPr marL="285750" lvl="0" indent="-285750" algn="just">
              <a:lnSpc>
                <a:spcPct val="90000"/>
              </a:lnSpc>
              <a:buSzPts val="1200"/>
              <a:buFont typeface="Courier New" panose="02070309020205020404" pitchFamily="49" charset="0"/>
              <a:buChar char="o"/>
            </a:pPr>
            <a:endParaRPr lang="en-US" sz="1900" b="1" dirty="0"/>
          </a:p>
          <a:p>
            <a:pPr marL="285750" lvl="0" indent="-285750" algn="just">
              <a:lnSpc>
                <a:spcPct val="90000"/>
              </a:lnSpc>
              <a:buSzPts val="1200"/>
              <a:buFont typeface="Courier New" panose="02070309020205020404" pitchFamily="49" charset="0"/>
              <a:buChar char="o"/>
            </a:pPr>
            <a:r>
              <a:rPr lang="en-US" sz="1900" b="1" dirty="0"/>
              <a:t>Soft information such as trustworthiness may be communicated verbally and nonverbally using shared dialects, vocabularies, mannerisms, social interests, and values.</a:t>
            </a:r>
          </a:p>
          <a:p>
            <a:pPr marL="285750" indent="-285750" algn="just">
              <a:lnSpc>
                <a:spcPct val="90000"/>
              </a:lnSpc>
              <a:buFont typeface="Courier New" panose="02070309020205020404" pitchFamily="49" charset="0"/>
              <a:buChar char="o"/>
            </a:pPr>
            <a:endParaRPr lang="en-US" sz="1900" b="1" dirty="0"/>
          </a:p>
          <a:p>
            <a:pPr marL="285750" indent="-285750" algn="just">
              <a:lnSpc>
                <a:spcPct val="90000"/>
              </a:lnSpc>
              <a:buFont typeface="Courier New" panose="02070309020205020404" pitchFamily="49" charset="0"/>
              <a:buChar char="o"/>
            </a:pPr>
            <a:r>
              <a:rPr lang="en-US" sz="1900" b="1" dirty="0"/>
              <a:t>Borrowers may also be less likely to strategically default on group members to avoid loss of reputation or community capital.</a:t>
            </a:r>
          </a:p>
        </p:txBody>
      </p:sp>
    </p:spTree>
    <p:extLst>
      <p:ext uri="{BB962C8B-B14F-4D97-AF65-F5344CB8AC3E}">
        <p14:creationId xmlns:p14="http://schemas.microsoft.com/office/powerpoint/2010/main" val="48520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p:nvPr>
        </p:nvSpPr>
        <p:spPr>
          <a:xfrm>
            <a:off x="421925" y="315900"/>
            <a:ext cx="2945700" cy="4511700"/>
          </a:xfrm>
          <a:prstGeom prst="rect">
            <a:avLst/>
          </a:prstGeom>
          <a:noFill/>
          <a:ln>
            <a:noFill/>
          </a:ln>
        </p:spPr>
        <p:txBody>
          <a:bodyPr spcFirstLastPara="1" wrap="square" lIns="91425" tIns="91425" rIns="91425" bIns="91425" anchor="ctr" anchorCtr="0">
            <a:noAutofit/>
          </a:bodyPr>
          <a:lstStyle/>
          <a:p>
            <a:pPr lvl="0">
              <a:lnSpc>
                <a:spcPct val="100000"/>
              </a:lnSpc>
              <a:buSzPts val="1400"/>
            </a:pPr>
            <a:r>
              <a:rPr lang="en-US" sz="2800" dirty="0">
                <a:solidFill>
                  <a:schemeClr val="accent2"/>
                </a:solidFill>
              </a:rPr>
              <a:t>Overview</a:t>
            </a:r>
            <a:endParaRPr sz="2800" dirty="0">
              <a:solidFill>
                <a:schemeClr val="accent2"/>
              </a:solidFill>
            </a:endParaRPr>
          </a:p>
        </p:txBody>
      </p:sp>
      <p:sp>
        <p:nvSpPr>
          <p:cNvPr id="1336" name="Google Shape;1336;p85"/>
          <p:cNvSpPr txBox="1">
            <a:spLocks noGrp="1"/>
          </p:cNvSpPr>
          <p:nvPr>
            <p:ph type="body" idx="1"/>
          </p:nvPr>
        </p:nvSpPr>
        <p:spPr>
          <a:xfrm>
            <a:off x="3978443" y="108895"/>
            <a:ext cx="4924926" cy="4925710"/>
          </a:xfrm>
          <a:prstGeom prst="rect">
            <a:avLst/>
          </a:prstGeom>
          <a:noFill/>
          <a:ln>
            <a:noFill/>
          </a:ln>
        </p:spPr>
        <p:txBody>
          <a:bodyPr spcFirstLastPara="1" wrap="square" lIns="91425" tIns="91425" rIns="91425" bIns="91425" anchor="ctr" anchorCtr="0">
            <a:noAutofit/>
          </a:bodyPr>
          <a:lstStyle/>
          <a:p>
            <a:pPr marL="285750" lvl="0" indent="-285750" algn="just">
              <a:lnSpc>
                <a:spcPct val="90000"/>
              </a:lnSpc>
              <a:buSzPts val="1200"/>
              <a:buFont typeface="Courier New" panose="02070309020205020404" pitchFamily="49" charset="0"/>
              <a:buChar char="o"/>
            </a:pPr>
            <a:r>
              <a:rPr lang="en-US" sz="1900" b="1" dirty="0"/>
              <a:t>Shared Identity may be particularly important for those not always best served by the banking system.</a:t>
            </a:r>
          </a:p>
          <a:p>
            <a:pPr marL="742950" lvl="1" indent="-285750" algn="just">
              <a:lnSpc>
                <a:spcPct val="90000"/>
              </a:lnSpc>
              <a:buFont typeface="Courier New" panose="02070309020205020404" pitchFamily="49" charset="0"/>
              <a:buChar char="o"/>
            </a:pPr>
            <a:r>
              <a:rPr lang="en-US" sz="1700" b="1" dirty="0"/>
              <a:t>Racial and ethnic minorities that may be subject to taste-based or statistical discrimination in the US.</a:t>
            </a:r>
          </a:p>
          <a:p>
            <a:pPr marL="742950" lvl="1" indent="-285750" algn="just">
              <a:lnSpc>
                <a:spcPct val="90000"/>
              </a:lnSpc>
              <a:buFont typeface="Courier New" panose="02070309020205020404" pitchFamily="49" charset="0"/>
              <a:buChar char="o"/>
            </a:pPr>
            <a:r>
              <a:rPr lang="en-US" sz="1700" b="1" dirty="0"/>
              <a:t>Borrower groups identified by religion, immigrant status, national origin, or other classifications in other nations.</a:t>
            </a:r>
          </a:p>
          <a:p>
            <a:pPr marL="285750" indent="-285750" algn="just">
              <a:lnSpc>
                <a:spcPct val="90000"/>
              </a:lnSpc>
              <a:buFont typeface="Courier New" panose="02070309020205020404" pitchFamily="49" charset="0"/>
              <a:buChar char="o"/>
            </a:pPr>
            <a:r>
              <a:rPr lang="en-US" sz="1900" b="1" dirty="0"/>
              <a:t>Shared Identity may mitigate racial disparities in employment, which are particularly sensitive to economic conditions through both the GFC (e.g., </a:t>
            </a:r>
            <a:r>
              <a:rPr lang="en-US" sz="1900" b="1" dirty="0" err="1"/>
              <a:t>Orrenius</a:t>
            </a:r>
            <a:r>
              <a:rPr lang="en-US" sz="1900" b="1" dirty="0"/>
              <a:t> and </a:t>
            </a:r>
            <a:r>
              <a:rPr lang="en-US" sz="1900" b="1" dirty="0" err="1"/>
              <a:t>Zavodny</a:t>
            </a:r>
            <a:r>
              <a:rPr lang="en-US" sz="1900" b="1" dirty="0"/>
              <a:t> 2010) and the COVID-19 Crisis (e.g., Brodeur, Gray, Islam and Bhuiyan 2021).</a:t>
            </a:r>
            <a:endParaRPr lang="en-US" sz="1800" b="1" dirty="0"/>
          </a:p>
          <a:p>
            <a:pPr marL="285750" indent="-285750" algn="just">
              <a:lnSpc>
                <a:spcPct val="90000"/>
              </a:lnSpc>
              <a:buFont typeface="Courier New" panose="02070309020205020404" pitchFamily="49" charset="0"/>
              <a:buChar char="o"/>
            </a:pPr>
            <a:r>
              <a:rPr lang="en-US" sz="1900" b="1" dirty="0"/>
              <a:t>Plenty of literature on minority-owned banks, but we are not aware of any posing this view.</a:t>
            </a:r>
          </a:p>
        </p:txBody>
      </p:sp>
    </p:spTree>
    <p:extLst>
      <p:ext uri="{BB962C8B-B14F-4D97-AF65-F5344CB8AC3E}">
        <p14:creationId xmlns:p14="http://schemas.microsoft.com/office/powerpoint/2010/main" val="238198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90"/>
          <p:cNvSpPr txBox="1">
            <a:spLocks noGrp="1"/>
          </p:cNvSpPr>
          <p:nvPr>
            <p:ph type="body" idx="1"/>
          </p:nvPr>
        </p:nvSpPr>
        <p:spPr>
          <a:xfrm>
            <a:off x="424925" y="1823851"/>
            <a:ext cx="3791100" cy="3003750"/>
          </a:xfrm>
          <a:prstGeom prst="rect">
            <a:avLst/>
          </a:prstGeom>
        </p:spPr>
        <p:txBody>
          <a:bodyPr spcFirstLastPara="1" wrap="square" lIns="0" tIns="0" rIns="0" bIns="0" anchor="t" anchorCtr="0">
            <a:noAutofit/>
          </a:bodyPr>
          <a:lstStyle/>
          <a:p>
            <a:pPr marL="7938" indent="0" algn="just"/>
            <a:r>
              <a:rPr lang="en-US" sz="1700" b="1" dirty="0"/>
              <a:t>“Let us put our moneys together… </a:t>
            </a:r>
          </a:p>
          <a:p>
            <a:pPr marL="7938" indent="0" algn="just"/>
            <a:r>
              <a:rPr lang="en-US" sz="1700" b="1" dirty="0"/>
              <a:t>…let us put our money out at usury among ourselves and reap the benefit ourselves…” </a:t>
            </a:r>
          </a:p>
          <a:p>
            <a:pPr marL="7938" indent="0" algn="just"/>
            <a:r>
              <a:rPr lang="en-US" sz="1700" b="1" dirty="0"/>
              <a:t>Maggie Lena Walker (1901)</a:t>
            </a:r>
          </a:p>
          <a:p>
            <a:pPr marL="7938" indent="0" algn="just"/>
            <a:endParaRPr lang="en-US" sz="1700" b="1" dirty="0"/>
          </a:p>
          <a:p>
            <a:pPr marL="7938" indent="0" algn="just"/>
            <a:r>
              <a:rPr lang="en-US" sz="1700" b="1" dirty="0"/>
              <a:t>Her view is a bit on moral grounds – </a:t>
            </a:r>
          </a:p>
          <a:p>
            <a:pPr marL="7938" indent="0" algn="just"/>
            <a:r>
              <a:rPr lang="en-US" sz="1700" b="1" dirty="0"/>
              <a:t>we test a more subtle optimization story involving the efficient use of resources by minority-owned banks.</a:t>
            </a:r>
          </a:p>
        </p:txBody>
      </p:sp>
      <p:sp>
        <p:nvSpPr>
          <p:cNvPr id="1367" name="Google Shape;1367;p90"/>
          <p:cNvSpPr txBox="1">
            <a:spLocks noGrp="1"/>
          </p:cNvSpPr>
          <p:nvPr>
            <p:ph type="title"/>
          </p:nvPr>
        </p:nvSpPr>
        <p:spPr>
          <a:xfrm>
            <a:off x="424925" y="315899"/>
            <a:ext cx="3666300" cy="1291075"/>
          </a:xfrm>
          <a:prstGeom prst="rect">
            <a:avLst/>
          </a:prstGeom>
        </p:spPr>
        <p:txBody>
          <a:bodyPr spcFirstLastPara="1" wrap="square" lIns="0" tIns="0" rIns="0" bIns="0" anchor="t" anchorCtr="0">
            <a:noAutofit/>
          </a:bodyPr>
          <a:lstStyle/>
          <a:p>
            <a:pPr lvl="0">
              <a:lnSpc>
                <a:spcPct val="100000"/>
              </a:lnSpc>
              <a:buClr>
                <a:srgbClr val="000000"/>
              </a:buClr>
              <a:buSzPts val="3000"/>
            </a:pPr>
            <a:r>
              <a:rPr lang="en-US" sz="2000" dirty="0">
                <a:solidFill>
                  <a:schemeClr val="accent2"/>
                </a:solidFill>
              </a:rPr>
              <a:t>Minority-Owned Banks Promote the Economic Prospects of Their Communities</a:t>
            </a:r>
            <a:endParaRPr sz="2000" dirty="0">
              <a:solidFill>
                <a:schemeClr val="accent2"/>
              </a:solidFill>
            </a:endParaRPr>
          </a:p>
        </p:txBody>
      </p:sp>
      <p:pic>
        <p:nvPicPr>
          <p:cNvPr id="5" name="Picture 4">
            <a:extLst>
              <a:ext uri="{FF2B5EF4-FFF2-40B4-BE49-F238E27FC236}">
                <a16:creationId xmlns:a16="http://schemas.microsoft.com/office/drawing/2014/main" id="{40AB6B34-C63F-F543-BD7C-896EE5D75D1D}"/>
              </a:ext>
            </a:extLst>
          </p:cNvPr>
          <p:cNvPicPr>
            <a:picLocks noChangeAspect="1"/>
          </p:cNvPicPr>
          <p:nvPr/>
        </p:nvPicPr>
        <p:blipFill rotWithShape="1">
          <a:blip r:embed="rId3"/>
          <a:srcRect l="4932" r="4932"/>
          <a:stretch/>
        </p:blipFill>
        <p:spPr>
          <a:xfrm>
            <a:off x="4507833" y="0"/>
            <a:ext cx="4636168" cy="5143500"/>
          </a:xfrm>
          <a:prstGeom prst="rect">
            <a:avLst/>
          </a:prstGeom>
          <a:ln w="127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E4CD3-571B-6644-AF80-DDDB221E7E2B}"/>
              </a:ext>
            </a:extLst>
          </p:cNvPr>
          <p:cNvSpPr>
            <a:spLocks noGrp="1"/>
          </p:cNvSpPr>
          <p:nvPr>
            <p:ph type="body" idx="4294967295"/>
          </p:nvPr>
        </p:nvSpPr>
        <p:spPr>
          <a:xfrm>
            <a:off x="462577" y="1189873"/>
            <a:ext cx="8218842" cy="3629554"/>
          </a:xfrm>
        </p:spPr>
        <p:txBody>
          <a:bodyPr/>
          <a:lstStyle/>
          <a:p>
            <a:pPr marL="514350" indent="-285750" algn="just">
              <a:buFont typeface="Arial" panose="020B0604020202020204" pitchFamily="34" charset="0"/>
              <a:buChar char="•"/>
            </a:pPr>
            <a:r>
              <a:rPr lang="en-US" sz="1700" b="1" dirty="0"/>
              <a:t>Result: Minority-owned banks mitigate employment losses through…</a:t>
            </a:r>
          </a:p>
          <a:p>
            <a:pPr marL="917575" lvl="2" indent="-277813" algn="just">
              <a:buFont typeface="Arial" panose="020B0604020202020204" pitchFamily="34" charset="0"/>
              <a:buChar char="•"/>
            </a:pPr>
            <a:r>
              <a:rPr lang="en-US" sz="1700" b="1" dirty="0"/>
              <a:t>The GFC.</a:t>
            </a:r>
          </a:p>
          <a:p>
            <a:pPr marL="917575" lvl="2" indent="-277813" algn="just">
              <a:buFont typeface="Arial" panose="020B0604020202020204" pitchFamily="34" charset="0"/>
              <a:buChar char="•"/>
            </a:pPr>
            <a:r>
              <a:rPr lang="en-US" sz="1700" b="1" dirty="0"/>
              <a:t>The COVID-19 Crisis.</a:t>
            </a:r>
          </a:p>
          <a:p>
            <a:pPr marL="917575" lvl="2" indent="-277813" algn="just">
              <a:buFont typeface="Arial" panose="020B0604020202020204" pitchFamily="34" charset="0"/>
              <a:buChar char="•"/>
            </a:pPr>
            <a:r>
              <a:rPr lang="en-US" sz="1700" b="1" dirty="0"/>
              <a:t>Effects observed in both minorities and non-minority groups.</a:t>
            </a:r>
          </a:p>
          <a:p>
            <a:pPr marL="917575" lvl="2" indent="-277813" algn="just">
              <a:buFont typeface="Arial" panose="020B0604020202020204" pitchFamily="34" charset="0"/>
              <a:buChar char="•"/>
            </a:pPr>
            <a:r>
              <a:rPr lang="en-US" sz="1700" b="1" dirty="0"/>
              <a:t>Shared Identity less effective during COVID-19, potentially due to lack of personal interactions crucial to the transmission of soft information.</a:t>
            </a:r>
          </a:p>
          <a:p>
            <a:pPr marL="917575" lvl="2" indent="-277813" algn="just">
              <a:buFont typeface="Arial" panose="020B0604020202020204" pitchFamily="34" charset="0"/>
              <a:buChar char="•"/>
            </a:pPr>
            <a:r>
              <a:rPr lang="en-US" sz="1700" b="1" dirty="0"/>
              <a:t>Negative impact during normal times, indicative of smoothing.</a:t>
            </a:r>
          </a:p>
          <a:p>
            <a:pPr marL="514350" indent="-285750" algn="just">
              <a:buFont typeface="Arial" panose="020B0604020202020204" pitchFamily="34" charset="0"/>
              <a:buChar char="•"/>
            </a:pPr>
            <a:r>
              <a:rPr lang="en-US" sz="1700" b="1" dirty="0"/>
              <a:t>Mechanism: Small business and household credit supply.</a:t>
            </a:r>
          </a:p>
          <a:p>
            <a:pPr marL="514350" indent="-285750" algn="just">
              <a:buFont typeface="Arial" panose="020B0604020202020204" pitchFamily="34" charset="0"/>
              <a:buChar char="•"/>
            </a:pPr>
            <a:r>
              <a:rPr lang="en-US" sz="1700" b="1" dirty="0"/>
              <a:t>Implications: If all US banks behaved like minority-owned banks in GFC…</a:t>
            </a:r>
          </a:p>
          <a:p>
            <a:pPr marL="917575" lvl="1" indent="-288925" algn="just">
              <a:buFont typeface="Arial" panose="020B0604020202020204" pitchFamily="34" charset="0"/>
              <a:buChar char="•"/>
            </a:pPr>
            <a:r>
              <a:rPr lang="en-US" sz="1700" b="1" dirty="0"/>
              <a:t>&gt; 1.9 million minority jobs would have been maintained per year.</a:t>
            </a:r>
          </a:p>
          <a:p>
            <a:pPr marL="917575" lvl="1" indent="-288925" algn="just">
              <a:buFont typeface="Arial" panose="020B0604020202020204" pitchFamily="34" charset="0"/>
              <a:buChar char="•"/>
            </a:pPr>
            <a:r>
              <a:rPr lang="en-US" sz="1700" b="1" dirty="0"/>
              <a:t>&gt; $50 billion in additional small business credit available per year.</a:t>
            </a:r>
            <a:endParaRPr lang="en-US" sz="1700" b="1" dirty="0">
              <a:solidFill>
                <a:srgbClr val="00B0F0"/>
              </a:solidFill>
            </a:endParaRPr>
          </a:p>
        </p:txBody>
      </p:sp>
      <p:sp>
        <p:nvSpPr>
          <p:cNvPr id="6" name="Title 1">
            <a:extLst>
              <a:ext uri="{FF2B5EF4-FFF2-40B4-BE49-F238E27FC236}">
                <a16:creationId xmlns:a16="http://schemas.microsoft.com/office/drawing/2014/main" id="{034300F7-746D-F644-9CE9-7FBA278054F8}"/>
              </a:ext>
            </a:extLst>
          </p:cNvPr>
          <p:cNvSpPr txBox="1">
            <a:spLocks/>
          </p:cNvSpPr>
          <p:nvPr/>
        </p:nvSpPr>
        <p:spPr>
          <a:xfrm>
            <a:off x="1078829"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rPr>
              <a:t>Key Findings - </a:t>
            </a:r>
            <a:r>
              <a:rPr lang="en-US" sz="2000" b="1" dirty="0">
                <a:solidFill>
                  <a:schemeClr val="accent2"/>
                </a:solidFill>
                <a:latin typeface="+mj-lt"/>
              </a:rPr>
              <a:t>Minority-Owned Banks Work! </a:t>
            </a:r>
          </a:p>
        </p:txBody>
      </p:sp>
    </p:spTree>
    <p:extLst>
      <p:ext uri="{BB962C8B-B14F-4D97-AF65-F5344CB8AC3E}">
        <p14:creationId xmlns:p14="http://schemas.microsoft.com/office/powerpoint/2010/main" val="261384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E4CD3-571B-6644-AF80-DDDB221E7E2B}"/>
              </a:ext>
            </a:extLst>
          </p:cNvPr>
          <p:cNvSpPr>
            <a:spLocks noGrp="1"/>
          </p:cNvSpPr>
          <p:nvPr>
            <p:ph type="body" idx="4294967295"/>
          </p:nvPr>
        </p:nvSpPr>
        <p:spPr>
          <a:xfrm>
            <a:off x="355002" y="1069078"/>
            <a:ext cx="8433996" cy="3728834"/>
          </a:xfrm>
        </p:spPr>
        <p:txBody>
          <a:bodyPr/>
          <a:lstStyle/>
          <a:p>
            <a:pPr marL="571500" indent="-342900" algn="just">
              <a:buFont typeface="Arial" panose="020B0604020202020204" pitchFamily="34" charset="0"/>
              <a:buChar char="•"/>
            </a:pPr>
            <a:r>
              <a:rPr lang="en-US" sz="1900" b="1" u="sng" dirty="0"/>
              <a:t>Relationship Lending</a:t>
            </a:r>
            <a:r>
              <a:rPr lang="en-US" sz="1900" b="1" dirty="0"/>
              <a:t> (e.g., Boot 2000) </a:t>
            </a:r>
          </a:p>
          <a:p>
            <a:pPr marL="1028700" lvl="1" indent="-342900" algn="just">
              <a:buFont typeface="Arial" panose="020B0604020202020204" pitchFamily="34" charset="0"/>
              <a:buChar char="•"/>
            </a:pPr>
            <a:r>
              <a:rPr lang="en-US" sz="1700" b="1" dirty="0"/>
              <a:t>Shared Identity could be a substitute or complement.</a:t>
            </a:r>
          </a:p>
          <a:p>
            <a:pPr marL="685800" lvl="1" indent="0" algn="just"/>
            <a:endParaRPr lang="en-US" sz="800" b="1" dirty="0"/>
          </a:p>
          <a:p>
            <a:pPr marL="571500" indent="-342900" algn="just">
              <a:buFont typeface="Arial" panose="020B0604020202020204" pitchFamily="34" charset="0"/>
              <a:buChar char="•"/>
            </a:pPr>
            <a:r>
              <a:rPr lang="en-US" sz="1900" b="1" u="sng" dirty="0"/>
              <a:t>Economic Resilience</a:t>
            </a:r>
            <a:r>
              <a:rPr lang="en-US" sz="1900" b="1" dirty="0"/>
              <a:t> (e.g., Martin and </a:t>
            </a:r>
            <a:r>
              <a:rPr lang="en-US" sz="1900" b="1" dirty="0" err="1"/>
              <a:t>Sunley</a:t>
            </a:r>
            <a:r>
              <a:rPr lang="en-US" sz="1900" b="1" dirty="0"/>
              <a:t> 2015)</a:t>
            </a:r>
          </a:p>
          <a:p>
            <a:pPr marL="1028700" lvl="1" indent="-342900" algn="just">
              <a:buFont typeface="Arial" panose="020B0604020202020204" pitchFamily="34" charset="0"/>
              <a:buChar char="•"/>
            </a:pPr>
            <a:r>
              <a:rPr lang="en-US" sz="1700" b="1" dirty="0"/>
              <a:t>Minority-owned banks strengthen economic resilience during crises.</a:t>
            </a:r>
          </a:p>
          <a:p>
            <a:pPr marL="1028700" lvl="1" indent="-342900" algn="just">
              <a:buFont typeface="Arial" panose="020B0604020202020204" pitchFamily="34" charset="0"/>
              <a:buChar char="•"/>
            </a:pPr>
            <a:endParaRPr lang="en-US" sz="800" b="1" dirty="0"/>
          </a:p>
          <a:p>
            <a:pPr marL="571500" indent="-342900" algn="just">
              <a:buFont typeface="Arial" panose="020B0604020202020204" pitchFamily="34" charset="0"/>
              <a:buChar char="•"/>
            </a:pPr>
            <a:r>
              <a:rPr lang="en-US" sz="1900" b="1" u="sng" dirty="0"/>
              <a:t>Minority-Owned Banks</a:t>
            </a:r>
            <a:r>
              <a:rPr lang="en-US" sz="1900" b="1" dirty="0"/>
              <a:t> (e.g., Kwast and Black 1983)</a:t>
            </a:r>
          </a:p>
          <a:p>
            <a:pPr marL="1028700" lvl="1" indent="-342900" algn="just">
              <a:buFont typeface="Arial" panose="020B0604020202020204" pitchFamily="34" charset="0"/>
              <a:buChar char="•"/>
            </a:pPr>
            <a:r>
              <a:rPr lang="en-US" sz="1700" b="1" dirty="0"/>
              <a:t>New technology for these banks.</a:t>
            </a:r>
          </a:p>
          <a:p>
            <a:pPr marL="1028700" lvl="1" indent="-342900" algn="just">
              <a:buFont typeface="Arial" panose="020B0604020202020204" pitchFamily="34" charset="0"/>
              <a:buChar char="•"/>
            </a:pPr>
            <a:r>
              <a:rPr lang="en-US" sz="1700" b="1" dirty="0"/>
              <a:t>Works for minorities and non-minorities.</a:t>
            </a:r>
          </a:p>
          <a:p>
            <a:pPr marL="1028700" lvl="1" indent="-342900" algn="just">
              <a:buFont typeface="Arial" panose="020B0604020202020204" pitchFamily="34" charset="0"/>
              <a:buChar char="•"/>
            </a:pPr>
            <a:endParaRPr lang="en-US" sz="800" b="1" dirty="0"/>
          </a:p>
          <a:p>
            <a:pPr marL="571500" indent="-342900" algn="just">
              <a:buFont typeface="Arial" panose="020B0604020202020204" pitchFamily="34" charset="0"/>
              <a:buChar char="•"/>
            </a:pPr>
            <a:r>
              <a:rPr lang="en-US" sz="1900" b="1" u="sng" dirty="0"/>
              <a:t>Finance-Growth Nexus</a:t>
            </a:r>
            <a:r>
              <a:rPr lang="en-US" sz="1900" b="1" dirty="0"/>
              <a:t> (e.g., King and Levine 1993)</a:t>
            </a:r>
          </a:p>
          <a:p>
            <a:pPr marL="1028700" lvl="1" indent="-342900" algn="just">
              <a:buFont typeface="Arial" panose="020B0604020202020204" pitchFamily="34" charset="0"/>
              <a:buChar char="•"/>
            </a:pPr>
            <a:r>
              <a:rPr lang="en-US" sz="1700" b="1" dirty="0"/>
              <a:t>Data do not support a significant economic growth role in normal times.</a:t>
            </a:r>
          </a:p>
        </p:txBody>
      </p:sp>
      <p:sp>
        <p:nvSpPr>
          <p:cNvPr id="6" name="Title 1">
            <a:extLst>
              <a:ext uri="{FF2B5EF4-FFF2-40B4-BE49-F238E27FC236}">
                <a16:creationId xmlns:a16="http://schemas.microsoft.com/office/drawing/2014/main" id="{034300F7-746D-F644-9CE9-7FBA278054F8}"/>
              </a:ext>
            </a:extLst>
          </p:cNvPr>
          <p:cNvSpPr txBox="1">
            <a:spLocks/>
          </p:cNvSpPr>
          <p:nvPr/>
        </p:nvSpPr>
        <p:spPr>
          <a:xfrm>
            <a:off x="1078830" y="0"/>
            <a:ext cx="6986339" cy="85392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lvl1pPr marL="0" marR="0" indent="0" algn="ctr" defTabSz="410752" rtl="0" eaLnBrk="1" latinLnBrk="0" hangingPunct="1">
              <a:lnSpc>
                <a:spcPct val="90000"/>
              </a:lnSpc>
              <a:spcBef>
                <a:spcPts val="1125"/>
              </a:spcBef>
              <a:spcAft>
                <a:spcPts val="0"/>
              </a:spcAft>
              <a:buClrTx/>
              <a:buSzTx/>
              <a:buFontTx/>
              <a:buNone/>
              <a:tabLst/>
              <a:defRPr sz="3600" b="0" i="0" u="none" strike="noStrike" cap="none" spc="0" baseline="0">
                <a:ln>
                  <a:noFill/>
                </a:ln>
                <a:solidFill>
                  <a:srgbClr val="921000"/>
                </a:solidFill>
                <a:uFillTx/>
                <a:latin typeface="Book Antiqua" panose="02040602050305030304" pitchFamily="18" charset="0"/>
                <a:ea typeface="Arial" charset="0"/>
                <a:cs typeface="Arial" charset="0"/>
                <a:sym typeface="Bodoni SvtyTwo ITC TT-Book"/>
              </a:defRPr>
            </a:lvl1pPr>
            <a:lvl2pPr marL="0" marR="0" indent="160729"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8"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7"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6"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5"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4"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33" algn="ctr" defTabSz="410752" rtl="0" eaLnBrk="1" latinLnBrk="0" hangingPunct="1">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a:lstStyle>
          <a:p>
            <a:r>
              <a:rPr lang="en-US" sz="2000" b="1" dirty="0">
                <a:latin typeface="+mj-lt"/>
              </a:rPr>
              <a:t>Contributions to the Extant Literature</a:t>
            </a:r>
            <a:endParaRPr lang="en-US" sz="2000" b="1" dirty="0">
              <a:solidFill>
                <a:schemeClr val="accent2"/>
              </a:solidFill>
              <a:latin typeface="+mj-lt"/>
            </a:endParaRPr>
          </a:p>
        </p:txBody>
      </p:sp>
    </p:spTree>
    <p:extLst>
      <p:ext uri="{BB962C8B-B14F-4D97-AF65-F5344CB8AC3E}">
        <p14:creationId xmlns:p14="http://schemas.microsoft.com/office/powerpoint/2010/main" val="595030538"/>
      </p:ext>
    </p:extLst>
  </p:cSld>
  <p:clrMapOvr>
    <a:masterClrMapping/>
  </p:clrMapOvr>
</p:sld>
</file>

<file path=ppt/theme/theme1.xml><?xml version="1.0" encoding="utf-8"?>
<a:theme xmlns:a="http://schemas.openxmlformats.org/drawingml/2006/main" name="2022 ASU Template Master (Official from the Hub)">
  <a:themeElements>
    <a:clrScheme name="ASU 2021 Color">
      <a:dk1>
        <a:srgbClr val="191919"/>
      </a:dk1>
      <a:lt1>
        <a:srgbClr val="FFFFFF"/>
      </a:lt1>
      <a:dk2>
        <a:srgbClr val="747474"/>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TotalTime>
  <Words>3082</Words>
  <Application>Microsoft Macintosh PowerPoint</Application>
  <PresentationFormat>On-screen Show (16:9)</PresentationFormat>
  <Paragraphs>835</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Book Antiqua</vt:lpstr>
      <vt:lpstr>Cambria Math</vt:lpstr>
      <vt:lpstr>Calibri</vt:lpstr>
      <vt:lpstr>Arial</vt:lpstr>
      <vt:lpstr>Wingdings</vt:lpstr>
      <vt:lpstr>Courier New</vt:lpstr>
      <vt:lpstr>2022 ASU Template Master (Official from the Hub)</vt:lpstr>
      <vt:lpstr>“Let Us Put Our Moneys Together:” Minority-Owned Banks and  Resilience to Crises  Allen N. Berger     Maryann P. Feldman  University of South Carolina   Arizona State University  Center for Financial Institutions    at the Darla Moore School of Business Wharton Financial Institutions Center  European Banking Center   W. Scott Langford     Raluca A. Roman  Arizona State University    Federal Reserve Bank of Philadelphia</vt:lpstr>
      <vt:lpstr>Overview</vt:lpstr>
      <vt:lpstr>Overview</vt:lpstr>
      <vt:lpstr>Overview</vt:lpstr>
      <vt:lpstr>Overview</vt:lpstr>
      <vt:lpstr>Overview</vt:lpstr>
      <vt:lpstr>Minority-Owned Banks Promote the Economic Prospects of Their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Put Our Moneys Together:” Minority-Owned Banks and Resilience to Crises  Allen N. Berger     Maryann P. Feldman  University of South Carolina   Arizona State University  Wharton Financial Institutions Center  European Banking Center   W. Scott Langford     Raluca A. Roman  Arizona State University    Federal Reserve Bank of Philadelphia</dc:title>
  <dc:creator>Raluca Roman</dc:creator>
  <cp:lastModifiedBy>William Langford</cp:lastModifiedBy>
  <cp:revision>98</cp:revision>
  <dcterms:modified xsi:type="dcterms:W3CDTF">2022-09-24T14:12:45Z</dcterms:modified>
</cp:coreProperties>
</file>