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69" r:id="rId5"/>
    <p:sldId id="270" r:id="rId6"/>
    <p:sldId id="271" r:id="rId7"/>
    <p:sldId id="272" r:id="rId8"/>
    <p:sldId id="274" r:id="rId9"/>
    <p:sldId id="275"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8"/>
    <p:restoredTop sz="90068"/>
  </p:normalViewPr>
  <p:slideViewPr>
    <p:cSldViewPr snapToGrid="0" snapToObjects="1">
      <p:cViewPr varScale="1">
        <p:scale>
          <a:sx n="96" d="100"/>
          <a:sy n="96" d="100"/>
        </p:scale>
        <p:origin x="16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226F7-74D1-3E4F-B03F-B304F4FA3C10}" type="datetimeFigureOut">
              <a:rPr lang="en-US" smtClean="0"/>
              <a:t>9/27/22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118ED-6BAD-474F-9C3D-07FC316F771F}" type="slidenum">
              <a:rPr lang="en-US" smtClean="0"/>
              <a:t>‹#›</a:t>
            </a:fld>
            <a:endParaRPr lang="en-US"/>
          </a:p>
        </p:txBody>
      </p:sp>
    </p:spTree>
    <p:extLst>
      <p:ext uri="{BB962C8B-B14F-4D97-AF65-F5344CB8AC3E}">
        <p14:creationId xmlns:p14="http://schemas.microsoft.com/office/powerpoint/2010/main" val="13874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118ED-6BAD-474F-9C3D-07FC316F771F}" type="slidenum">
              <a:rPr lang="en-US" smtClean="0"/>
              <a:t>3</a:t>
            </a:fld>
            <a:endParaRPr lang="en-US"/>
          </a:p>
        </p:txBody>
      </p:sp>
    </p:spTree>
    <p:extLst>
      <p:ext uri="{BB962C8B-B14F-4D97-AF65-F5344CB8AC3E}">
        <p14:creationId xmlns:p14="http://schemas.microsoft.com/office/powerpoint/2010/main" val="309489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118ED-6BAD-474F-9C3D-07FC316F771F}" type="slidenum">
              <a:rPr lang="en-US" smtClean="0"/>
              <a:t>8</a:t>
            </a:fld>
            <a:endParaRPr lang="en-US"/>
          </a:p>
        </p:txBody>
      </p:sp>
    </p:spTree>
    <p:extLst>
      <p:ext uri="{BB962C8B-B14F-4D97-AF65-F5344CB8AC3E}">
        <p14:creationId xmlns:p14="http://schemas.microsoft.com/office/powerpoint/2010/main" val="175730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31D7-0916-B09D-7B69-D1A630DAD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35F31-ED62-D6A8-DA9B-F6272A99E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43595-EFF7-0E88-CE42-0E35FEFEDF31}"/>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5" name="Footer Placeholder 4">
            <a:extLst>
              <a:ext uri="{FF2B5EF4-FFF2-40B4-BE49-F238E27FC236}">
                <a16:creationId xmlns:a16="http://schemas.microsoft.com/office/drawing/2014/main" id="{E19D7E28-E9D0-A7C0-D6E4-E1C2EFAE8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B4A7C-BDE2-EF31-AD83-F8365B82A08A}"/>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7232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1FA1-FEC4-03A2-60EB-263F19CA3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4A3EA2-7B66-D750-B441-D50EB3FD2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78AEE-E1EA-DAF8-CA98-A1AEBCA9E13F}"/>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5" name="Footer Placeholder 4">
            <a:extLst>
              <a:ext uri="{FF2B5EF4-FFF2-40B4-BE49-F238E27FC236}">
                <a16:creationId xmlns:a16="http://schemas.microsoft.com/office/drawing/2014/main" id="{2E28941B-B80F-5171-9AB1-3D2013769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11FCE-67EE-6D0C-10FB-5C9A05BD7942}"/>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20685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0B3DB-9D93-C545-6AF4-5E1BB18CB7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28522-7EE7-2F25-B9E7-69F1BAF85B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099AC-66D4-6226-7F7E-9AB2ECB7706F}"/>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5" name="Footer Placeholder 4">
            <a:extLst>
              <a:ext uri="{FF2B5EF4-FFF2-40B4-BE49-F238E27FC236}">
                <a16:creationId xmlns:a16="http://schemas.microsoft.com/office/drawing/2014/main" id="{5D067B83-3D1F-2C84-39C7-EB87650A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66993-104D-B57E-5757-D1CCBA8FA08E}"/>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25902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EC69-E345-922E-B8A5-30FE1B8FF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2FCC7-8162-44AE-4571-057DC9DD2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6E111-D617-A5C4-CD7F-02AF600DA488}"/>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5" name="Footer Placeholder 4">
            <a:extLst>
              <a:ext uri="{FF2B5EF4-FFF2-40B4-BE49-F238E27FC236}">
                <a16:creationId xmlns:a16="http://schemas.microsoft.com/office/drawing/2014/main" id="{EF43B431-0DD7-297F-FF43-8E9479CDA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E0E98-7B74-4D88-B3AF-1385489CC744}"/>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225378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0739-ECF3-540A-AA6B-D29E289E6C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739B0C-2D69-E99F-1E31-90B7298683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AAF4E7-0845-6707-7E15-57C63A851DE1}"/>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5" name="Footer Placeholder 4">
            <a:extLst>
              <a:ext uri="{FF2B5EF4-FFF2-40B4-BE49-F238E27FC236}">
                <a16:creationId xmlns:a16="http://schemas.microsoft.com/office/drawing/2014/main" id="{C1CC5EE0-F659-E025-961A-079513B60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7F611-DB7D-94B0-B7B1-3A9F856FA0A7}"/>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304127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BDCD-6AEC-1837-8442-49092DD82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D7667-00A8-6CCD-9E0C-550DEFF7A0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06575-3C4F-6249-64F5-A4CA8AD367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909BFB-699D-CC2D-10B1-B1F4C3C1242A}"/>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6" name="Footer Placeholder 5">
            <a:extLst>
              <a:ext uri="{FF2B5EF4-FFF2-40B4-BE49-F238E27FC236}">
                <a16:creationId xmlns:a16="http://schemas.microsoft.com/office/drawing/2014/main" id="{D3299BA3-9E3D-D6CE-3FC2-16F87BA00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1BFEC2-82A7-2199-7604-6765C142061F}"/>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56680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1BEE-DA67-8F83-F418-5D12F2E86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A6E1A3-69B2-E358-FC1A-C224829F9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7D0C1A-5CF3-7650-BB0C-E1FFEEDB30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FF83C6-2C72-ABA5-BCD3-B71ED1761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5E392-FD86-4BB2-71CD-79D22FF8F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334243-3855-BDF1-319F-ADFBC43A50F1}"/>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8" name="Footer Placeholder 7">
            <a:extLst>
              <a:ext uri="{FF2B5EF4-FFF2-40B4-BE49-F238E27FC236}">
                <a16:creationId xmlns:a16="http://schemas.microsoft.com/office/drawing/2014/main" id="{A5230808-EA99-7295-B57B-62D2DD8998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2DE77B-77A1-B25A-53F3-6FB5607FE086}"/>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381555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09A2-39D6-3AB3-772F-AB044A395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50C9A1-1725-FF92-6686-01319E0A1EA0}"/>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4" name="Footer Placeholder 3">
            <a:extLst>
              <a:ext uri="{FF2B5EF4-FFF2-40B4-BE49-F238E27FC236}">
                <a16:creationId xmlns:a16="http://schemas.microsoft.com/office/drawing/2014/main" id="{6FAC12A5-7DC2-9705-B4E1-A8061ABF7A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BDCADF-15AE-A8A7-7741-00901B240CF1}"/>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89970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50B4F-DDC1-3E29-5916-42DD9CCF9B30}"/>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3" name="Footer Placeholder 2">
            <a:extLst>
              <a:ext uri="{FF2B5EF4-FFF2-40B4-BE49-F238E27FC236}">
                <a16:creationId xmlns:a16="http://schemas.microsoft.com/office/drawing/2014/main" id="{EBADD2FC-D64A-4905-ACFF-C3BC1DB6E5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C5E40-C7EC-7125-9E30-9F0C4DDEA222}"/>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69155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D7F5-88E7-8F24-2EF1-732BF76C4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C4765C-0B30-9551-0DBB-0A6F00F925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7F60D-C894-96E5-3574-BBBF94F87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8127C-D132-90CD-BBF9-0B4C45DD286E}"/>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6" name="Footer Placeholder 5">
            <a:extLst>
              <a:ext uri="{FF2B5EF4-FFF2-40B4-BE49-F238E27FC236}">
                <a16:creationId xmlns:a16="http://schemas.microsoft.com/office/drawing/2014/main" id="{53395ABF-5461-3B9C-3DD8-BC66F6D39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BA923-625A-2B0F-BC92-06ACFE80256F}"/>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413983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1A24-EDD1-EAD9-1402-E86D95FAE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5A831-4315-1B41-33C9-3248A7E17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299133-284A-00B1-6A22-EF7F46E3F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FFC01-CF86-4DE1-BB78-C6C5FE82B74D}"/>
              </a:ext>
            </a:extLst>
          </p:cNvPr>
          <p:cNvSpPr>
            <a:spLocks noGrp="1"/>
          </p:cNvSpPr>
          <p:nvPr>
            <p:ph type="dt" sz="half" idx="10"/>
          </p:nvPr>
        </p:nvSpPr>
        <p:spPr/>
        <p:txBody>
          <a:bodyPr/>
          <a:lstStyle/>
          <a:p>
            <a:fld id="{FFDC882E-EE49-804C-AECB-E0081DE693BE}" type="datetimeFigureOut">
              <a:rPr lang="en-US" smtClean="0"/>
              <a:t>9/27/22</a:t>
            </a:fld>
            <a:endParaRPr lang="en-US"/>
          </a:p>
        </p:txBody>
      </p:sp>
      <p:sp>
        <p:nvSpPr>
          <p:cNvPr id="6" name="Footer Placeholder 5">
            <a:extLst>
              <a:ext uri="{FF2B5EF4-FFF2-40B4-BE49-F238E27FC236}">
                <a16:creationId xmlns:a16="http://schemas.microsoft.com/office/drawing/2014/main" id="{C6DC5294-B698-BB70-6189-13D04545B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49F38-406C-8BA6-9938-EFE93D1185AC}"/>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315578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603EA-2589-59FD-321D-1805AC3E6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F0B921-12C2-4197-EF12-19F7F9A6F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81141-AF8E-777D-AC0F-DEB3A8A1E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C882E-EE49-804C-AECB-E0081DE693BE}" type="datetimeFigureOut">
              <a:rPr lang="en-US" smtClean="0"/>
              <a:t>9/27/22</a:t>
            </a:fld>
            <a:endParaRPr lang="en-US"/>
          </a:p>
        </p:txBody>
      </p:sp>
      <p:sp>
        <p:nvSpPr>
          <p:cNvPr id="5" name="Footer Placeholder 4">
            <a:extLst>
              <a:ext uri="{FF2B5EF4-FFF2-40B4-BE49-F238E27FC236}">
                <a16:creationId xmlns:a16="http://schemas.microsoft.com/office/drawing/2014/main" id="{2812D35D-3A34-D8AB-92AE-ABA5D3C8A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6CA068-9534-115F-34D8-4DE845D12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5F51B-AB25-E747-AC50-4B3CD6392E3F}" type="slidenum">
              <a:rPr lang="en-US" smtClean="0"/>
              <a:t>‹#›</a:t>
            </a:fld>
            <a:endParaRPr lang="en-US"/>
          </a:p>
        </p:txBody>
      </p:sp>
    </p:spTree>
    <p:extLst>
      <p:ext uri="{BB962C8B-B14F-4D97-AF65-F5344CB8AC3E}">
        <p14:creationId xmlns:p14="http://schemas.microsoft.com/office/powerpoint/2010/main" val="250465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p:txBody>
          <a:bodyPr>
            <a:normAutofit fontScale="90000"/>
          </a:bodyPr>
          <a:lstStyle/>
          <a:p>
            <a:r>
              <a:rPr lang="en-US" dirty="0"/>
              <a:t>Research Paper Session 3: Transparency in Supervision and Regulation</a:t>
            </a:r>
          </a:p>
        </p:txBody>
      </p:sp>
      <p:sp>
        <p:nvSpPr>
          <p:cNvPr id="3" name="Subtitle 2">
            <a:extLst>
              <a:ext uri="{FF2B5EF4-FFF2-40B4-BE49-F238E27FC236}">
                <a16:creationId xmlns:a16="http://schemas.microsoft.com/office/drawing/2014/main" id="{78F70F06-0950-1A6C-7777-7DF5E5C45000}"/>
              </a:ext>
            </a:extLst>
          </p:cNvPr>
          <p:cNvSpPr>
            <a:spLocks noGrp="1"/>
          </p:cNvSpPr>
          <p:nvPr>
            <p:ph type="subTitle" idx="1"/>
          </p:nvPr>
        </p:nvSpPr>
        <p:spPr>
          <a:xfrm>
            <a:off x="554803" y="3602038"/>
            <a:ext cx="11250203" cy="1655762"/>
          </a:xfrm>
        </p:spPr>
        <p:txBody>
          <a:bodyPr/>
          <a:lstStyle/>
          <a:p>
            <a:r>
              <a:rPr lang="en-US" dirty="0"/>
              <a:t>Allison Nicoletti</a:t>
            </a:r>
          </a:p>
          <a:p>
            <a:r>
              <a:rPr lang="en-US" dirty="0"/>
              <a:t>The Wharton School </a:t>
            </a:r>
          </a:p>
          <a:p>
            <a:r>
              <a:rPr lang="en-US" dirty="0"/>
              <a:t>University of Pennsylvania</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Tree>
    <p:extLst>
      <p:ext uri="{BB962C8B-B14F-4D97-AF65-F5344CB8AC3E}">
        <p14:creationId xmlns:p14="http://schemas.microsoft.com/office/powerpoint/2010/main" val="358996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p:txBody>
          <a:bodyPr>
            <a:normAutofit/>
          </a:bodyPr>
          <a:lstStyle/>
          <a:p>
            <a:r>
              <a:rPr lang="en-US" dirty="0"/>
              <a:t>Thank you and best of luck with the papers!</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Tree>
    <p:extLst>
      <p:ext uri="{BB962C8B-B14F-4D97-AF65-F5344CB8AC3E}">
        <p14:creationId xmlns:p14="http://schemas.microsoft.com/office/powerpoint/2010/main" val="50477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a:xfrm>
            <a:off x="328773" y="1122363"/>
            <a:ext cx="11568701" cy="840001"/>
          </a:xfrm>
        </p:spPr>
        <p:txBody>
          <a:bodyPr>
            <a:normAutofit fontScale="90000"/>
          </a:bodyPr>
          <a:lstStyle/>
          <a:p>
            <a:r>
              <a:rPr lang="en-US" dirty="0"/>
              <a:t>Transparency in the Banking Industry</a:t>
            </a:r>
          </a:p>
        </p:txBody>
      </p:sp>
      <p:sp>
        <p:nvSpPr>
          <p:cNvPr id="3" name="Subtitle 2">
            <a:extLst>
              <a:ext uri="{FF2B5EF4-FFF2-40B4-BE49-F238E27FC236}">
                <a16:creationId xmlns:a16="http://schemas.microsoft.com/office/drawing/2014/main" id="{78F70F06-0950-1A6C-7777-7DF5E5C45000}"/>
              </a:ext>
            </a:extLst>
          </p:cNvPr>
          <p:cNvSpPr>
            <a:spLocks noGrp="1"/>
          </p:cNvSpPr>
          <p:nvPr>
            <p:ph type="subTitle" idx="1"/>
          </p:nvPr>
        </p:nvSpPr>
        <p:spPr>
          <a:xfrm>
            <a:off x="236307" y="1962364"/>
            <a:ext cx="11568700" cy="3295436"/>
          </a:xfrm>
        </p:spPr>
        <p:txBody>
          <a:bodyPr>
            <a:normAutofit/>
          </a:bodyPr>
          <a:lstStyle/>
          <a:p>
            <a:pPr marL="342900" indent="-342900" algn="l">
              <a:buFont typeface="Arial" panose="020B0604020202020204" pitchFamily="34" charset="0"/>
              <a:buChar char="•"/>
            </a:pPr>
            <a:r>
              <a:rPr lang="en-US" dirty="0"/>
              <a:t>Very important topic!</a:t>
            </a:r>
          </a:p>
          <a:p>
            <a:pPr marL="800100" lvl="1" indent="-342900" algn="l">
              <a:buFont typeface="Arial" panose="020B0604020202020204" pitchFamily="34" charset="0"/>
              <a:buChar char="•"/>
            </a:pPr>
            <a:r>
              <a:rPr lang="en-US" dirty="0"/>
              <a:t>Ongoing discussion about how much information banks should disclose.</a:t>
            </a:r>
          </a:p>
          <a:p>
            <a:pPr marL="1257300" lvl="2" indent="-342900" algn="l">
              <a:buFont typeface="Arial" panose="020B0604020202020204" pitchFamily="34" charset="0"/>
              <a:buChar char="•"/>
            </a:pPr>
            <a:r>
              <a:rPr lang="en-US" dirty="0">
                <a:sym typeface="Wingdings" pitchFamily="2" charset="2"/>
              </a:rPr>
              <a:t>More disclosure allows for better market discipline over bank risk-taking: Push for disclosure of stress test results following financial crisis in 2007-2009.</a:t>
            </a:r>
          </a:p>
          <a:p>
            <a:pPr marL="1257300" lvl="2" indent="-342900" algn="l">
              <a:buFont typeface="Arial" panose="020B0604020202020204" pitchFamily="34" charset="0"/>
              <a:buChar char="•"/>
            </a:pPr>
            <a:r>
              <a:rPr lang="en-US" dirty="0"/>
              <a:t>More disclosure may constrain lending: Congress and bank regulators relaxed disclosure of troubled debt restructurings (TDRs) at the start of the Covid pandemic.</a:t>
            </a:r>
          </a:p>
          <a:p>
            <a:pPr marL="342900" indent="-342900" algn="l">
              <a:buFont typeface="Arial" panose="020B0604020202020204" pitchFamily="34" charset="0"/>
              <a:buChar char="•"/>
            </a:pPr>
            <a:r>
              <a:rPr lang="en-US" dirty="0"/>
              <a:t>Interesting papers that each consider a different idea of “transparency” – Key questions:</a:t>
            </a:r>
          </a:p>
          <a:p>
            <a:pPr marL="800100" lvl="1" indent="-342900" algn="l">
              <a:buFont typeface="Arial" panose="020B0604020202020204" pitchFamily="34" charset="0"/>
              <a:buChar char="•"/>
            </a:pPr>
            <a:r>
              <a:rPr lang="en-US" dirty="0"/>
              <a:t>What information is being disclosed (or not disclosed)? </a:t>
            </a:r>
          </a:p>
          <a:p>
            <a:pPr marL="800100" lvl="1" indent="-342900" algn="l">
              <a:buFont typeface="Arial" panose="020B0604020202020204" pitchFamily="34" charset="0"/>
              <a:buChar char="•"/>
            </a:pPr>
            <a:r>
              <a:rPr lang="en-US" dirty="0"/>
              <a:t>Who is the disclosure audience? </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Tree>
    <p:extLst>
      <p:ext uri="{BB962C8B-B14F-4D97-AF65-F5344CB8AC3E}">
        <p14:creationId xmlns:p14="http://schemas.microsoft.com/office/powerpoint/2010/main" val="127723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3"/>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4"/>
          <a:stretch>
            <a:fillRect/>
          </a:stretch>
        </p:blipFill>
        <p:spPr>
          <a:xfrm>
            <a:off x="0" y="5924165"/>
            <a:ext cx="12192000" cy="939800"/>
          </a:xfrm>
          <a:prstGeom prst="rect">
            <a:avLst/>
          </a:prstGeom>
        </p:spPr>
      </p:pic>
      <p:pic>
        <p:nvPicPr>
          <p:cNvPr id="1026" name="Picture 2" descr="Bank Clipart">
            <a:extLst>
              <a:ext uri="{FF2B5EF4-FFF2-40B4-BE49-F238E27FC236}">
                <a16:creationId xmlns:a16="http://schemas.microsoft.com/office/drawing/2014/main" id="{69553DD1-1F38-0ED4-7A8A-8378E643AA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740" y="1507955"/>
            <a:ext cx="1134835" cy="11348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EBFAB51-9EE4-49CB-2A58-10977000D4E0}"/>
              </a:ext>
            </a:extLst>
          </p:cNvPr>
          <p:cNvSpPr txBox="1"/>
          <p:nvPr/>
        </p:nvSpPr>
        <p:spPr>
          <a:xfrm>
            <a:off x="2409735" y="3587371"/>
            <a:ext cx="2139043" cy="369332"/>
          </a:xfrm>
          <a:prstGeom prst="rect">
            <a:avLst/>
          </a:prstGeom>
          <a:noFill/>
        </p:spPr>
        <p:txBody>
          <a:bodyPr wrap="square" rtlCol="0">
            <a:spAutoFit/>
          </a:bodyPr>
          <a:lstStyle/>
          <a:p>
            <a:r>
              <a:rPr lang="en-US" dirty="0"/>
              <a:t>Private information</a:t>
            </a:r>
          </a:p>
        </p:txBody>
      </p:sp>
      <p:sp>
        <p:nvSpPr>
          <p:cNvPr id="15" name="TextBox 14">
            <a:extLst>
              <a:ext uri="{FF2B5EF4-FFF2-40B4-BE49-F238E27FC236}">
                <a16:creationId xmlns:a16="http://schemas.microsoft.com/office/drawing/2014/main" id="{C94DFBF4-738E-E5F5-794C-8B773F37164D}"/>
              </a:ext>
            </a:extLst>
          </p:cNvPr>
          <p:cNvSpPr txBox="1"/>
          <p:nvPr/>
        </p:nvSpPr>
        <p:spPr>
          <a:xfrm>
            <a:off x="7439440" y="3600715"/>
            <a:ext cx="2139043" cy="369332"/>
          </a:xfrm>
          <a:prstGeom prst="rect">
            <a:avLst/>
          </a:prstGeom>
          <a:noFill/>
        </p:spPr>
        <p:txBody>
          <a:bodyPr wrap="square" rtlCol="0">
            <a:spAutoFit/>
          </a:bodyPr>
          <a:lstStyle/>
          <a:p>
            <a:r>
              <a:rPr lang="en-US" dirty="0"/>
              <a:t>Public information</a:t>
            </a:r>
          </a:p>
        </p:txBody>
      </p:sp>
      <p:sp>
        <p:nvSpPr>
          <p:cNvPr id="17" name="Rectangle 16">
            <a:extLst>
              <a:ext uri="{FF2B5EF4-FFF2-40B4-BE49-F238E27FC236}">
                <a16:creationId xmlns:a16="http://schemas.microsoft.com/office/drawing/2014/main" id="{3687812B-6698-D13A-72B0-BC1D7346AD35}"/>
              </a:ext>
            </a:extLst>
          </p:cNvPr>
          <p:cNvSpPr/>
          <p:nvPr/>
        </p:nvSpPr>
        <p:spPr>
          <a:xfrm>
            <a:off x="8066844" y="4251960"/>
            <a:ext cx="1078992" cy="630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a:extLst>
              <a:ext uri="{FF2B5EF4-FFF2-40B4-BE49-F238E27FC236}">
                <a16:creationId xmlns:a16="http://schemas.microsoft.com/office/drawing/2014/main" id="{4BE1FD2B-E193-6129-9D71-4E9A099EF69C}"/>
              </a:ext>
            </a:extLst>
          </p:cNvPr>
          <p:cNvSpPr txBox="1"/>
          <p:nvPr/>
        </p:nvSpPr>
        <p:spPr>
          <a:xfrm>
            <a:off x="6782356" y="4281131"/>
            <a:ext cx="1197432" cy="492443"/>
          </a:xfrm>
          <a:prstGeom prst="rect">
            <a:avLst/>
          </a:prstGeom>
          <a:noFill/>
        </p:spPr>
        <p:txBody>
          <a:bodyPr wrap="square" rtlCol="0">
            <a:spAutoFit/>
          </a:bodyPr>
          <a:lstStyle/>
          <a:p>
            <a:r>
              <a:rPr lang="en-US" sz="1300" dirty="0"/>
              <a:t>SEC filings</a:t>
            </a:r>
          </a:p>
          <a:p>
            <a:r>
              <a:rPr lang="en-US" sz="1300" dirty="0"/>
              <a:t>(public banks)</a:t>
            </a:r>
          </a:p>
        </p:txBody>
      </p:sp>
      <p:sp>
        <p:nvSpPr>
          <p:cNvPr id="19" name="Rectangle 18">
            <a:extLst>
              <a:ext uri="{FF2B5EF4-FFF2-40B4-BE49-F238E27FC236}">
                <a16:creationId xmlns:a16="http://schemas.microsoft.com/office/drawing/2014/main" id="{FFC39AD1-45EC-5B56-1B21-A2E9DAFBDB9A}"/>
              </a:ext>
            </a:extLst>
          </p:cNvPr>
          <p:cNvSpPr/>
          <p:nvPr/>
        </p:nvSpPr>
        <p:spPr>
          <a:xfrm>
            <a:off x="6788981" y="4256198"/>
            <a:ext cx="1190807" cy="626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39E92442-E5A5-11E9-6452-A379C0F4F27A}"/>
              </a:ext>
            </a:extLst>
          </p:cNvPr>
          <p:cNvSpPr txBox="1"/>
          <p:nvPr/>
        </p:nvSpPr>
        <p:spPr>
          <a:xfrm>
            <a:off x="8056594" y="4307836"/>
            <a:ext cx="1497516" cy="507831"/>
          </a:xfrm>
          <a:prstGeom prst="rect">
            <a:avLst/>
          </a:prstGeom>
          <a:noFill/>
        </p:spPr>
        <p:txBody>
          <a:bodyPr wrap="square" rtlCol="0">
            <a:spAutoFit/>
          </a:bodyPr>
          <a:lstStyle/>
          <a:p>
            <a:r>
              <a:rPr lang="en-US" sz="1300" dirty="0"/>
              <a:t>Call reports/</a:t>
            </a:r>
          </a:p>
          <a:p>
            <a:r>
              <a:rPr lang="en-US" sz="1300" dirty="0"/>
              <a:t>Y-9C reports</a:t>
            </a:r>
            <a:r>
              <a:rPr lang="en-US" sz="1400" dirty="0"/>
              <a:t>	</a:t>
            </a:r>
          </a:p>
        </p:txBody>
      </p:sp>
      <p:sp>
        <p:nvSpPr>
          <p:cNvPr id="21" name="Rectangle 20">
            <a:extLst>
              <a:ext uri="{FF2B5EF4-FFF2-40B4-BE49-F238E27FC236}">
                <a16:creationId xmlns:a16="http://schemas.microsoft.com/office/drawing/2014/main" id="{0B44B277-4C9B-DB60-CA7E-0B4F081935C6}"/>
              </a:ext>
            </a:extLst>
          </p:cNvPr>
          <p:cNvSpPr/>
          <p:nvPr/>
        </p:nvSpPr>
        <p:spPr>
          <a:xfrm>
            <a:off x="9331346" y="4281131"/>
            <a:ext cx="1064883" cy="601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58E56F66-63C9-17CF-77C7-3157E43293C1}"/>
              </a:ext>
            </a:extLst>
          </p:cNvPr>
          <p:cNvSpPr txBox="1"/>
          <p:nvPr/>
        </p:nvSpPr>
        <p:spPr>
          <a:xfrm>
            <a:off x="9313984" y="4318323"/>
            <a:ext cx="1115568" cy="630936"/>
          </a:xfrm>
          <a:prstGeom prst="rect">
            <a:avLst/>
          </a:prstGeom>
          <a:noFill/>
        </p:spPr>
        <p:txBody>
          <a:bodyPr wrap="square" rtlCol="0">
            <a:spAutoFit/>
          </a:bodyPr>
          <a:lstStyle/>
          <a:p>
            <a:r>
              <a:rPr lang="en-US" sz="1300" dirty="0"/>
              <a:t>CRA </a:t>
            </a:r>
          </a:p>
          <a:p>
            <a:r>
              <a:rPr lang="en-US" sz="1300" dirty="0"/>
              <a:t>(larger banks)</a:t>
            </a:r>
            <a:r>
              <a:rPr lang="en-US" sz="1400" dirty="0"/>
              <a:t>	</a:t>
            </a:r>
          </a:p>
        </p:txBody>
      </p:sp>
      <p:sp>
        <p:nvSpPr>
          <p:cNvPr id="23" name="Rectangle 22">
            <a:extLst>
              <a:ext uri="{FF2B5EF4-FFF2-40B4-BE49-F238E27FC236}">
                <a16:creationId xmlns:a16="http://schemas.microsoft.com/office/drawing/2014/main" id="{4350BB3A-E8DA-06C5-46A7-60482865A70B}"/>
              </a:ext>
            </a:extLst>
          </p:cNvPr>
          <p:cNvSpPr/>
          <p:nvPr/>
        </p:nvSpPr>
        <p:spPr>
          <a:xfrm>
            <a:off x="10708617" y="4251960"/>
            <a:ext cx="1094999" cy="630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TextBox 24">
            <a:extLst>
              <a:ext uri="{FF2B5EF4-FFF2-40B4-BE49-F238E27FC236}">
                <a16:creationId xmlns:a16="http://schemas.microsoft.com/office/drawing/2014/main" id="{6588F787-C898-4589-C738-D5CBFEA20B71}"/>
              </a:ext>
            </a:extLst>
          </p:cNvPr>
          <p:cNvSpPr txBox="1"/>
          <p:nvPr/>
        </p:nvSpPr>
        <p:spPr>
          <a:xfrm>
            <a:off x="10737685" y="4335525"/>
            <a:ext cx="1036864" cy="492443"/>
          </a:xfrm>
          <a:prstGeom prst="rect">
            <a:avLst/>
          </a:prstGeom>
          <a:noFill/>
        </p:spPr>
        <p:txBody>
          <a:bodyPr wrap="square" rtlCol="0">
            <a:spAutoFit/>
          </a:bodyPr>
          <a:lstStyle/>
          <a:p>
            <a:r>
              <a:rPr lang="en-US" sz="1300" dirty="0"/>
              <a:t>Other: e.g., HMDA, SOD</a:t>
            </a:r>
          </a:p>
        </p:txBody>
      </p:sp>
      <p:pic>
        <p:nvPicPr>
          <p:cNvPr id="1032" name="Picture 8" descr="Black Box On White Background With Question Mark Concept For Mystery Stock  Photo - Download Image Now - iStock">
            <a:extLst>
              <a:ext uri="{FF2B5EF4-FFF2-40B4-BE49-F238E27FC236}">
                <a16:creationId xmlns:a16="http://schemas.microsoft.com/office/drawing/2014/main" id="{85E68EAC-83D2-C0F5-EE0C-58CFBF95B8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139" t="15977" r="19708" b="20734"/>
          <a:stretch/>
        </p:blipFill>
        <p:spPr bwMode="auto">
          <a:xfrm>
            <a:off x="2723660" y="4942422"/>
            <a:ext cx="865414" cy="81560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917A03E-1379-DC31-0E9E-A4B646E9A65B}"/>
              </a:ext>
            </a:extLst>
          </p:cNvPr>
          <p:cNvSpPr txBox="1"/>
          <p:nvPr/>
        </p:nvSpPr>
        <p:spPr>
          <a:xfrm>
            <a:off x="270131" y="3614136"/>
            <a:ext cx="1651908" cy="369332"/>
          </a:xfrm>
          <a:prstGeom prst="rect">
            <a:avLst/>
          </a:prstGeom>
          <a:noFill/>
        </p:spPr>
        <p:txBody>
          <a:bodyPr wrap="square" rtlCol="0">
            <a:spAutoFit/>
          </a:bodyPr>
          <a:lstStyle/>
          <a:p>
            <a:r>
              <a:rPr lang="en-US" dirty="0"/>
              <a:t>Sources:</a:t>
            </a:r>
          </a:p>
        </p:txBody>
      </p:sp>
      <p:sp>
        <p:nvSpPr>
          <p:cNvPr id="27" name="TextBox 26">
            <a:extLst>
              <a:ext uri="{FF2B5EF4-FFF2-40B4-BE49-F238E27FC236}">
                <a16:creationId xmlns:a16="http://schemas.microsoft.com/office/drawing/2014/main" id="{F1563B79-E3EF-B777-B640-C684AF82000E}"/>
              </a:ext>
            </a:extLst>
          </p:cNvPr>
          <p:cNvSpPr txBox="1"/>
          <p:nvPr/>
        </p:nvSpPr>
        <p:spPr>
          <a:xfrm>
            <a:off x="326538" y="5040519"/>
            <a:ext cx="1573003" cy="646331"/>
          </a:xfrm>
          <a:prstGeom prst="rect">
            <a:avLst/>
          </a:prstGeom>
          <a:noFill/>
        </p:spPr>
        <p:txBody>
          <a:bodyPr wrap="square" rtlCol="0">
            <a:spAutoFit/>
          </a:bodyPr>
          <a:lstStyle/>
          <a:p>
            <a:r>
              <a:rPr lang="en-US" dirty="0"/>
              <a:t>Nature of information:</a:t>
            </a:r>
          </a:p>
        </p:txBody>
      </p:sp>
      <p:sp>
        <p:nvSpPr>
          <p:cNvPr id="28" name="TextBox 27">
            <a:extLst>
              <a:ext uri="{FF2B5EF4-FFF2-40B4-BE49-F238E27FC236}">
                <a16:creationId xmlns:a16="http://schemas.microsoft.com/office/drawing/2014/main" id="{A573BEA7-1F8E-C259-E5B8-9CCF401A3E49}"/>
              </a:ext>
            </a:extLst>
          </p:cNvPr>
          <p:cNvSpPr txBox="1"/>
          <p:nvPr/>
        </p:nvSpPr>
        <p:spPr>
          <a:xfrm>
            <a:off x="326537" y="1966258"/>
            <a:ext cx="1573003" cy="646331"/>
          </a:xfrm>
          <a:prstGeom prst="rect">
            <a:avLst/>
          </a:prstGeom>
          <a:noFill/>
        </p:spPr>
        <p:txBody>
          <a:bodyPr wrap="square" rtlCol="0">
            <a:spAutoFit/>
          </a:bodyPr>
          <a:lstStyle/>
          <a:p>
            <a:r>
              <a:rPr lang="en-US" dirty="0"/>
              <a:t>Disclosure audience:</a:t>
            </a:r>
          </a:p>
        </p:txBody>
      </p:sp>
      <p:sp>
        <p:nvSpPr>
          <p:cNvPr id="29" name="Rectangle 28">
            <a:extLst>
              <a:ext uri="{FF2B5EF4-FFF2-40B4-BE49-F238E27FC236}">
                <a16:creationId xmlns:a16="http://schemas.microsoft.com/office/drawing/2014/main" id="{ED0AF697-7238-301C-CF8A-D5C53FCF4075}"/>
              </a:ext>
            </a:extLst>
          </p:cNvPr>
          <p:cNvSpPr/>
          <p:nvPr/>
        </p:nvSpPr>
        <p:spPr>
          <a:xfrm>
            <a:off x="2274141" y="2015055"/>
            <a:ext cx="1036864" cy="603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TextBox 29">
            <a:extLst>
              <a:ext uri="{FF2B5EF4-FFF2-40B4-BE49-F238E27FC236}">
                <a16:creationId xmlns:a16="http://schemas.microsoft.com/office/drawing/2014/main" id="{D00EA35D-3BA0-D7EC-D730-1021A5AA3292}"/>
              </a:ext>
            </a:extLst>
          </p:cNvPr>
          <p:cNvSpPr txBox="1"/>
          <p:nvPr/>
        </p:nvSpPr>
        <p:spPr>
          <a:xfrm>
            <a:off x="4175085" y="2160519"/>
            <a:ext cx="1036864" cy="292388"/>
          </a:xfrm>
          <a:prstGeom prst="rect">
            <a:avLst/>
          </a:prstGeom>
          <a:noFill/>
        </p:spPr>
        <p:txBody>
          <a:bodyPr wrap="square" rtlCol="0">
            <a:spAutoFit/>
          </a:bodyPr>
          <a:lstStyle/>
          <a:p>
            <a:pPr algn="ctr"/>
            <a:r>
              <a:rPr lang="en-US" sz="1300" dirty="0"/>
              <a:t>Depositors</a:t>
            </a:r>
          </a:p>
        </p:txBody>
      </p:sp>
      <p:sp>
        <p:nvSpPr>
          <p:cNvPr id="31" name="Rectangle 30">
            <a:extLst>
              <a:ext uri="{FF2B5EF4-FFF2-40B4-BE49-F238E27FC236}">
                <a16:creationId xmlns:a16="http://schemas.microsoft.com/office/drawing/2014/main" id="{BCA26048-ABB9-83D3-FEBB-050FFD480F6C}"/>
              </a:ext>
            </a:extLst>
          </p:cNvPr>
          <p:cNvSpPr/>
          <p:nvPr/>
        </p:nvSpPr>
        <p:spPr>
          <a:xfrm>
            <a:off x="4203174" y="2016634"/>
            <a:ext cx="1036864" cy="6018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TextBox 31">
            <a:extLst>
              <a:ext uri="{FF2B5EF4-FFF2-40B4-BE49-F238E27FC236}">
                <a16:creationId xmlns:a16="http://schemas.microsoft.com/office/drawing/2014/main" id="{3542655E-8EA4-809A-2AA8-BA866704ABE0}"/>
              </a:ext>
            </a:extLst>
          </p:cNvPr>
          <p:cNvSpPr txBox="1"/>
          <p:nvPr/>
        </p:nvSpPr>
        <p:spPr>
          <a:xfrm>
            <a:off x="2267187" y="2020144"/>
            <a:ext cx="1118506" cy="507831"/>
          </a:xfrm>
          <a:prstGeom prst="rect">
            <a:avLst/>
          </a:prstGeom>
          <a:noFill/>
        </p:spPr>
        <p:txBody>
          <a:bodyPr wrap="square" rtlCol="0">
            <a:spAutoFit/>
          </a:bodyPr>
          <a:lstStyle/>
          <a:p>
            <a:r>
              <a:rPr lang="en-US" sz="1300" dirty="0"/>
              <a:t>Examiners/</a:t>
            </a:r>
          </a:p>
          <a:p>
            <a:pPr algn="ctr"/>
            <a:r>
              <a:rPr lang="en-US" sz="1300" dirty="0"/>
              <a:t>regulators</a:t>
            </a:r>
            <a:r>
              <a:rPr lang="en-US" sz="1400" dirty="0"/>
              <a:t>	</a:t>
            </a:r>
          </a:p>
        </p:txBody>
      </p:sp>
      <p:sp>
        <p:nvSpPr>
          <p:cNvPr id="33" name="Rectangle 32">
            <a:extLst>
              <a:ext uri="{FF2B5EF4-FFF2-40B4-BE49-F238E27FC236}">
                <a16:creationId xmlns:a16="http://schemas.microsoft.com/office/drawing/2014/main" id="{EFEC339C-66E3-C664-89B1-033E666644D8}"/>
              </a:ext>
            </a:extLst>
          </p:cNvPr>
          <p:cNvSpPr/>
          <p:nvPr/>
        </p:nvSpPr>
        <p:spPr>
          <a:xfrm>
            <a:off x="7655517" y="2014591"/>
            <a:ext cx="1036864" cy="6018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TextBox 33">
            <a:extLst>
              <a:ext uri="{FF2B5EF4-FFF2-40B4-BE49-F238E27FC236}">
                <a16:creationId xmlns:a16="http://schemas.microsoft.com/office/drawing/2014/main" id="{C3361360-B205-8A34-A474-55083966BBC9}"/>
              </a:ext>
            </a:extLst>
          </p:cNvPr>
          <p:cNvSpPr txBox="1"/>
          <p:nvPr/>
        </p:nvSpPr>
        <p:spPr>
          <a:xfrm>
            <a:off x="7655517" y="2025529"/>
            <a:ext cx="1118506" cy="507831"/>
          </a:xfrm>
          <a:prstGeom prst="rect">
            <a:avLst/>
          </a:prstGeom>
          <a:noFill/>
        </p:spPr>
        <p:txBody>
          <a:bodyPr wrap="square" rtlCol="0">
            <a:spAutoFit/>
          </a:bodyPr>
          <a:lstStyle/>
          <a:p>
            <a:r>
              <a:rPr lang="en-US" sz="1300" dirty="0"/>
              <a:t>Public equity</a:t>
            </a:r>
          </a:p>
          <a:p>
            <a:r>
              <a:rPr lang="en-US" sz="1300" dirty="0"/>
              <a:t>market</a:t>
            </a:r>
            <a:r>
              <a:rPr lang="en-US" sz="1400" dirty="0"/>
              <a:t>	</a:t>
            </a:r>
          </a:p>
        </p:txBody>
      </p:sp>
      <p:sp>
        <p:nvSpPr>
          <p:cNvPr id="37" name="Rectangle 36">
            <a:extLst>
              <a:ext uri="{FF2B5EF4-FFF2-40B4-BE49-F238E27FC236}">
                <a16:creationId xmlns:a16="http://schemas.microsoft.com/office/drawing/2014/main" id="{79A88F5C-32B6-89E9-58D9-5CE6342BA9AF}"/>
              </a:ext>
            </a:extLst>
          </p:cNvPr>
          <p:cNvSpPr/>
          <p:nvPr/>
        </p:nvSpPr>
        <p:spPr>
          <a:xfrm>
            <a:off x="9373711" y="2014591"/>
            <a:ext cx="1036864" cy="6018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TextBox 37">
            <a:extLst>
              <a:ext uri="{FF2B5EF4-FFF2-40B4-BE49-F238E27FC236}">
                <a16:creationId xmlns:a16="http://schemas.microsoft.com/office/drawing/2014/main" id="{EBC84DBA-58C0-112B-85BD-E99E4D18AF64}"/>
              </a:ext>
            </a:extLst>
          </p:cNvPr>
          <p:cNvSpPr txBox="1"/>
          <p:nvPr/>
        </p:nvSpPr>
        <p:spPr>
          <a:xfrm>
            <a:off x="9380656" y="2149681"/>
            <a:ext cx="1118506" cy="292388"/>
          </a:xfrm>
          <a:prstGeom prst="rect">
            <a:avLst/>
          </a:prstGeom>
          <a:noFill/>
        </p:spPr>
        <p:txBody>
          <a:bodyPr wrap="square" rtlCol="0">
            <a:spAutoFit/>
          </a:bodyPr>
          <a:lstStyle/>
          <a:p>
            <a:r>
              <a:rPr lang="en-US" sz="1300" dirty="0"/>
              <a:t>Consumers</a:t>
            </a:r>
          </a:p>
        </p:txBody>
      </p:sp>
      <p:sp>
        <p:nvSpPr>
          <p:cNvPr id="2" name="TextBox 1">
            <a:extLst>
              <a:ext uri="{FF2B5EF4-FFF2-40B4-BE49-F238E27FC236}">
                <a16:creationId xmlns:a16="http://schemas.microsoft.com/office/drawing/2014/main" id="{13D8D710-C5A9-7072-3E64-1232B34D1FB1}"/>
              </a:ext>
            </a:extLst>
          </p:cNvPr>
          <p:cNvSpPr txBox="1"/>
          <p:nvPr/>
        </p:nvSpPr>
        <p:spPr>
          <a:xfrm>
            <a:off x="7007666" y="5100849"/>
            <a:ext cx="1788407" cy="492443"/>
          </a:xfrm>
          <a:prstGeom prst="rect">
            <a:avLst/>
          </a:prstGeom>
          <a:noFill/>
        </p:spPr>
        <p:txBody>
          <a:bodyPr wrap="square" rtlCol="0">
            <a:spAutoFit/>
          </a:bodyPr>
          <a:lstStyle/>
          <a:p>
            <a:r>
              <a:rPr lang="en-US" sz="1300" dirty="0"/>
              <a:t>Bank performance and accounting quality</a:t>
            </a:r>
          </a:p>
        </p:txBody>
      </p:sp>
      <p:sp>
        <p:nvSpPr>
          <p:cNvPr id="3" name="Rectangle 2">
            <a:extLst>
              <a:ext uri="{FF2B5EF4-FFF2-40B4-BE49-F238E27FC236}">
                <a16:creationId xmlns:a16="http://schemas.microsoft.com/office/drawing/2014/main" id="{99C267DF-7AC2-E2C5-3BA5-31A48900DBC3}"/>
              </a:ext>
            </a:extLst>
          </p:cNvPr>
          <p:cNvSpPr/>
          <p:nvPr/>
        </p:nvSpPr>
        <p:spPr>
          <a:xfrm>
            <a:off x="7010837" y="5084064"/>
            <a:ext cx="1670176" cy="530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5AE4DC-8ADA-2DE8-D07B-5D9DAE69B2E5}"/>
              </a:ext>
            </a:extLst>
          </p:cNvPr>
          <p:cNvSpPr txBox="1"/>
          <p:nvPr/>
        </p:nvSpPr>
        <p:spPr>
          <a:xfrm>
            <a:off x="9119400" y="5075874"/>
            <a:ext cx="1358081" cy="492443"/>
          </a:xfrm>
          <a:prstGeom prst="rect">
            <a:avLst/>
          </a:prstGeom>
          <a:noFill/>
        </p:spPr>
        <p:txBody>
          <a:bodyPr wrap="square" rtlCol="0">
            <a:spAutoFit/>
          </a:bodyPr>
          <a:lstStyle/>
          <a:p>
            <a:pPr algn="ctr"/>
            <a:r>
              <a:rPr lang="en-US" sz="1300" dirty="0"/>
              <a:t>Small business</a:t>
            </a:r>
          </a:p>
          <a:p>
            <a:pPr algn="ctr"/>
            <a:r>
              <a:rPr lang="en-US" sz="1300" dirty="0"/>
              <a:t>lending locations</a:t>
            </a:r>
          </a:p>
        </p:txBody>
      </p:sp>
      <p:sp>
        <p:nvSpPr>
          <p:cNvPr id="6" name="Rectangle 5">
            <a:extLst>
              <a:ext uri="{FF2B5EF4-FFF2-40B4-BE49-F238E27FC236}">
                <a16:creationId xmlns:a16="http://schemas.microsoft.com/office/drawing/2014/main" id="{4DB089E2-0AA0-D692-68AA-67F4D7C52BA1}"/>
              </a:ext>
            </a:extLst>
          </p:cNvPr>
          <p:cNvSpPr/>
          <p:nvPr/>
        </p:nvSpPr>
        <p:spPr>
          <a:xfrm>
            <a:off x="9176649" y="5084064"/>
            <a:ext cx="1243584" cy="530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A5D361A-39C0-984C-8641-0B02B2D8D48E}"/>
              </a:ext>
            </a:extLst>
          </p:cNvPr>
          <p:cNvSpPr/>
          <p:nvPr/>
        </p:nvSpPr>
        <p:spPr>
          <a:xfrm>
            <a:off x="2088596" y="1408182"/>
            <a:ext cx="5292476" cy="133691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B931960-270F-B5DB-9437-37FFD656D34A}"/>
              </a:ext>
            </a:extLst>
          </p:cNvPr>
          <p:cNvSpPr/>
          <p:nvPr/>
        </p:nvSpPr>
        <p:spPr>
          <a:xfrm>
            <a:off x="5380201" y="4150598"/>
            <a:ext cx="1369813" cy="784025"/>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D7AB38-FCDF-380F-34AE-CECEFA4111DD}"/>
              </a:ext>
            </a:extLst>
          </p:cNvPr>
          <p:cNvSpPr/>
          <p:nvPr/>
        </p:nvSpPr>
        <p:spPr>
          <a:xfrm>
            <a:off x="5492842" y="4251960"/>
            <a:ext cx="1158603" cy="623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a:extLst>
              <a:ext uri="{FF2B5EF4-FFF2-40B4-BE49-F238E27FC236}">
                <a16:creationId xmlns:a16="http://schemas.microsoft.com/office/drawing/2014/main" id="{337966CF-9BE1-E046-0103-560F727F9A89}"/>
              </a:ext>
            </a:extLst>
          </p:cNvPr>
          <p:cNvSpPr txBox="1"/>
          <p:nvPr/>
        </p:nvSpPr>
        <p:spPr>
          <a:xfrm>
            <a:off x="5453089" y="4314292"/>
            <a:ext cx="1341903" cy="492443"/>
          </a:xfrm>
          <a:prstGeom prst="rect">
            <a:avLst/>
          </a:prstGeom>
          <a:noFill/>
        </p:spPr>
        <p:txBody>
          <a:bodyPr wrap="square" rtlCol="0">
            <a:spAutoFit/>
          </a:bodyPr>
          <a:lstStyle/>
          <a:p>
            <a:r>
              <a:rPr lang="en-US" sz="1300" dirty="0"/>
              <a:t>SEC CL correspondence</a:t>
            </a:r>
          </a:p>
        </p:txBody>
      </p:sp>
      <p:sp>
        <p:nvSpPr>
          <p:cNvPr id="13" name="Rounded Rectangle 12">
            <a:extLst>
              <a:ext uri="{FF2B5EF4-FFF2-40B4-BE49-F238E27FC236}">
                <a16:creationId xmlns:a16="http://schemas.microsoft.com/office/drawing/2014/main" id="{1007F564-6EC6-910E-4E50-655206617DB7}"/>
              </a:ext>
            </a:extLst>
          </p:cNvPr>
          <p:cNvSpPr/>
          <p:nvPr/>
        </p:nvSpPr>
        <p:spPr>
          <a:xfrm>
            <a:off x="9238818" y="1925772"/>
            <a:ext cx="1358081" cy="81165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CD592DC-2980-3AED-FBA2-CE1492637F8B}"/>
              </a:ext>
            </a:extLst>
          </p:cNvPr>
          <p:cNvSpPr/>
          <p:nvPr/>
        </p:nvSpPr>
        <p:spPr>
          <a:xfrm>
            <a:off x="9205021" y="4160272"/>
            <a:ext cx="1358081" cy="81165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6715D674-6B56-C8F2-FC7F-74D621CCEAA3}"/>
              </a:ext>
            </a:extLst>
          </p:cNvPr>
          <p:cNvSpPr/>
          <p:nvPr/>
        </p:nvSpPr>
        <p:spPr>
          <a:xfrm>
            <a:off x="5904699" y="1463079"/>
            <a:ext cx="1369813" cy="122458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3F7D21B9-BDFD-B86B-B1BD-F03EE46FF238}"/>
              </a:ext>
            </a:extLst>
          </p:cNvPr>
          <p:cNvSpPr/>
          <p:nvPr/>
        </p:nvSpPr>
        <p:spPr>
          <a:xfrm>
            <a:off x="3366812" y="4178775"/>
            <a:ext cx="1369813" cy="777306"/>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00EB155-0185-C33E-1E38-DB04F929285C}"/>
              </a:ext>
            </a:extLst>
          </p:cNvPr>
          <p:cNvSpPr/>
          <p:nvPr/>
        </p:nvSpPr>
        <p:spPr>
          <a:xfrm>
            <a:off x="3504220" y="4251960"/>
            <a:ext cx="1094999" cy="621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TextBox 38">
            <a:extLst>
              <a:ext uri="{FF2B5EF4-FFF2-40B4-BE49-F238E27FC236}">
                <a16:creationId xmlns:a16="http://schemas.microsoft.com/office/drawing/2014/main" id="{4ECDEBCB-8102-B988-C965-EEA840FCC118}"/>
              </a:ext>
            </a:extLst>
          </p:cNvPr>
          <p:cNvSpPr txBox="1"/>
          <p:nvPr/>
        </p:nvSpPr>
        <p:spPr>
          <a:xfrm>
            <a:off x="3579169" y="4245672"/>
            <a:ext cx="1036864" cy="492443"/>
          </a:xfrm>
          <a:prstGeom prst="rect">
            <a:avLst/>
          </a:prstGeom>
          <a:noFill/>
        </p:spPr>
        <p:txBody>
          <a:bodyPr wrap="square" rtlCol="0">
            <a:spAutoFit/>
          </a:bodyPr>
          <a:lstStyle/>
          <a:p>
            <a:r>
              <a:rPr lang="en-US" sz="1300" dirty="0"/>
              <a:t>Examination report</a:t>
            </a:r>
          </a:p>
        </p:txBody>
      </p:sp>
      <p:sp>
        <p:nvSpPr>
          <p:cNvPr id="40" name="TextBox 39">
            <a:extLst>
              <a:ext uri="{FF2B5EF4-FFF2-40B4-BE49-F238E27FC236}">
                <a16:creationId xmlns:a16="http://schemas.microsoft.com/office/drawing/2014/main" id="{76950F57-FBE2-8975-49C3-4FA623F67B9C}"/>
              </a:ext>
            </a:extLst>
          </p:cNvPr>
          <p:cNvSpPr txBox="1"/>
          <p:nvPr/>
        </p:nvSpPr>
        <p:spPr>
          <a:xfrm>
            <a:off x="6344208" y="3375644"/>
            <a:ext cx="1036864" cy="292388"/>
          </a:xfrm>
          <a:prstGeom prst="rect">
            <a:avLst/>
          </a:prstGeom>
          <a:noFill/>
        </p:spPr>
        <p:txBody>
          <a:bodyPr wrap="square" rtlCol="0">
            <a:spAutoFit/>
          </a:bodyPr>
          <a:lstStyle/>
          <a:p>
            <a:r>
              <a:rPr lang="en-US" sz="1300" b="1" dirty="0">
                <a:solidFill>
                  <a:srgbClr val="7030A0"/>
                </a:solidFill>
              </a:rPr>
              <a:t>Paper 1</a:t>
            </a:r>
          </a:p>
        </p:txBody>
      </p:sp>
      <p:sp>
        <p:nvSpPr>
          <p:cNvPr id="41" name="TextBox 40">
            <a:extLst>
              <a:ext uri="{FF2B5EF4-FFF2-40B4-BE49-F238E27FC236}">
                <a16:creationId xmlns:a16="http://schemas.microsoft.com/office/drawing/2014/main" id="{12480F6C-66C2-ADE2-DA0D-46C2540BDDD8}"/>
              </a:ext>
            </a:extLst>
          </p:cNvPr>
          <p:cNvSpPr txBox="1"/>
          <p:nvPr/>
        </p:nvSpPr>
        <p:spPr>
          <a:xfrm>
            <a:off x="10637696" y="3454521"/>
            <a:ext cx="1036864" cy="292388"/>
          </a:xfrm>
          <a:prstGeom prst="rect">
            <a:avLst/>
          </a:prstGeom>
          <a:noFill/>
        </p:spPr>
        <p:txBody>
          <a:bodyPr wrap="square" rtlCol="0">
            <a:spAutoFit/>
          </a:bodyPr>
          <a:lstStyle/>
          <a:p>
            <a:r>
              <a:rPr lang="en-US" sz="1300" b="1" dirty="0">
                <a:solidFill>
                  <a:srgbClr val="C00000"/>
                </a:solidFill>
              </a:rPr>
              <a:t>Paper 2</a:t>
            </a:r>
          </a:p>
        </p:txBody>
      </p:sp>
      <p:sp>
        <p:nvSpPr>
          <p:cNvPr id="42" name="TextBox 41">
            <a:extLst>
              <a:ext uri="{FF2B5EF4-FFF2-40B4-BE49-F238E27FC236}">
                <a16:creationId xmlns:a16="http://schemas.microsoft.com/office/drawing/2014/main" id="{43C12310-B184-C75E-6F69-E11C667575E7}"/>
              </a:ext>
            </a:extLst>
          </p:cNvPr>
          <p:cNvSpPr txBox="1"/>
          <p:nvPr/>
        </p:nvSpPr>
        <p:spPr>
          <a:xfrm>
            <a:off x="4847366" y="3537996"/>
            <a:ext cx="1036864" cy="292388"/>
          </a:xfrm>
          <a:prstGeom prst="rect">
            <a:avLst/>
          </a:prstGeom>
          <a:noFill/>
        </p:spPr>
        <p:txBody>
          <a:bodyPr wrap="square" rtlCol="0">
            <a:spAutoFit/>
          </a:bodyPr>
          <a:lstStyle/>
          <a:p>
            <a:r>
              <a:rPr lang="en-US" sz="1300" b="1" dirty="0">
                <a:solidFill>
                  <a:srgbClr val="002060"/>
                </a:solidFill>
              </a:rPr>
              <a:t>Paper 3</a:t>
            </a:r>
          </a:p>
        </p:txBody>
      </p:sp>
      <p:sp>
        <p:nvSpPr>
          <p:cNvPr id="43" name="Rectangle 42">
            <a:extLst>
              <a:ext uri="{FF2B5EF4-FFF2-40B4-BE49-F238E27FC236}">
                <a16:creationId xmlns:a16="http://schemas.microsoft.com/office/drawing/2014/main" id="{9AF09015-C990-64B8-B7B0-B0BC578E88E4}"/>
              </a:ext>
            </a:extLst>
          </p:cNvPr>
          <p:cNvSpPr/>
          <p:nvPr/>
        </p:nvSpPr>
        <p:spPr>
          <a:xfrm>
            <a:off x="5292703" y="5095089"/>
            <a:ext cx="1451410" cy="517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347A3AE-2B29-DB8E-A173-450D7EDE5B0C}"/>
              </a:ext>
            </a:extLst>
          </p:cNvPr>
          <p:cNvSpPr txBox="1"/>
          <p:nvPr/>
        </p:nvSpPr>
        <p:spPr>
          <a:xfrm>
            <a:off x="5304472" y="5084064"/>
            <a:ext cx="1573003" cy="530352"/>
          </a:xfrm>
          <a:prstGeom prst="rect">
            <a:avLst/>
          </a:prstGeom>
          <a:noFill/>
        </p:spPr>
        <p:txBody>
          <a:bodyPr wrap="square" rtlCol="0">
            <a:spAutoFit/>
          </a:bodyPr>
          <a:lstStyle/>
          <a:p>
            <a:r>
              <a:rPr lang="en-US" sz="1300" dirty="0"/>
              <a:t>Regulatory transparency</a:t>
            </a:r>
          </a:p>
        </p:txBody>
      </p:sp>
      <p:sp>
        <p:nvSpPr>
          <p:cNvPr id="45" name="Rectangle 44">
            <a:extLst>
              <a:ext uri="{FF2B5EF4-FFF2-40B4-BE49-F238E27FC236}">
                <a16:creationId xmlns:a16="http://schemas.microsoft.com/office/drawing/2014/main" id="{346DD818-FBAE-2E7B-6279-B64348ED12B8}"/>
              </a:ext>
            </a:extLst>
          </p:cNvPr>
          <p:cNvSpPr/>
          <p:nvPr/>
        </p:nvSpPr>
        <p:spPr>
          <a:xfrm>
            <a:off x="3687488" y="5084850"/>
            <a:ext cx="1271086" cy="5269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0531616-CCA2-87E6-7283-274BDD7D0F4D}"/>
              </a:ext>
            </a:extLst>
          </p:cNvPr>
          <p:cNvSpPr txBox="1"/>
          <p:nvPr/>
        </p:nvSpPr>
        <p:spPr>
          <a:xfrm>
            <a:off x="3686208" y="5085392"/>
            <a:ext cx="1271086" cy="692497"/>
          </a:xfrm>
          <a:prstGeom prst="rect">
            <a:avLst/>
          </a:prstGeom>
          <a:noFill/>
        </p:spPr>
        <p:txBody>
          <a:bodyPr wrap="square" rtlCol="0">
            <a:spAutoFit/>
          </a:bodyPr>
          <a:lstStyle/>
          <a:p>
            <a:r>
              <a:rPr lang="en-US" sz="1300" i="1" dirty="0"/>
              <a:t>Sentiment</a:t>
            </a:r>
          </a:p>
          <a:p>
            <a:r>
              <a:rPr lang="en-US" sz="1300" dirty="0"/>
              <a:t>CAMELS ratings</a:t>
            </a:r>
          </a:p>
          <a:p>
            <a:endParaRPr lang="en-US" sz="1300" dirty="0"/>
          </a:p>
        </p:txBody>
      </p:sp>
      <p:sp>
        <p:nvSpPr>
          <p:cNvPr id="47" name="Rounded Rectangle 46">
            <a:extLst>
              <a:ext uri="{FF2B5EF4-FFF2-40B4-BE49-F238E27FC236}">
                <a16:creationId xmlns:a16="http://schemas.microsoft.com/office/drawing/2014/main" id="{324A413C-7B8F-6917-444E-EC705A7FA7B6}"/>
              </a:ext>
            </a:extLst>
          </p:cNvPr>
          <p:cNvSpPr/>
          <p:nvPr/>
        </p:nvSpPr>
        <p:spPr>
          <a:xfrm>
            <a:off x="4881697" y="3548070"/>
            <a:ext cx="611146" cy="279931"/>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ABC96FDB-DF83-FC20-8259-44AD49549B19}"/>
              </a:ext>
            </a:extLst>
          </p:cNvPr>
          <p:cNvSpPr/>
          <p:nvPr/>
        </p:nvSpPr>
        <p:spPr>
          <a:xfrm>
            <a:off x="6357925" y="3400633"/>
            <a:ext cx="649741" cy="25726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6397663-1F66-2861-8156-FEF8D53E15AD}"/>
              </a:ext>
            </a:extLst>
          </p:cNvPr>
          <p:cNvSpPr/>
          <p:nvPr/>
        </p:nvSpPr>
        <p:spPr>
          <a:xfrm>
            <a:off x="10637697" y="3454521"/>
            <a:ext cx="653156" cy="2923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02048100-9F81-DA6E-F975-8DA04E8FDAF2}"/>
              </a:ext>
            </a:extLst>
          </p:cNvPr>
          <p:cNvCxnSpPr>
            <a:cxnSpLocks/>
          </p:cNvCxnSpPr>
          <p:nvPr/>
        </p:nvCxnSpPr>
        <p:spPr>
          <a:xfrm>
            <a:off x="4442078" y="2770090"/>
            <a:ext cx="1933130" cy="547625"/>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322495E-340D-ECEC-9495-1442B2293CC2}"/>
              </a:ext>
            </a:extLst>
          </p:cNvPr>
          <p:cNvCxnSpPr>
            <a:cxnSpLocks/>
          </p:cNvCxnSpPr>
          <p:nvPr/>
        </p:nvCxnSpPr>
        <p:spPr>
          <a:xfrm flipV="1">
            <a:off x="5906579" y="3828001"/>
            <a:ext cx="511987" cy="341099"/>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5C42359-11A9-7250-C52E-491A4154BEAD}"/>
              </a:ext>
            </a:extLst>
          </p:cNvPr>
          <p:cNvCxnSpPr>
            <a:cxnSpLocks/>
          </p:cNvCxnSpPr>
          <p:nvPr/>
        </p:nvCxnSpPr>
        <p:spPr>
          <a:xfrm>
            <a:off x="9744488" y="2739891"/>
            <a:ext cx="893208" cy="61067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D2FAEAA-CC42-83BC-0959-2D8415C3D943}"/>
              </a:ext>
            </a:extLst>
          </p:cNvPr>
          <p:cNvCxnSpPr>
            <a:cxnSpLocks/>
          </p:cNvCxnSpPr>
          <p:nvPr/>
        </p:nvCxnSpPr>
        <p:spPr>
          <a:xfrm flipV="1">
            <a:off x="10104041" y="3794803"/>
            <a:ext cx="511987" cy="34109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D0E8D72-1F1D-CFD9-D810-374E0F8A5E09}"/>
              </a:ext>
            </a:extLst>
          </p:cNvPr>
          <p:cNvCxnSpPr>
            <a:cxnSpLocks/>
          </p:cNvCxnSpPr>
          <p:nvPr/>
        </p:nvCxnSpPr>
        <p:spPr>
          <a:xfrm flipV="1">
            <a:off x="4186085" y="3794922"/>
            <a:ext cx="511987" cy="34109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A073161-8097-39C1-EE56-5E748D0F520D}"/>
              </a:ext>
            </a:extLst>
          </p:cNvPr>
          <p:cNvCxnSpPr>
            <a:cxnSpLocks/>
          </p:cNvCxnSpPr>
          <p:nvPr/>
        </p:nvCxnSpPr>
        <p:spPr>
          <a:xfrm flipH="1">
            <a:off x="5380201" y="2698736"/>
            <a:ext cx="976720" cy="789924"/>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20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8" grpId="0"/>
      <p:bldP spid="19" grpId="0" animBg="1"/>
      <p:bldP spid="20" grpId="0"/>
      <p:bldP spid="21" grpId="0" animBg="1"/>
      <p:bldP spid="22" grpId="0"/>
      <p:bldP spid="23" grpId="0" animBg="1"/>
      <p:bldP spid="25" grpId="0"/>
      <p:bldP spid="26" grpId="0"/>
      <p:bldP spid="27" grpId="0"/>
      <p:bldP spid="28" grpId="0"/>
      <p:bldP spid="29" grpId="0" animBg="1"/>
      <p:bldP spid="30" grpId="0"/>
      <p:bldP spid="31" grpId="0" animBg="1"/>
      <p:bldP spid="32" grpId="0"/>
      <p:bldP spid="33" grpId="0" animBg="1"/>
      <p:bldP spid="34" grpId="0"/>
      <p:bldP spid="37" grpId="0" animBg="1"/>
      <p:bldP spid="38" grpId="0"/>
      <p:bldP spid="2" grpId="0"/>
      <p:bldP spid="3" grpId="0" animBg="1"/>
      <p:bldP spid="5" grpId="0"/>
      <p:bldP spid="6" grpId="0" animBg="1"/>
      <p:bldP spid="8" grpId="0" animBg="1"/>
      <p:bldP spid="10" grpId="0" animBg="1"/>
      <p:bldP spid="11" grpId="0" animBg="1"/>
      <p:bldP spid="12" grpId="0"/>
      <p:bldP spid="13" grpId="0" animBg="1"/>
      <p:bldP spid="16" grpId="0" animBg="1"/>
      <p:bldP spid="24" grpId="0" animBg="1"/>
      <p:bldP spid="35" grpId="0" animBg="1"/>
      <p:bldP spid="36" grpId="0" animBg="1"/>
      <p:bldP spid="39" grpId="0"/>
      <p:bldP spid="40" grpId="0"/>
      <p:bldP spid="41" grpId="0"/>
      <p:bldP spid="42" grpId="0"/>
      <p:bldP spid="43" grpId="0" animBg="1"/>
      <p:bldP spid="44" grpId="0"/>
      <p:bldP spid="45" grpId="0" animBg="1"/>
      <p:bldP spid="46" grpId="0"/>
      <p:bldP spid="47" grpId="0" animBg="1"/>
      <p:bldP spid="48"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a:xfrm>
            <a:off x="311649" y="1027318"/>
            <a:ext cx="11568701" cy="840001"/>
          </a:xfrm>
        </p:spPr>
        <p:txBody>
          <a:bodyPr>
            <a:normAutofit fontScale="90000"/>
          </a:bodyPr>
          <a:lstStyle/>
          <a:p>
            <a:r>
              <a:rPr lang="en-US" dirty="0"/>
              <a:t>Paper 1 story</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
        <p:nvSpPr>
          <p:cNvPr id="11" name="TextBox 10">
            <a:extLst>
              <a:ext uri="{FF2B5EF4-FFF2-40B4-BE49-F238E27FC236}">
                <a16:creationId xmlns:a16="http://schemas.microsoft.com/office/drawing/2014/main" id="{CB4B6517-8B13-1F9B-A586-3ADF8E7BF8AA}"/>
              </a:ext>
            </a:extLst>
          </p:cNvPr>
          <p:cNvSpPr txBox="1"/>
          <p:nvPr/>
        </p:nvSpPr>
        <p:spPr>
          <a:xfrm>
            <a:off x="4283142" y="2237031"/>
            <a:ext cx="1976204" cy="692497"/>
          </a:xfrm>
          <a:prstGeom prst="rect">
            <a:avLst/>
          </a:prstGeom>
          <a:noFill/>
        </p:spPr>
        <p:txBody>
          <a:bodyPr wrap="square" rtlCol="0">
            <a:spAutoFit/>
          </a:bodyPr>
          <a:lstStyle/>
          <a:p>
            <a:pPr algn="ctr"/>
            <a:r>
              <a:rPr lang="en-US" sz="1300" dirty="0"/>
              <a:t>Risk of deposit runs </a:t>
            </a:r>
          </a:p>
          <a:p>
            <a:pPr algn="ctr"/>
            <a:r>
              <a:rPr lang="en-US" sz="1300" dirty="0"/>
              <a:t>and regulatory intervention increases</a:t>
            </a:r>
          </a:p>
        </p:txBody>
      </p:sp>
      <p:sp>
        <p:nvSpPr>
          <p:cNvPr id="12" name="Rectangle 11">
            <a:extLst>
              <a:ext uri="{FF2B5EF4-FFF2-40B4-BE49-F238E27FC236}">
                <a16:creationId xmlns:a16="http://schemas.microsoft.com/office/drawing/2014/main" id="{497C811C-CC57-FDF2-9661-0F14C6F9E9B3}"/>
              </a:ext>
            </a:extLst>
          </p:cNvPr>
          <p:cNvSpPr/>
          <p:nvPr/>
        </p:nvSpPr>
        <p:spPr>
          <a:xfrm>
            <a:off x="4475330" y="2218856"/>
            <a:ext cx="1609078" cy="749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a:extLst>
              <a:ext uri="{FF2B5EF4-FFF2-40B4-BE49-F238E27FC236}">
                <a16:creationId xmlns:a16="http://schemas.microsoft.com/office/drawing/2014/main" id="{70CA9B7D-7314-A824-71BC-5023C4F40746}"/>
              </a:ext>
            </a:extLst>
          </p:cNvPr>
          <p:cNvSpPr/>
          <p:nvPr/>
        </p:nvSpPr>
        <p:spPr>
          <a:xfrm>
            <a:off x="7518547" y="1803516"/>
            <a:ext cx="2967019" cy="6924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C3899428-4745-F302-B321-127181184795}"/>
              </a:ext>
            </a:extLst>
          </p:cNvPr>
          <p:cNvSpPr txBox="1"/>
          <p:nvPr/>
        </p:nvSpPr>
        <p:spPr>
          <a:xfrm>
            <a:off x="7604485" y="1826378"/>
            <a:ext cx="3077229" cy="507831"/>
          </a:xfrm>
          <a:prstGeom prst="rect">
            <a:avLst/>
          </a:prstGeom>
          <a:noFill/>
        </p:spPr>
        <p:txBody>
          <a:bodyPr wrap="square" rtlCol="0">
            <a:spAutoFit/>
          </a:bodyPr>
          <a:lstStyle/>
          <a:p>
            <a:r>
              <a:rPr lang="en-US" sz="1300" dirty="0"/>
              <a:t>Banks pre-emptively increase the timeliness of loan loss reporting</a:t>
            </a:r>
            <a:r>
              <a:rPr lang="en-US" sz="1400" dirty="0"/>
              <a:t>	</a:t>
            </a:r>
          </a:p>
        </p:txBody>
      </p:sp>
      <p:sp>
        <p:nvSpPr>
          <p:cNvPr id="16" name="Rectangle 15">
            <a:extLst>
              <a:ext uri="{FF2B5EF4-FFF2-40B4-BE49-F238E27FC236}">
                <a16:creationId xmlns:a16="http://schemas.microsoft.com/office/drawing/2014/main" id="{8B9F86E0-EBA6-BA98-0514-A9145EE57F46}"/>
              </a:ext>
            </a:extLst>
          </p:cNvPr>
          <p:cNvSpPr/>
          <p:nvPr/>
        </p:nvSpPr>
        <p:spPr>
          <a:xfrm>
            <a:off x="7533873" y="2920314"/>
            <a:ext cx="2967020" cy="749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TextBox 16">
            <a:extLst>
              <a:ext uri="{FF2B5EF4-FFF2-40B4-BE49-F238E27FC236}">
                <a16:creationId xmlns:a16="http://schemas.microsoft.com/office/drawing/2014/main" id="{964520E2-DDA1-88A1-55B9-3F5038AFA486}"/>
              </a:ext>
            </a:extLst>
          </p:cNvPr>
          <p:cNvSpPr txBox="1"/>
          <p:nvPr/>
        </p:nvSpPr>
        <p:spPr>
          <a:xfrm>
            <a:off x="7533873" y="3032922"/>
            <a:ext cx="3077229" cy="492443"/>
          </a:xfrm>
          <a:prstGeom prst="rect">
            <a:avLst/>
          </a:prstGeom>
          <a:noFill/>
        </p:spPr>
        <p:txBody>
          <a:bodyPr wrap="square" rtlCol="0">
            <a:spAutoFit/>
          </a:bodyPr>
          <a:lstStyle/>
          <a:p>
            <a:r>
              <a:rPr lang="en-US" sz="1300" dirty="0"/>
              <a:t>Reduce lending growth, reduce loan portfolio risk; increase procyclical lending</a:t>
            </a:r>
          </a:p>
        </p:txBody>
      </p:sp>
      <p:cxnSp>
        <p:nvCxnSpPr>
          <p:cNvPr id="18" name="Straight Arrow Connector 17">
            <a:extLst>
              <a:ext uri="{FF2B5EF4-FFF2-40B4-BE49-F238E27FC236}">
                <a16:creationId xmlns:a16="http://schemas.microsoft.com/office/drawing/2014/main" id="{B1CCFA9C-6927-063D-7A21-90133F0E5008}"/>
              </a:ext>
            </a:extLst>
          </p:cNvPr>
          <p:cNvCxnSpPr>
            <a:cxnSpLocks/>
          </p:cNvCxnSpPr>
          <p:nvPr/>
        </p:nvCxnSpPr>
        <p:spPr>
          <a:xfrm>
            <a:off x="3129616" y="2546749"/>
            <a:ext cx="115352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020835-EF69-970C-7DCA-90FBE9805D90}"/>
              </a:ext>
            </a:extLst>
          </p:cNvPr>
          <p:cNvCxnSpPr>
            <a:cxnSpLocks/>
          </p:cNvCxnSpPr>
          <p:nvPr/>
        </p:nvCxnSpPr>
        <p:spPr>
          <a:xfrm flipV="1">
            <a:off x="6504452" y="2094111"/>
            <a:ext cx="792657" cy="2776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8BBF87-053E-3C91-14AA-CF899D4020DC}"/>
              </a:ext>
            </a:extLst>
          </p:cNvPr>
          <p:cNvCxnSpPr>
            <a:cxnSpLocks/>
          </p:cNvCxnSpPr>
          <p:nvPr/>
        </p:nvCxnSpPr>
        <p:spPr>
          <a:xfrm>
            <a:off x="6396746" y="2997954"/>
            <a:ext cx="844313" cy="264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A8AD53C-05E7-AD64-E333-FF0CEE322BA6}"/>
              </a:ext>
            </a:extLst>
          </p:cNvPr>
          <p:cNvSpPr/>
          <p:nvPr/>
        </p:nvSpPr>
        <p:spPr>
          <a:xfrm>
            <a:off x="992236" y="1714531"/>
            <a:ext cx="2224458" cy="19384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1107F4C6-4EFC-804D-B325-B79E504E0194}"/>
              </a:ext>
            </a:extLst>
          </p:cNvPr>
          <p:cNvSpPr txBox="1">
            <a:spLocks/>
          </p:cNvSpPr>
          <p:nvPr/>
        </p:nvSpPr>
        <p:spPr>
          <a:xfrm>
            <a:off x="0" y="3852638"/>
            <a:ext cx="11718349" cy="21858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What information does the CL correspondence convey?</a:t>
            </a:r>
          </a:p>
          <a:p>
            <a:pPr marL="800100" lvl="1" indent="-342900" algn="l">
              <a:buFont typeface="Arial" panose="020B0604020202020204" pitchFamily="34" charset="0"/>
              <a:buChar char="•"/>
            </a:pPr>
            <a:r>
              <a:rPr lang="en-US" dirty="0"/>
              <a:t>Does this update outsiders’ expectations of (a) bank performance (i.e., ROA is 1% rather than 1.5%) or (b) the quality of the estimate of bank performance (i.e., larger confidence interval around 1.5%)? Bank run models focus on former, but CL correspondence may relate more to latter.</a:t>
            </a:r>
          </a:p>
          <a:p>
            <a:pPr marL="806450" lvl="1" indent="-357188" algn="l">
              <a:buFont typeface="Arial" panose="020B0604020202020204" pitchFamily="34" charset="0"/>
              <a:buChar char="•"/>
            </a:pPr>
            <a:r>
              <a:rPr lang="en-US" dirty="0"/>
              <a:t>Does regulatory transparency relate to the SEC or to bank regulators?</a:t>
            </a:r>
          </a:p>
        </p:txBody>
      </p:sp>
      <p:sp>
        <p:nvSpPr>
          <p:cNvPr id="3" name="Subtitle 2">
            <a:extLst>
              <a:ext uri="{FF2B5EF4-FFF2-40B4-BE49-F238E27FC236}">
                <a16:creationId xmlns:a16="http://schemas.microsoft.com/office/drawing/2014/main" id="{8FBF64AA-D74E-3B7C-AF70-8160A5DBA068}"/>
              </a:ext>
            </a:extLst>
          </p:cNvPr>
          <p:cNvSpPr txBox="1">
            <a:spLocks/>
          </p:cNvSpPr>
          <p:nvPr/>
        </p:nvSpPr>
        <p:spPr>
          <a:xfrm>
            <a:off x="170967" y="4314912"/>
            <a:ext cx="6647935" cy="1511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endParaRPr lang="en-US" dirty="0"/>
          </a:p>
        </p:txBody>
      </p:sp>
      <p:sp>
        <p:nvSpPr>
          <p:cNvPr id="5" name="Rectangle 4">
            <a:extLst>
              <a:ext uri="{FF2B5EF4-FFF2-40B4-BE49-F238E27FC236}">
                <a16:creationId xmlns:a16="http://schemas.microsoft.com/office/drawing/2014/main" id="{8EC22D3B-EB44-2111-71B2-0D0B127A550C}"/>
              </a:ext>
            </a:extLst>
          </p:cNvPr>
          <p:cNvSpPr/>
          <p:nvPr/>
        </p:nvSpPr>
        <p:spPr>
          <a:xfrm>
            <a:off x="1207008" y="2221992"/>
            <a:ext cx="1818857" cy="840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A3A43477-EF1A-A1A2-6BB9-50EA24ABAF6F}"/>
              </a:ext>
            </a:extLst>
          </p:cNvPr>
          <p:cNvSpPr txBox="1"/>
          <p:nvPr/>
        </p:nvSpPr>
        <p:spPr>
          <a:xfrm>
            <a:off x="1239828" y="2254930"/>
            <a:ext cx="1840718" cy="692497"/>
          </a:xfrm>
          <a:prstGeom prst="rect">
            <a:avLst/>
          </a:prstGeom>
          <a:noFill/>
        </p:spPr>
        <p:txBody>
          <a:bodyPr wrap="square" rtlCol="0">
            <a:spAutoFit/>
          </a:bodyPr>
          <a:lstStyle/>
          <a:p>
            <a:r>
              <a:rPr lang="en-US" sz="1300" dirty="0"/>
              <a:t>Threat of comment letter (CL) correspondence release</a:t>
            </a:r>
          </a:p>
        </p:txBody>
      </p:sp>
    </p:spTree>
    <p:extLst>
      <p:ext uri="{BB962C8B-B14F-4D97-AF65-F5344CB8AC3E}">
        <p14:creationId xmlns:p14="http://schemas.microsoft.com/office/powerpoint/2010/main" val="67561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a:xfrm>
            <a:off x="311649" y="1027318"/>
            <a:ext cx="11568701" cy="840001"/>
          </a:xfrm>
        </p:spPr>
        <p:txBody>
          <a:bodyPr>
            <a:normAutofit fontScale="90000"/>
          </a:bodyPr>
          <a:lstStyle/>
          <a:p>
            <a:r>
              <a:rPr lang="en-US" dirty="0"/>
              <a:t>Paper 1 story</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
        <p:nvSpPr>
          <p:cNvPr id="10" name="Rectangle 9">
            <a:extLst>
              <a:ext uri="{FF2B5EF4-FFF2-40B4-BE49-F238E27FC236}">
                <a16:creationId xmlns:a16="http://schemas.microsoft.com/office/drawing/2014/main" id="{4B22AEFC-3BB2-AEFD-7FC2-9EF1D7B58C39}"/>
              </a:ext>
            </a:extLst>
          </p:cNvPr>
          <p:cNvSpPr/>
          <p:nvPr/>
        </p:nvSpPr>
        <p:spPr>
          <a:xfrm>
            <a:off x="1205948" y="2126748"/>
            <a:ext cx="1727521" cy="840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a:extLst>
              <a:ext uri="{FF2B5EF4-FFF2-40B4-BE49-F238E27FC236}">
                <a16:creationId xmlns:a16="http://schemas.microsoft.com/office/drawing/2014/main" id="{CB4B6517-8B13-1F9B-A586-3ADF8E7BF8AA}"/>
              </a:ext>
            </a:extLst>
          </p:cNvPr>
          <p:cNvSpPr txBox="1"/>
          <p:nvPr/>
        </p:nvSpPr>
        <p:spPr>
          <a:xfrm>
            <a:off x="4283142" y="2237031"/>
            <a:ext cx="1976204" cy="492443"/>
          </a:xfrm>
          <a:prstGeom prst="rect">
            <a:avLst/>
          </a:prstGeom>
          <a:noFill/>
        </p:spPr>
        <p:txBody>
          <a:bodyPr wrap="square" rtlCol="0">
            <a:spAutoFit/>
          </a:bodyPr>
          <a:lstStyle/>
          <a:p>
            <a:pPr algn="ctr"/>
            <a:r>
              <a:rPr lang="en-US" sz="1300" dirty="0"/>
              <a:t>Risk of deposit runs increases</a:t>
            </a:r>
          </a:p>
        </p:txBody>
      </p:sp>
      <p:sp>
        <p:nvSpPr>
          <p:cNvPr id="12" name="Rectangle 11">
            <a:extLst>
              <a:ext uri="{FF2B5EF4-FFF2-40B4-BE49-F238E27FC236}">
                <a16:creationId xmlns:a16="http://schemas.microsoft.com/office/drawing/2014/main" id="{497C811C-CC57-FDF2-9661-0F14C6F9E9B3}"/>
              </a:ext>
            </a:extLst>
          </p:cNvPr>
          <p:cNvSpPr/>
          <p:nvPr/>
        </p:nvSpPr>
        <p:spPr>
          <a:xfrm>
            <a:off x="4528248" y="2164536"/>
            <a:ext cx="1494334" cy="650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a:extLst>
              <a:ext uri="{FF2B5EF4-FFF2-40B4-BE49-F238E27FC236}">
                <a16:creationId xmlns:a16="http://schemas.microsoft.com/office/drawing/2014/main" id="{A92DC891-C69B-27F3-0ED8-C7220D991039}"/>
              </a:ext>
            </a:extLst>
          </p:cNvPr>
          <p:cNvSpPr txBox="1"/>
          <p:nvPr/>
        </p:nvSpPr>
        <p:spPr>
          <a:xfrm>
            <a:off x="1205947" y="2178823"/>
            <a:ext cx="1840718" cy="692497"/>
          </a:xfrm>
          <a:prstGeom prst="rect">
            <a:avLst/>
          </a:prstGeom>
          <a:noFill/>
        </p:spPr>
        <p:txBody>
          <a:bodyPr wrap="square" rtlCol="0">
            <a:spAutoFit/>
          </a:bodyPr>
          <a:lstStyle/>
          <a:p>
            <a:r>
              <a:rPr lang="en-US" sz="1300" dirty="0"/>
              <a:t>Threat of comment letter (CL) correspondence release</a:t>
            </a:r>
          </a:p>
        </p:txBody>
      </p:sp>
      <p:sp>
        <p:nvSpPr>
          <p:cNvPr id="14" name="Rectangle 13">
            <a:extLst>
              <a:ext uri="{FF2B5EF4-FFF2-40B4-BE49-F238E27FC236}">
                <a16:creationId xmlns:a16="http://schemas.microsoft.com/office/drawing/2014/main" id="{70CA9B7D-7314-A824-71BC-5023C4F40746}"/>
              </a:ext>
            </a:extLst>
          </p:cNvPr>
          <p:cNvSpPr/>
          <p:nvPr/>
        </p:nvSpPr>
        <p:spPr>
          <a:xfrm>
            <a:off x="7518547" y="1803515"/>
            <a:ext cx="2967021" cy="5948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C3899428-4745-F302-B321-127181184795}"/>
              </a:ext>
            </a:extLst>
          </p:cNvPr>
          <p:cNvSpPr txBox="1"/>
          <p:nvPr/>
        </p:nvSpPr>
        <p:spPr>
          <a:xfrm>
            <a:off x="7604485" y="1826378"/>
            <a:ext cx="3077229" cy="507831"/>
          </a:xfrm>
          <a:prstGeom prst="rect">
            <a:avLst/>
          </a:prstGeom>
          <a:noFill/>
        </p:spPr>
        <p:txBody>
          <a:bodyPr wrap="square" rtlCol="0">
            <a:spAutoFit/>
          </a:bodyPr>
          <a:lstStyle/>
          <a:p>
            <a:r>
              <a:rPr lang="en-US" sz="1300" dirty="0"/>
              <a:t>Banks pre-emptively increase the timeliness of loan loss reporting</a:t>
            </a:r>
            <a:r>
              <a:rPr lang="en-US" sz="1400" dirty="0"/>
              <a:t>	</a:t>
            </a:r>
          </a:p>
        </p:txBody>
      </p:sp>
      <p:sp>
        <p:nvSpPr>
          <p:cNvPr id="16" name="Rectangle 15">
            <a:extLst>
              <a:ext uri="{FF2B5EF4-FFF2-40B4-BE49-F238E27FC236}">
                <a16:creationId xmlns:a16="http://schemas.microsoft.com/office/drawing/2014/main" id="{8B9F86E0-EBA6-BA98-0514-A9145EE57F46}"/>
              </a:ext>
            </a:extLst>
          </p:cNvPr>
          <p:cNvSpPr/>
          <p:nvPr/>
        </p:nvSpPr>
        <p:spPr>
          <a:xfrm>
            <a:off x="7533873" y="2920314"/>
            <a:ext cx="2967020" cy="749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TextBox 16">
            <a:extLst>
              <a:ext uri="{FF2B5EF4-FFF2-40B4-BE49-F238E27FC236}">
                <a16:creationId xmlns:a16="http://schemas.microsoft.com/office/drawing/2014/main" id="{964520E2-DDA1-88A1-55B9-3F5038AFA486}"/>
              </a:ext>
            </a:extLst>
          </p:cNvPr>
          <p:cNvSpPr txBox="1"/>
          <p:nvPr/>
        </p:nvSpPr>
        <p:spPr>
          <a:xfrm>
            <a:off x="7533873" y="3032922"/>
            <a:ext cx="3077229" cy="492443"/>
          </a:xfrm>
          <a:prstGeom prst="rect">
            <a:avLst/>
          </a:prstGeom>
          <a:noFill/>
        </p:spPr>
        <p:txBody>
          <a:bodyPr wrap="square" rtlCol="0">
            <a:spAutoFit/>
          </a:bodyPr>
          <a:lstStyle/>
          <a:p>
            <a:r>
              <a:rPr lang="en-US" sz="1300" dirty="0"/>
              <a:t>Reduce lending growth, reduce loan portfolio risk; increase procyclical lending</a:t>
            </a:r>
          </a:p>
        </p:txBody>
      </p:sp>
      <p:cxnSp>
        <p:nvCxnSpPr>
          <p:cNvPr id="18" name="Straight Arrow Connector 17">
            <a:extLst>
              <a:ext uri="{FF2B5EF4-FFF2-40B4-BE49-F238E27FC236}">
                <a16:creationId xmlns:a16="http://schemas.microsoft.com/office/drawing/2014/main" id="{B1CCFA9C-6927-063D-7A21-90133F0E5008}"/>
              </a:ext>
            </a:extLst>
          </p:cNvPr>
          <p:cNvCxnSpPr>
            <a:cxnSpLocks/>
          </p:cNvCxnSpPr>
          <p:nvPr/>
        </p:nvCxnSpPr>
        <p:spPr>
          <a:xfrm>
            <a:off x="3129616" y="2546749"/>
            <a:ext cx="115352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020835-EF69-970C-7DCA-90FBE9805D90}"/>
              </a:ext>
            </a:extLst>
          </p:cNvPr>
          <p:cNvCxnSpPr>
            <a:cxnSpLocks/>
          </p:cNvCxnSpPr>
          <p:nvPr/>
        </p:nvCxnSpPr>
        <p:spPr>
          <a:xfrm flipV="1">
            <a:off x="6504452" y="2094111"/>
            <a:ext cx="792657" cy="2776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8BBF87-053E-3C91-14AA-CF899D4020DC}"/>
              </a:ext>
            </a:extLst>
          </p:cNvPr>
          <p:cNvCxnSpPr>
            <a:cxnSpLocks/>
          </p:cNvCxnSpPr>
          <p:nvPr/>
        </p:nvCxnSpPr>
        <p:spPr>
          <a:xfrm>
            <a:off x="6396746" y="2997954"/>
            <a:ext cx="844313" cy="264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1107F4C6-4EFC-804D-B325-B79E504E0194}"/>
              </a:ext>
            </a:extLst>
          </p:cNvPr>
          <p:cNvSpPr txBox="1">
            <a:spLocks/>
          </p:cNvSpPr>
          <p:nvPr/>
        </p:nvSpPr>
        <p:spPr>
          <a:xfrm>
            <a:off x="0" y="3831947"/>
            <a:ext cx="11456842" cy="1996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t>How do we separate the effects of CL release on the underlying fundamentals vs. the effects of CL release on accounting choices (i.e., loan loss provision timeliness, LLPT)?</a:t>
            </a:r>
          </a:p>
          <a:p>
            <a:pPr marL="342900" indent="-342900" algn="l">
              <a:buFont typeface="Arial" panose="020B0604020202020204" pitchFamily="34" charset="0"/>
              <a:buChar char="•"/>
            </a:pPr>
            <a:r>
              <a:rPr lang="en-US" sz="2000" dirty="0"/>
              <a:t>Would all banks change both lending and LLPT or can you make predictions about which actions certain banks would take (e.g., banks with greater expected SEC scrutiny or with peer banks that received CLs regarding specific issues)?</a:t>
            </a:r>
          </a:p>
        </p:txBody>
      </p:sp>
      <p:sp>
        <p:nvSpPr>
          <p:cNvPr id="5" name="Up Arrow 4">
            <a:extLst>
              <a:ext uri="{FF2B5EF4-FFF2-40B4-BE49-F238E27FC236}">
                <a16:creationId xmlns:a16="http://schemas.microsoft.com/office/drawing/2014/main" id="{1C21092D-3B29-F9E8-226E-F5BAD4FDF800}"/>
              </a:ext>
            </a:extLst>
          </p:cNvPr>
          <p:cNvSpPr/>
          <p:nvPr/>
        </p:nvSpPr>
        <p:spPr>
          <a:xfrm>
            <a:off x="8526075" y="2454681"/>
            <a:ext cx="197796" cy="391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3553D478-4314-A8D0-9BA8-5CDF792876F2}"/>
              </a:ext>
            </a:extLst>
          </p:cNvPr>
          <p:cNvSpPr/>
          <p:nvPr/>
        </p:nvSpPr>
        <p:spPr>
          <a:xfrm>
            <a:off x="8837067" y="2446817"/>
            <a:ext cx="197796" cy="425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092AAFE-D914-738A-F3C1-96304D3BD8EB}"/>
              </a:ext>
            </a:extLst>
          </p:cNvPr>
          <p:cNvSpPr/>
          <p:nvPr/>
        </p:nvSpPr>
        <p:spPr>
          <a:xfrm>
            <a:off x="8342998" y="2298160"/>
            <a:ext cx="834020" cy="7657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59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a:xfrm>
            <a:off x="311649" y="1027318"/>
            <a:ext cx="11568701" cy="840001"/>
          </a:xfrm>
        </p:spPr>
        <p:txBody>
          <a:bodyPr>
            <a:normAutofit fontScale="90000"/>
          </a:bodyPr>
          <a:lstStyle/>
          <a:p>
            <a:r>
              <a:rPr lang="en-US" dirty="0"/>
              <a:t>Paper 2 story</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
        <p:nvSpPr>
          <p:cNvPr id="10" name="Rectangle 9">
            <a:extLst>
              <a:ext uri="{FF2B5EF4-FFF2-40B4-BE49-F238E27FC236}">
                <a16:creationId xmlns:a16="http://schemas.microsoft.com/office/drawing/2014/main" id="{4B22AEFC-3BB2-AEFD-7FC2-9EF1D7B58C39}"/>
              </a:ext>
            </a:extLst>
          </p:cNvPr>
          <p:cNvSpPr/>
          <p:nvPr/>
        </p:nvSpPr>
        <p:spPr>
          <a:xfrm>
            <a:off x="1404622" y="2126748"/>
            <a:ext cx="1479887" cy="840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a:extLst>
              <a:ext uri="{FF2B5EF4-FFF2-40B4-BE49-F238E27FC236}">
                <a16:creationId xmlns:a16="http://schemas.microsoft.com/office/drawing/2014/main" id="{CB4B6517-8B13-1F9B-A586-3ADF8E7BF8AA}"/>
              </a:ext>
            </a:extLst>
          </p:cNvPr>
          <p:cNvSpPr txBox="1"/>
          <p:nvPr/>
        </p:nvSpPr>
        <p:spPr>
          <a:xfrm>
            <a:off x="4010430" y="2237074"/>
            <a:ext cx="1495696" cy="692497"/>
          </a:xfrm>
          <a:prstGeom prst="rect">
            <a:avLst/>
          </a:prstGeom>
          <a:noFill/>
        </p:spPr>
        <p:txBody>
          <a:bodyPr wrap="square" rtlCol="0">
            <a:spAutoFit/>
          </a:bodyPr>
          <a:lstStyle/>
          <a:p>
            <a:pPr algn="ctr"/>
            <a:r>
              <a:rPr lang="en-US" sz="1300" dirty="0"/>
              <a:t>Public pressure to lend in certain areas decreases</a:t>
            </a:r>
          </a:p>
        </p:txBody>
      </p:sp>
      <p:sp>
        <p:nvSpPr>
          <p:cNvPr id="12" name="Rectangle 11">
            <a:extLst>
              <a:ext uri="{FF2B5EF4-FFF2-40B4-BE49-F238E27FC236}">
                <a16:creationId xmlns:a16="http://schemas.microsoft.com/office/drawing/2014/main" id="{497C811C-CC57-FDF2-9661-0F14C6F9E9B3}"/>
              </a:ext>
            </a:extLst>
          </p:cNvPr>
          <p:cNvSpPr/>
          <p:nvPr/>
        </p:nvSpPr>
        <p:spPr>
          <a:xfrm>
            <a:off x="4015386" y="2200713"/>
            <a:ext cx="1521835" cy="749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a:extLst>
              <a:ext uri="{FF2B5EF4-FFF2-40B4-BE49-F238E27FC236}">
                <a16:creationId xmlns:a16="http://schemas.microsoft.com/office/drawing/2014/main" id="{A92DC891-C69B-27F3-0ED8-C7220D991039}"/>
              </a:ext>
            </a:extLst>
          </p:cNvPr>
          <p:cNvSpPr txBox="1"/>
          <p:nvPr/>
        </p:nvSpPr>
        <p:spPr>
          <a:xfrm>
            <a:off x="1414861" y="2178822"/>
            <a:ext cx="1379239" cy="692497"/>
          </a:xfrm>
          <a:prstGeom prst="rect">
            <a:avLst/>
          </a:prstGeom>
          <a:noFill/>
        </p:spPr>
        <p:txBody>
          <a:bodyPr wrap="square" rtlCol="0">
            <a:spAutoFit/>
          </a:bodyPr>
          <a:lstStyle/>
          <a:p>
            <a:r>
              <a:rPr lang="en-US" sz="1300" dirty="0"/>
              <a:t>Some banks stop disclosing CRA information</a:t>
            </a:r>
          </a:p>
        </p:txBody>
      </p:sp>
      <p:sp>
        <p:nvSpPr>
          <p:cNvPr id="14" name="Rectangle 13">
            <a:extLst>
              <a:ext uri="{FF2B5EF4-FFF2-40B4-BE49-F238E27FC236}">
                <a16:creationId xmlns:a16="http://schemas.microsoft.com/office/drawing/2014/main" id="{70CA9B7D-7314-A824-71BC-5023C4F40746}"/>
              </a:ext>
            </a:extLst>
          </p:cNvPr>
          <p:cNvSpPr/>
          <p:nvPr/>
        </p:nvSpPr>
        <p:spPr>
          <a:xfrm>
            <a:off x="6535586" y="2174832"/>
            <a:ext cx="1385096" cy="8399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C3899428-4745-F302-B321-127181184795}"/>
              </a:ext>
            </a:extLst>
          </p:cNvPr>
          <p:cNvSpPr txBox="1"/>
          <p:nvPr/>
        </p:nvSpPr>
        <p:spPr>
          <a:xfrm>
            <a:off x="6641545" y="2221685"/>
            <a:ext cx="1385096" cy="707886"/>
          </a:xfrm>
          <a:prstGeom prst="rect">
            <a:avLst/>
          </a:prstGeom>
          <a:noFill/>
        </p:spPr>
        <p:txBody>
          <a:bodyPr wrap="square" rtlCol="0">
            <a:spAutoFit/>
          </a:bodyPr>
          <a:lstStyle/>
          <a:p>
            <a:r>
              <a:rPr lang="en-US" sz="1300" dirty="0"/>
              <a:t>Banks reduce lending in CRA areas</a:t>
            </a:r>
            <a:r>
              <a:rPr lang="en-US" sz="1400" dirty="0"/>
              <a:t>	</a:t>
            </a:r>
          </a:p>
        </p:txBody>
      </p:sp>
      <p:sp>
        <p:nvSpPr>
          <p:cNvPr id="16" name="Rectangle 15">
            <a:extLst>
              <a:ext uri="{FF2B5EF4-FFF2-40B4-BE49-F238E27FC236}">
                <a16:creationId xmlns:a16="http://schemas.microsoft.com/office/drawing/2014/main" id="{8B9F86E0-EBA6-BA98-0514-A9145EE57F46}"/>
              </a:ext>
            </a:extLst>
          </p:cNvPr>
          <p:cNvSpPr/>
          <p:nvPr/>
        </p:nvSpPr>
        <p:spPr>
          <a:xfrm>
            <a:off x="8903970" y="2173313"/>
            <a:ext cx="1152956" cy="8312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TextBox 16">
            <a:extLst>
              <a:ext uri="{FF2B5EF4-FFF2-40B4-BE49-F238E27FC236}">
                <a16:creationId xmlns:a16="http://schemas.microsoft.com/office/drawing/2014/main" id="{964520E2-DDA1-88A1-55B9-3F5038AFA486}"/>
              </a:ext>
            </a:extLst>
          </p:cNvPr>
          <p:cNvSpPr txBox="1"/>
          <p:nvPr/>
        </p:nvSpPr>
        <p:spPr>
          <a:xfrm>
            <a:off x="8919048" y="2177117"/>
            <a:ext cx="1243838" cy="692497"/>
          </a:xfrm>
          <a:prstGeom prst="rect">
            <a:avLst/>
          </a:prstGeom>
          <a:noFill/>
        </p:spPr>
        <p:txBody>
          <a:bodyPr wrap="square" rtlCol="0">
            <a:spAutoFit/>
          </a:bodyPr>
          <a:lstStyle/>
          <a:p>
            <a:r>
              <a:rPr lang="en-US" sz="1300" dirty="0"/>
              <a:t>Decrease in local business formation</a:t>
            </a:r>
          </a:p>
        </p:txBody>
      </p:sp>
      <p:cxnSp>
        <p:nvCxnSpPr>
          <p:cNvPr id="18" name="Straight Arrow Connector 17">
            <a:extLst>
              <a:ext uri="{FF2B5EF4-FFF2-40B4-BE49-F238E27FC236}">
                <a16:creationId xmlns:a16="http://schemas.microsoft.com/office/drawing/2014/main" id="{B1CCFA9C-6927-063D-7A21-90133F0E5008}"/>
              </a:ext>
            </a:extLst>
          </p:cNvPr>
          <p:cNvCxnSpPr>
            <a:cxnSpLocks/>
          </p:cNvCxnSpPr>
          <p:nvPr/>
        </p:nvCxnSpPr>
        <p:spPr>
          <a:xfrm>
            <a:off x="3006048" y="2596176"/>
            <a:ext cx="9234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020835-EF69-970C-7DCA-90FBE9805D90}"/>
              </a:ext>
            </a:extLst>
          </p:cNvPr>
          <p:cNvCxnSpPr>
            <a:cxnSpLocks/>
          </p:cNvCxnSpPr>
          <p:nvPr/>
        </p:nvCxnSpPr>
        <p:spPr>
          <a:xfrm>
            <a:off x="5666957" y="2582544"/>
            <a:ext cx="7388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8BBF87-053E-3C91-14AA-CF899D4020DC}"/>
              </a:ext>
            </a:extLst>
          </p:cNvPr>
          <p:cNvCxnSpPr>
            <a:cxnSpLocks/>
          </p:cNvCxnSpPr>
          <p:nvPr/>
        </p:nvCxnSpPr>
        <p:spPr>
          <a:xfrm>
            <a:off x="8026641" y="2566689"/>
            <a:ext cx="77137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1107F4C6-4EFC-804D-B325-B79E504E0194}"/>
              </a:ext>
            </a:extLst>
          </p:cNvPr>
          <p:cNvSpPr txBox="1">
            <a:spLocks/>
          </p:cNvSpPr>
          <p:nvPr/>
        </p:nvSpPr>
        <p:spPr>
          <a:xfrm>
            <a:off x="252052" y="3384583"/>
            <a:ext cx="11568701" cy="24359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t>What prevents nondisclosure from being interpreted as the worst-case scenario (i.e., that the bank will stop lending in CRA areas)?</a:t>
            </a:r>
          </a:p>
          <a:p>
            <a:pPr marL="800100" lvl="1" indent="-342900" algn="l">
              <a:buFont typeface="Arial" panose="020B0604020202020204" pitchFamily="34" charset="0"/>
              <a:buChar char="•"/>
            </a:pPr>
            <a:r>
              <a:rPr lang="en-US" sz="1800" dirty="0"/>
              <a:t>Frictions that prevent all banks from disclosing:</a:t>
            </a:r>
          </a:p>
          <a:p>
            <a:pPr marL="1257300" lvl="2" indent="-342900" algn="l">
              <a:buFont typeface="Arial" panose="020B0604020202020204" pitchFamily="34" charset="0"/>
              <a:buChar char="•"/>
            </a:pPr>
            <a:r>
              <a:rPr lang="en-US" dirty="0"/>
              <a:t>Proprietary costs (or disclosure costs in general)</a:t>
            </a:r>
          </a:p>
          <a:p>
            <a:pPr marL="1257300" lvl="2" indent="-342900" algn="l">
              <a:buFont typeface="Arial" panose="020B0604020202020204" pitchFamily="34" charset="0"/>
              <a:buChar char="•"/>
            </a:pPr>
            <a:r>
              <a:rPr lang="en-US" dirty="0"/>
              <a:t>Uncertainty about whether manager has information</a:t>
            </a:r>
          </a:p>
          <a:p>
            <a:pPr marL="1257300" lvl="2" indent="-342900" algn="l">
              <a:buFont typeface="Arial" panose="020B0604020202020204" pitchFamily="34" charset="0"/>
              <a:buChar char="•"/>
            </a:pPr>
            <a:r>
              <a:rPr lang="en-US" dirty="0"/>
              <a:t>Incorrect interpretation of nondisclosure by outsiders</a:t>
            </a:r>
          </a:p>
          <a:p>
            <a:pPr marL="800100" lvl="1" indent="-342900" algn="l">
              <a:buFont typeface="Arial" panose="020B0604020202020204" pitchFamily="34" charset="0"/>
              <a:buChar char="•"/>
            </a:pPr>
            <a:r>
              <a:rPr lang="en-US" sz="1800" dirty="0"/>
              <a:t>Banks are presumably still collecting and providing this information to examiners.</a:t>
            </a:r>
          </a:p>
          <a:p>
            <a:pPr marL="1257300" lvl="2" indent="-342900" algn="l">
              <a:buFont typeface="Arial" panose="020B0604020202020204" pitchFamily="34" charset="0"/>
              <a:buChar char="•"/>
            </a:pPr>
            <a:endParaRPr lang="en-US" dirty="0"/>
          </a:p>
          <a:p>
            <a:pPr marL="1257300" lvl="2" indent="-342900" algn="l">
              <a:buFont typeface="Arial" panose="020B0604020202020204" pitchFamily="34" charset="0"/>
              <a:buChar char="•"/>
            </a:pPr>
            <a:endParaRPr lang="en-US" sz="1600" dirty="0"/>
          </a:p>
          <a:p>
            <a:pPr lvl="1" algn="l"/>
            <a:endParaRPr lang="en-US" dirty="0"/>
          </a:p>
        </p:txBody>
      </p:sp>
      <p:sp>
        <p:nvSpPr>
          <p:cNvPr id="19" name="Oval 18">
            <a:extLst>
              <a:ext uri="{FF2B5EF4-FFF2-40B4-BE49-F238E27FC236}">
                <a16:creationId xmlns:a16="http://schemas.microsoft.com/office/drawing/2014/main" id="{BF83A37C-67B5-73D4-5C44-31E149DFF360}"/>
              </a:ext>
            </a:extLst>
          </p:cNvPr>
          <p:cNvSpPr/>
          <p:nvPr/>
        </p:nvSpPr>
        <p:spPr>
          <a:xfrm>
            <a:off x="3901942" y="1771082"/>
            <a:ext cx="1765016" cy="16135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3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a:xfrm>
            <a:off x="311649" y="1027318"/>
            <a:ext cx="11568701" cy="840001"/>
          </a:xfrm>
        </p:spPr>
        <p:txBody>
          <a:bodyPr>
            <a:normAutofit fontScale="90000"/>
          </a:bodyPr>
          <a:lstStyle/>
          <a:p>
            <a:r>
              <a:rPr lang="en-US" dirty="0"/>
              <a:t>Paper 2 story</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
        <p:nvSpPr>
          <p:cNvPr id="10" name="Rectangle 9">
            <a:extLst>
              <a:ext uri="{FF2B5EF4-FFF2-40B4-BE49-F238E27FC236}">
                <a16:creationId xmlns:a16="http://schemas.microsoft.com/office/drawing/2014/main" id="{4B22AEFC-3BB2-AEFD-7FC2-9EF1D7B58C39}"/>
              </a:ext>
            </a:extLst>
          </p:cNvPr>
          <p:cNvSpPr/>
          <p:nvPr/>
        </p:nvSpPr>
        <p:spPr>
          <a:xfrm>
            <a:off x="1404622" y="2126748"/>
            <a:ext cx="1479887" cy="840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a:extLst>
              <a:ext uri="{FF2B5EF4-FFF2-40B4-BE49-F238E27FC236}">
                <a16:creationId xmlns:a16="http://schemas.microsoft.com/office/drawing/2014/main" id="{CB4B6517-8B13-1F9B-A586-3ADF8E7BF8AA}"/>
              </a:ext>
            </a:extLst>
          </p:cNvPr>
          <p:cNvSpPr txBox="1"/>
          <p:nvPr/>
        </p:nvSpPr>
        <p:spPr>
          <a:xfrm>
            <a:off x="4010430" y="2237074"/>
            <a:ext cx="1495696" cy="692497"/>
          </a:xfrm>
          <a:prstGeom prst="rect">
            <a:avLst/>
          </a:prstGeom>
          <a:noFill/>
        </p:spPr>
        <p:txBody>
          <a:bodyPr wrap="square" rtlCol="0">
            <a:spAutoFit/>
          </a:bodyPr>
          <a:lstStyle/>
          <a:p>
            <a:pPr algn="ctr"/>
            <a:r>
              <a:rPr lang="en-US" sz="1300" dirty="0"/>
              <a:t>Public pressure to lend in certain areas decreases</a:t>
            </a:r>
          </a:p>
        </p:txBody>
      </p:sp>
      <p:sp>
        <p:nvSpPr>
          <p:cNvPr id="12" name="Rectangle 11">
            <a:extLst>
              <a:ext uri="{FF2B5EF4-FFF2-40B4-BE49-F238E27FC236}">
                <a16:creationId xmlns:a16="http://schemas.microsoft.com/office/drawing/2014/main" id="{497C811C-CC57-FDF2-9661-0F14C6F9E9B3}"/>
              </a:ext>
            </a:extLst>
          </p:cNvPr>
          <p:cNvSpPr/>
          <p:nvPr/>
        </p:nvSpPr>
        <p:spPr>
          <a:xfrm>
            <a:off x="4015386" y="2200713"/>
            <a:ext cx="1521835" cy="749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a:extLst>
              <a:ext uri="{FF2B5EF4-FFF2-40B4-BE49-F238E27FC236}">
                <a16:creationId xmlns:a16="http://schemas.microsoft.com/office/drawing/2014/main" id="{A92DC891-C69B-27F3-0ED8-C7220D991039}"/>
              </a:ext>
            </a:extLst>
          </p:cNvPr>
          <p:cNvSpPr txBox="1"/>
          <p:nvPr/>
        </p:nvSpPr>
        <p:spPr>
          <a:xfrm>
            <a:off x="1414861" y="2178822"/>
            <a:ext cx="1379239" cy="692497"/>
          </a:xfrm>
          <a:prstGeom prst="rect">
            <a:avLst/>
          </a:prstGeom>
          <a:noFill/>
        </p:spPr>
        <p:txBody>
          <a:bodyPr wrap="square" rtlCol="0">
            <a:spAutoFit/>
          </a:bodyPr>
          <a:lstStyle/>
          <a:p>
            <a:r>
              <a:rPr lang="en-US" sz="1300" dirty="0"/>
              <a:t>Some banks stop disclosing CRA information</a:t>
            </a:r>
          </a:p>
        </p:txBody>
      </p:sp>
      <p:sp>
        <p:nvSpPr>
          <p:cNvPr id="14" name="Rectangle 13">
            <a:extLst>
              <a:ext uri="{FF2B5EF4-FFF2-40B4-BE49-F238E27FC236}">
                <a16:creationId xmlns:a16="http://schemas.microsoft.com/office/drawing/2014/main" id="{70CA9B7D-7314-A824-71BC-5023C4F40746}"/>
              </a:ext>
            </a:extLst>
          </p:cNvPr>
          <p:cNvSpPr/>
          <p:nvPr/>
        </p:nvSpPr>
        <p:spPr>
          <a:xfrm>
            <a:off x="6535586" y="2174832"/>
            <a:ext cx="1385096" cy="8399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C3899428-4745-F302-B321-127181184795}"/>
              </a:ext>
            </a:extLst>
          </p:cNvPr>
          <p:cNvSpPr txBox="1"/>
          <p:nvPr/>
        </p:nvSpPr>
        <p:spPr>
          <a:xfrm>
            <a:off x="6641545" y="2221685"/>
            <a:ext cx="1385096" cy="707886"/>
          </a:xfrm>
          <a:prstGeom prst="rect">
            <a:avLst/>
          </a:prstGeom>
          <a:noFill/>
        </p:spPr>
        <p:txBody>
          <a:bodyPr wrap="square" rtlCol="0">
            <a:spAutoFit/>
          </a:bodyPr>
          <a:lstStyle/>
          <a:p>
            <a:r>
              <a:rPr lang="en-US" sz="1300" dirty="0"/>
              <a:t>Banks reduce lending in CRA areas</a:t>
            </a:r>
            <a:r>
              <a:rPr lang="en-US" sz="1400" dirty="0"/>
              <a:t>	</a:t>
            </a:r>
          </a:p>
        </p:txBody>
      </p:sp>
      <p:sp>
        <p:nvSpPr>
          <p:cNvPr id="16" name="Rectangle 15">
            <a:extLst>
              <a:ext uri="{FF2B5EF4-FFF2-40B4-BE49-F238E27FC236}">
                <a16:creationId xmlns:a16="http://schemas.microsoft.com/office/drawing/2014/main" id="{8B9F86E0-EBA6-BA98-0514-A9145EE57F46}"/>
              </a:ext>
            </a:extLst>
          </p:cNvPr>
          <p:cNvSpPr/>
          <p:nvPr/>
        </p:nvSpPr>
        <p:spPr>
          <a:xfrm>
            <a:off x="8903970" y="2173313"/>
            <a:ext cx="1152956" cy="8312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TextBox 16">
            <a:extLst>
              <a:ext uri="{FF2B5EF4-FFF2-40B4-BE49-F238E27FC236}">
                <a16:creationId xmlns:a16="http://schemas.microsoft.com/office/drawing/2014/main" id="{964520E2-DDA1-88A1-55B9-3F5038AFA486}"/>
              </a:ext>
            </a:extLst>
          </p:cNvPr>
          <p:cNvSpPr txBox="1"/>
          <p:nvPr/>
        </p:nvSpPr>
        <p:spPr>
          <a:xfrm>
            <a:off x="8919048" y="2177117"/>
            <a:ext cx="1243838" cy="692497"/>
          </a:xfrm>
          <a:prstGeom prst="rect">
            <a:avLst/>
          </a:prstGeom>
          <a:noFill/>
        </p:spPr>
        <p:txBody>
          <a:bodyPr wrap="square" rtlCol="0">
            <a:spAutoFit/>
          </a:bodyPr>
          <a:lstStyle/>
          <a:p>
            <a:r>
              <a:rPr lang="en-US" sz="1300" dirty="0"/>
              <a:t>Decrease in local business formation</a:t>
            </a:r>
          </a:p>
        </p:txBody>
      </p:sp>
      <p:cxnSp>
        <p:nvCxnSpPr>
          <p:cNvPr id="18" name="Straight Arrow Connector 17">
            <a:extLst>
              <a:ext uri="{FF2B5EF4-FFF2-40B4-BE49-F238E27FC236}">
                <a16:creationId xmlns:a16="http://schemas.microsoft.com/office/drawing/2014/main" id="{B1CCFA9C-6927-063D-7A21-90133F0E5008}"/>
              </a:ext>
            </a:extLst>
          </p:cNvPr>
          <p:cNvCxnSpPr>
            <a:cxnSpLocks/>
          </p:cNvCxnSpPr>
          <p:nvPr/>
        </p:nvCxnSpPr>
        <p:spPr>
          <a:xfrm>
            <a:off x="3006048" y="2596176"/>
            <a:ext cx="9234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020835-EF69-970C-7DCA-90FBE9805D90}"/>
              </a:ext>
            </a:extLst>
          </p:cNvPr>
          <p:cNvCxnSpPr>
            <a:cxnSpLocks/>
          </p:cNvCxnSpPr>
          <p:nvPr/>
        </p:nvCxnSpPr>
        <p:spPr>
          <a:xfrm>
            <a:off x="5666957" y="2582544"/>
            <a:ext cx="7388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8BBF87-053E-3C91-14AA-CF899D4020DC}"/>
              </a:ext>
            </a:extLst>
          </p:cNvPr>
          <p:cNvCxnSpPr>
            <a:cxnSpLocks/>
          </p:cNvCxnSpPr>
          <p:nvPr/>
        </p:nvCxnSpPr>
        <p:spPr>
          <a:xfrm>
            <a:off x="8026641" y="2566689"/>
            <a:ext cx="77137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1107F4C6-4EFC-804D-B325-B79E504E0194}"/>
              </a:ext>
            </a:extLst>
          </p:cNvPr>
          <p:cNvSpPr txBox="1">
            <a:spLocks/>
          </p:cNvSpPr>
          <p:nvPr/>
        </p:nvSpPr>
        <p:spPr>
          <a:xfrm>
            <a:off x="252052" y="3566551"/>
            <a:ext cx="11568701" cy="2254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200" dirty="0"/>
              <a:t>What is the role of examiners in this setting? </a:t>
            </a:r>
          </a:p>
          <a:p>
            <a:pPr marL="342900" indent="-342900" algn="l">
              <a:buFont typeface="Arial" panose="020B0604020202020204" pitchFamily="34" charset="0"/>
              <a:buChar char="•"/>
            </a:pPr>
            <a:r>
              <a:rPr lang="en-US" sz="2200" dirty="0"/>
              <a:t>Do you observe similar results for mortgage lending (loan type affected by CRA but for which information is still publicly-available via HMDA)?</a:t>
            </a:r>
          </a:p>
          <a:p>
            <a:pPr marL="1257300" lvl="2" indent="-342900" algn="l">
              <a:buFont typeface="Arial" panose="020B0604020202020204" pitchFamily="34" charset="0"/>
              <a:buChar char="•"/>
            </a:pPr>
            <a:endParaRPr lang="en-US" sz="1600" dirty="0"/>
          </a:p>
          <a:p>
            <a:pPr lvl="1" algn="l"/>
            <a:endParaRPr lang="en-US" dirty="0"/>
          </a:p>
        </p:txBody>
      </p:sp>
      <p:sp>
        <p:nvSpPr>
          <p:cNvPr id="19" name="Oval 18">
            <a:extLst>
              <a:ext uri="{FF2B5EF4-FFF2-40B4-BE49-F238E27FC236}">
                <a16:creationId xmlns:a16="http://schemas.microsoft.com/office/drawing/2014/main" id="{BF83A37C-67B5-73D4-5C44-31E149DFF360}"/>
              </a:ext>
            </a:extLst>
          </p:cNvPr>
          <p:cNvSpPr/>
          <p:nvPr/>
        </p:nvSpPr>
        <p:spPr>
          <a:xfrm>
            <a:off x="6364701" y="1786120"/>
            <a:ext cx="1836953" cy="1620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12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a:xfrm>
            <a:off x="311649" y="1027318"/>
            <a:ext cx="11568701" cy="840001"/>
          </a:xfrm>
        </p:spPr>
        <p:txBody>
          <a:bodyPr>
            <a:normAutofit fontScale="90000"/>
          </a:bodyPr>
          <a:lstStyle/>
          <a:p>
            <a:r>
              <a:rPr lang="en-US" dirty="0"/>
              <a:t>Paper 3 story</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3"/>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4"/>
          <a:stretch>
            <a:fillRect/>
          </a:stretch>
        </p:blipFill>
        <p:spPr>
          <a:xfrm>
            <a:off x="0" y="5924165"/>
            <a:ext cx="12192000" cy="939800"/>
          </a:xfrm>
          <a:prstGeom prst="rect">
            <a:avLst/>
          </a:prstGeom>
        </p:spPr>
      </p:pic>
      <p:sp>
        <p:nvSpPr>
          <p:cNvPr id="10" name="Rectangle 9">
            <a:extLst>
              <a:ext uri="{FF2B5EF4-FFF2-40B4-BE49-F238E27FC236}">
                <a16:creationId xmlns:a16="http://schemas.microsoft.com/office/drawing/2014/main" id="{4B22AEFC-3BB2-AEFD-7FC2-9EF1D7B58C39}"/>
              </a:ext>
            </a:extLst>
          </p:cNvPr>
          <p:cNvSpPr/>
          <p:nvPr/>
        </p:nvSpPr>
        <p:spPr>
          <a:xfrm>
            <a:off x="2506973" y="2069772"/>
            <a:ext cx="1126543" cy="710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a:extLst>
              <a:ext uri="{FF2B5EF4-FFF2-40B4-BE49-F238E27FC236}">
                <a16:creationId xmlns:a16="http://schemas.microsoft.com/office/drawing/2014/main" id="{CB4B6517-8B13-1F9B-A586-3ADF8E7BF8AA}"/>
              </a:ext>
            </a:extLst>
          </p:cNvPr>
          <p:cNvSpPr txBox="1"/>
          <p:nvPr/>
        </p:nvSpPr>
        <p:spPr>
          <a:xfrm>
            <a:off x="5401620" y="2127644"/>
            <a:ext cx="1124757" cy="692497"/>
          </a:xfrm>
          <a:prstGeom prst="rect">
            <a:avLst/>
          </a:prstGeom>
          <a:noFill/>
        </p:spPr>
        <p:txBody>
          <a:bodyPr wrap="square" rtlCol="0">
            <a:spAutoFit/>
          </a:bodyPr>
          <a:lstStyle/>
          <a:p>
            <a:pPr algn="ctr"/>
            <a:r>
              <a:rPr lang="en-US" sz="1300" dirty="0"/>
              <a:t>Examination report </a:t>
            </a:r>
          </a:p>
          <a:p>
            <a:pPr algn="ctr"/>
            <a:r>
              <a:rPr lang="en-US" sz="1300" dirty="0"/>
              <a:t>sentiment</a:t>
            </a:r>
          </a:p>
        </p:txBody>
      </p:sp>
      <p:sp>
        <p:nvSpPr>
          <p:cNvPr id="12" name="Rectangle 11">
            <a:extLst>
              <a:ext uri="{FF2B5EF4-FFF2-40B4-BE49-F238E27FC236}">
                <a16:creationId xmlns:a16="http://schemas.microsoft.com/office/drawing/2014/main" id="{497C811C-CC57-FDF2-9661-0F14C6F9E9B3}"/>
              </a:ext>
            </a:extLst>
          </p:cNvPr>
          <p:cNvSpPr/>
          <p:nvPr/>
        </p:nvSpPr>
        <p:spPr>
          <a:xfrm>
            <a:off x="5422098" y="2148104"/>
            <a:ext cx="1124757" cy="645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a:extLst>
              <a:ext uri="{FF2B5EF4-FFF2-40B4-BE49-F238E27FC236}">
                <a16:creationId xmlns:a16="http://schemas.microsoft.com/office/drawing/2014/main" id="{A92DC891-C69B-27F3-0ED8-C7220D991039}"/>
              </a:ext>
            </a:extLst>
          </p:cNvPr>
          <p:cNvSpPr txBox="1"/>
          <p:nvPr/>
        </p:nvSpPr>
        <p:spPr>
          <a:xfrm>
            <a:off x="2517212" y="2121846"/>
            <a:ext cx="1379239" cy="492443"/>
          </a:xfrm>
          <a:prstGeom prst="rect">
            <a:avLst/>
          </a:prstGeom>
          <a:noFill/>
        </p:spPr>
        <p:txBody>
          <a:bodyPr wrap="square" rtlCol="0">
            <a:spAutoFit/>
          </a:bodyPr>
          <a:lstStyle/>
          <a:p>
            <a:r>
              <a:rPr lang="en-US" sz="1300" dirty="0"/>
              <a:t>Bank examination</a:t>
            </a:r>
          </a:p>
        </p:txBody>
      </p:sp>
      <p:sp>
        <p:nvSpPr>
          <p:cNvPr id="14" name="Rectangle 13">
            <a:extLst>
              <a:ext uri="{FF2B5EF4-FFF2-40B4-BE49-F238E27FC236}">
                <a16:creationId xmlns:a16="http://schemas.microsoft.com/office/drawing/2014/main" id="{70CA9B7D-7314-A824-71BC-5023C4F40746}"/>
              </a:ext>
            </a:extLst>
          </p:cNvPr>
          <p:cNvSpPr/>
          <p:nvPr/>
        </p:nvSpPr>
        <p:spPr>
          <a:xfrm>
            <a:off x="7836272" y="2069772"/>
            <a:ext cx="1224249" cy="790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C3899428-4745-F302-B321-127181184795}"/>
              </a:ext>
            </a:extLst>
          </p:cNvPr>
          <p:cNvSpPr txBox="1"/>
          <p:nvPr/>
        </p:nvSpPr>
        <p:spPr>
          <a:xfrm>
            <a:off x="7836272" y="2115956"/>
            <a:ext cx="1124757" cy="692497"/>
          </a:xfrm>
          <a:prstGeom prst="rect">
            <a:avLst/>
          </a:prstGeom>
          <a:noFill/>
        </p:spPr>
        <p:txBody>
          <a:bodyPr wrap="square" rtlCol="0">
            <a:spAutoFit/>
          </a:bodyPr>
          <a:lstStyle/>
          <a:p>
            <a:pPr algn="ctr"/>
            <a:r>
              <a:rPr lang="en-US" sz="1300" dirty="0"/>
              <a:t>Future </a:t>
            </a:r>
          </a:p>
          <a:p>
            <a:pPr algn="ctr"/>
            <a:r>
              <a:rPr lang="en-US" sz="1300" dirty="0"/>
              <a:t>bank performance</a:t>
            </a:r>
            <a:endParaRPr lang="en-US" sz="1400" dirty="0"/>
          </a:p>
        </p:txBody>
      </p:sp>
      <p:cxnSp>
        <p:nvCxnSpPr>
          <p:cNvPr id="18" name="Straight Arrow Connector 17">
            <a:extLst>
              <a:ext uri="{FF2B5EF4-FFF2-40B4-BE49-F238E27FC236}">
                <a16:creationId xmlns:a16="http://schemas.microsoft.com/office/drawing/2014/main" id="{B1CCFA9C-6927-063D-7A21-90133F0E5008}"/>
              </a:ext>
            </a:extLst>
          </p:cNvPr>
          <p:cNvCxnSpPr>
            <a:cxnSpLocks/>
          </p:cNvCxnSpPr>
          <p:nvPr/>
        </p:nvCxnSpPr>
        <p:spPr>
          <a:xfrm>
            <a:off x="4006897" y="2462204"/>
            <a:ext cx="9234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020835-EF69-970C-7DCA-90FBE9805D90}"/>
              </a:ext>
            </a:extLst>
          </p:cNvPr>
          <p:cNvCxnSpPr>
            <a:cxnSpLocks/>
          </p:cNvCxnSpPr>
          <p:nvPr/>
        </p:nvCxnSpPr>
        <p:spPr>
          <a:xfrm>
            <a:off x="6798365" y="2488208"/>
            <a:ext cx="86644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1107F4C6-4EFC-804D-B325-B79E504E0194}"/>
              </a:ext>
            </a:extLst>
          </p:cNvPr>
          <p:cNvSpPr txBox="1">
            <a:spLocks/>
          </p:cNvSpPr>
          <p:nvPr/>
        </p:nvSpPr>
        <p:spPr>
          <a:xfrm>
            <a:off x="252052" y="3817785"/>
            <a:ext cx="11568701" cy="2254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200" dirty="0"/>
              <a:t>What does examination report sentiment capture?</a:t>
            </a:r>
          </a:p>
          <a:p>
            <a:pPr marL="800100" lvl="1" indent="-342900" algn="l">
              <a:buFont typeface="Arial" panose="020B0604020202020204" pitchFamily="34" charset="0"/>
              <a:buChar char="•"/>
            </a:pPr>
            <a:r>
              <a:rPr lang="en-US" dirty="0"/>
              <a:t>Is report sentiment directly associated with future bank performance or is it a proxy for regulatory influence (which is a driver of future bank performance)? </a:t>
            </a:r>
          </a:p>
          <a:p>
            <a:pPr marL="800100" lvl="1" indent="-342900" algn="l">
              <a:buFont typeface="Arial" panose="020B0604020202020204" pitchFamily="34" charset="0"/>
              <a:buChar char="•"/>
            </a:pPr>
            <a:r>
              <a:rPr lang="en-US" dirty="0"/>
              <a:t>Can you partition on regulatory actions (i.e., informal actions that are not publicly-disclosed)?</a:t>
            </a:r>
          </a:p>
          <a:p>
            <a:pPr marL="1257300" lvl="2" indent="-342900" algn="l">
              <a:buFont typeface="Arial" panose="020B0604020202020204" pitchFamily="34" charset="0"/>
              <a:buChar char="•"/>
            </a:pPr>
            <a:endParaRPr lang="en-US" sz="1600" dirty="0"/>
          </a:p>
          <a:p>
            <a:pPr lvl="1" algn="l"/>
            <a:endParaRPr lang="en-US" dirty="0"/>
          </a:p>
        </p:txBody>
      </p:sp>
      <p:cxnSp>
        <p:nvCxnSpPr>
          <p:cNvPr id="8" name="Straight Arrow Connector 7">
            <a:extLst>
              <a:ext uri="{FF2B5EF4-FFF2-40B4-BE49-F238E27FC236}">
                <a16:creationId xmlns:a16="http://schemas.microsoft.com/office/drawing/2014/main" id="{B0D07857-0677-E3CD-6A5D-3BCD9A21A0E8}"/>
              </a:ext>
            </a:extLst>
          </p:cNvPr>
          <p:cNvCxnSpPr>
            <a:cxnSpLocks/>
          </p:cNvCxnSpPr>
          <p:nvPr/>
        </p:nvCxnSpPr>
        <p:spPr>
          <a:xfrm flipV="1">
            <a:off x="4748221" y="2735313"/>
            <a:ext cx="486356" cy="178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CE5569B-CC36-87E9-4A34-23D4B167DC1C}"/>
              </a:ext>
            </a:extLst>
          </p:cNvPr>
          <p:cNvCxnSpPr>
            <a:cxnSpLocks/>
          </p:cNvCxnSpPr>
          <p:nvPr/>
        </p:nvCxnSpPr>
        <p:spPr>
          <a:xfrm flipV="1">
            <a:off x="7259138" y="3025632"/>
            <a:ext cx="880223" cy="4033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860C129-1318-99BC-2AE7-34D89DA8A941}"/>
              </a:ext>
            </a:extLst>
          </p:cNvPr>
          <p:cNvSpPr txBox="1"/>
          <p:nvPr/>
        </p:nvSpPr>
        <p:spPr>
          <a:xfrm>
            <a:off x="3952567" y="3079622"/>
            <a:ext cx="1124757" cy="492443"/>
          </a:xfrm>
          <a:prstGeom prst="rect">
            <a:avLst/>
          </a:prstGeom>
          <a:noFill/>
        </p:spPr>
        <p:txBody>
          <a:bodyPr wrap="square" rtlCol="0">
            <a:spAutoFit/>
          </a:bodyPr>
          <a:lstStyle/>
          <a:p>
            <a:pPr algn="ctr"/>
            <a:r>
              <a:rPr lang="en-US" sz="1300" dirty="0"/>
              <a:t>Regulatory influence</a:t>
            </a:r>
          </a:p>
        </p:txBody>
      </p:sp>
      <p:sp>
        <p:nvSpPr>
          <p:cNvPr id="32" name="Rectangle 31">
            <a:extLst>
              <a:ext uri="{FF2B5EF4-FFF2-40B4-BE49-F238E27FC236}">
                <a16:creationId xmlns:a16="http://schemas.microsoft.com/office/drawing/2014/main" id="{3D7B4C8D-2B02-89C4-F17F-101D86ACE4A4}"/>
              </a:ext>
            </a:extLst>
          </p:cNvPr>
          <p:cNvSpPr/>
          <p:nvPr/>
        </p:nvSpPr>
        <p:spPr>
          <a:xfrm>
            <a:off x="4006897" y="3033234"/>
            <a:ext cx="1051175" cy="6584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TextBox 33">
            <a:extLst>
              <a:ext uri="{FF2B5EF4-FFF2-40B4-BE49-F238E27FC236}">
                <a16:creationId xmlns:a16="http://schemas.microsoft.com/office/drawing/2014/main" id="{B3BADDA6-71AE-BC98-5829-EB27F549F043}"/>
              </a:ext>
            </a:extLst>
          </p:cNvPr>
          <p:cNvSpPr txBox="1"/>
          <p:nvPr/>
        </p:nvSpPr>
        <p:spPr>
          <a:xfrm>
            <a:off x="6009173" y="3086603"/>
            <a:ext cx="1124757" cy="492443"/>
          </a:xfrm>
          <a:prstGeom prst="rect">
            <a:avLst/>
          </a:prstGeom>
          <a:noFill/>
        </p:spPr>
        <p:txBody>
          <a:bodyPr wrap="square" rtlCol="0">
            <a:spAutoFit/>
          </a:bodyPr>
          <a:lstStyle/>
          <a:p>
            <a:pPr algn="ctr"/>
            <a:r>
              <a:rPr lang="en-US" sz="1300" dirty="0"/>
              <a:t>Bank</a:t>
            </a:r>
          </a:p>
          <a:p>
            <a:pPr algn="ctr"/>
            <a:r>
              <a:rPr lang="en-US" sz="1300" dirty="0"/>
              <a:t>actions</a:t>
            </a:r>
          </a:p>
        </p:txBody>
      </p:sp>
      <p:sp>
        <p:nvSpPr>
          <p:cNvPr id="35" name="Rectangle 34">
            <a:extLst>
              <a:ext uri="{FF2B5EF4-FFF2-40B4-BE49-F238E27FC236}">
                <a16:creationId xmlns:a16="http://schemas.microsoft.com/office/drawing/2014/main" id="{B7F15740-C2F0-9024-DBD5-1E0842080FAB}"/>
              </a:ext>
            </a:extLst>
          </p:cNvPr>
          <p:cNvSpPr/>
          <p:nvPr/>
        </p:nvSpPr>
        <p:spPr>
          <a:xfrm>
            <a:off x="6063503" y="3040215"/>
            <a:ext cx="1051175" cy="6584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6" name="Straight Arrow Connector 35">
            <a:extLst>
              <a:ext uri="{FF2B5EF4-FFF2-40B4-BE49-F238E27FC236}">
                <a16:creationId xmlns:a16="http://schemas.microsoft.com/office/drawing/2014/main" id="{8252C41C-32A0-DEF4-36E3-FAFD88B7D054}"/>
              </a:ext>
            </a:extLst>
          </p:cNvPr>
          <p:cNvCxnSpPr>
            <a:cxnSpLocks/>
          </p:cNvCxnSpPr>
          <p:nvPr/>
        </p:nvCxnSpPr>
        <p:spPr>
          <a:xfrm>
            <a:off x="5183867" y="3401606"/>
            <a:ext cx="70009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85C4A20-0006-2D61-54B4-C56138DC6BE0}"/>
              </a:ext>
            </a:extLst>
          </p:cNvPr>
          <p:cNvSpPr/>
          <p:nvPr/>
        </p:nvSpPr>
        <p:spPr>
          <a:xfrm>
            <a:off x="5276094" y="1896654"/>
            <a:ext cx="1379239" cy="10996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8DE2265-0A6F-1406-BEC0-CAF37DBC19C0}"/>
              </a:ext>
            </a:extLst>
          </p:cNvPr>
          <p:cNvCxnSpPr>
            <a:cxnSpLocks/>
          </p:cNvCxnSpPr>
          <p:nvPr/>
        </p:nvCxnSpPr>
        <p:spPr>
          <a:xfrm>
            <a:off x="3222644" y="3066526"/>
            <a:ext cx="585463" cy="3624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5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4" grpId="0"/>
      <p:bldP spid="3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a:xfrm>
            <a:off x="311649" y="1027318"/>
            <a:ext cx="11568701" cy="840001"/>
          </a:xfrm>
        </p:spPr>
        <p:txBody>
          <a:bodyPr>
            <a:normAutofit fontScale="90000"/>
          </a:bodyPr>
          <a:lstStyle/>
          <a:p>
            <a:r>
              <a:rPr lang="en-US" dirty="0"/>
              <a:t>Paper 3 story</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
        <p:nvSpPr>
          <p:cNvPr id="10" name="Rectangle 9">
            <a:extLst>
              <a:ext uri="{FF2B5EF4-FFF2-40B4-BE49-F238E27FC236}">
                <a16:creationId xmlns:a16="http://schemas.microsoft.com/office/drawing/2014/main" id="{4B22AEFC-3BB2-AEFD-7FC2-9EF1D7B58C39}"/>
              </a:ext>
            </a:extLst>
          </p:cNvPr>
          <p:cNvSpPr/>
          <p:nvPr/>
        </p:nvSpPr>
        <p:spPr>
          <a:xfrm>
            <a:off x="2506973" y="2069772"/>
            <a:ext cx="1126543" cy="710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a:extLst>
              <a:ext uri="{FF2B5EF4-FFF2-40B4-BE49-F238E27FC236}">
                <a16:creationId xmlns:a16="http://schemas.microsoft.com/office/drawing/2014/main" id="{CB4B6517-8B13-1F9B-A586-3ADF8E7BF8AA}"/>
              </a:ext>
            </a:extLst>
          </p:cNvPr>
          <p:cNvSpPr txBox="1"/>
          <p:nvPr/>
        </p:nvSpPr>
        <p:spPr>
          <a:xfrm>
            <a:off x="5058072" y="2114252"/>
            <a:ext cx="1124757" cy="692497"/>
          </a:xfrm>
          <a:prstGeom prst="rect">
            <a:avLst/>
          </a:prstGeom>
          <a:noFill/>
        </p:spPr>
        <p:txBody>
          <a:bodyPr wrap="square" rtlCol="0">
            <a:spAutoFit/>
          </a:bodyPr>
          <a:lstStyle/>
          <a:p>
            <a:pPr algn="ctr"/>
            <a:r>
              <a:rPr lang="en-US" sz="1300" dirty="0"/>
              <a:t>Examination report </a:t>
            </a:r>
          </a:p>
          <a:p>
            <a:pPr algn="ctr"/>
            <a:r>
              <a:rPr lang="en-US" sz="1300" dirty="0"/>
              <a:t>sentiment</a:t>
            </a:r>
          </a:p>
        </p:txBody>
      </p:sp>
      <p:sp>
        <p:nvSpPr>
          <p:cNvPr id="12" name="Rectangle 11">
            <a:extLst>
              <a:ext uri="{FF2B5EF4-FFF2-40B4-BE49-F238E27FC236}">
                <a16:creationId xmlns:a16="http://schemas.microsoft.com/office/drawing/2014/main" id="{497C811C-CC57-FDF2-9661-0F14C6F9E9B3}"/>
              </a:ext>
            </a:extLst>
          </p:cNvPr>
          <p:cNvSpPr/>
          <p:nvPr/>
        </p:nvSpPr>
        <p:spPr>
          <a:xfrm>
            <a:off x="5077324" y="2096825"/>
            <a:ext cx="1105505" cy="693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a:extLst>
              <a:ext uri="{FF2B5EF4-FFF2-40B4-BE49-F238E27FC236}">
                <a16:creationId xmlns:a16="http://schemas.microsoft.com/office/drawing/2014/main" id="{A92DC891-C69B-27F3-0ED8-C7220D991039}"/>
              </a:ext>
            </a:extLst>
          </p:cNvPr>
          <p:cNvSpPr txBox="1"/>
          <p:nvPr/>
        </p:nvSpPr>
        <p:spPr>
          <a:xfrm>
            <a:off x="2517212" y="2121846"/>
            <a:ext cx="1379239" cy="492443"/>
          </a:xfrm>
          <a:prstGeom prst="rect">
            <a:avLst/>
          </a:prstGeom>
          <a:noFill/>
        </p:spPr>
        <p:txBody>
          <a:bodyPr wrap="square" rtlCol="0">
            <a:spAutoFit/>
          </a:bodyPr>
          <a:lstStyle/>
          <a:p>
            <a:r>
              <a:rPr lang="en-US" sz="1300" dirty="0"/>
              <a:t>Bank examination</a:t>
            </a:r>
          </a:p>
        </p:txBody>
      </p:sp>
      <p:sp>
        <p:nvSpPr>
          <p:cNvPr id="14" name="Rectangle 13">
            <a:extLst>
              <a:ext uri="{FF2B5EF4-FFF2-40B4-BE49-F238E27FC236}">
                <a16:creationId xmlns:a16="http://schemas.microsoft.com/office/drawing/2014/main" id="{70CA9B7D-7314-A824-71BC-5023C4F40746}"/>
              </a:ext>
            </a:extLst>
          </p:cNvPr>
          <p:cNvSpPr/>
          <p:nvPr/>
        </p:nvSpPr>
        <p:spPr>
          <a:xfrm>
            <a:off x="7836272" y="2069772"/>
            <a:ext cx="1124757" cy="710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C3899428-4745-F302-B321-127181184795}"/>
              </a:ext>
            </a:extLst>
          </p:cNvPr>
          <p:cNvSpPr txBox="1"/>
          <p:nvPr/>
        </p:nvSpPr>
        <p:spPr>
          <a:xfrm>
            <a:off x="7813585" y="2045682"/>
            <a:ext cx="1124757" cy="692497"/>
          </a:xfrm>
          <a:prstGeom prst="rect">
            <a:avLst/>
          </a:prstGeom>
          <a:noFill/>
        </p:spPr>
        <p:txBody>
          <a:bodyPr wrap="square" rtlCol="0">
            <a:spAutoFit/>
          </a:bodyPr>
          <a:lstStyle/>
          <a:p>
            <a:pPr algn="ctr"/>
            <a:r>
              <a:rPr lang="en-US" sz="1300" dirty="0"/>
              <a:t>Future </a:t>
            </a:r>
          </a:p>
          <a:p>
            <a:pPr algn="ctr"/>
            <a:r>
              <a:rPr lang="en-US" sz="1300" dirty="0"/>
              <a:t>bank performance</a:t>
            </a:r>
            <a:endParaRPr lang="en-US" sz="1400" dirty="0"/>
          </a:p>
        </p:txBody>
      </p:sp>
      <p:cxnSp>
        <p:nvCxnSpPr>
          <p:cNvPr id="18" name="Straight Arrow Connector 17">
            <a:extLst>
              <a:ext uri="{FF2B5EF4-FFF2-40B4-BE49-F238E27FC236}">
                <a16:creationId xmlns:a16="http://schemas.microsoft.com/office/drawing/2014/main" id="{B1CCFA9C-6927-063D-7A21-90133F0E5008}"/>
              </a:ext>
            </a:extLst>
          </p:cNvPr>
          <p:cNvCxnSpPr>
            <a:cxnSpLocks/>
          </p:cNvCxnSpPr>
          <p:nvPr/>
        </p:nvCxnSpPr>
        <p:spPr>
          <a:xfrm>
            <a:off x="3880692" y="2488208"/>
            <a:ext cx="9234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020835-EF69-970C-7DCA-90FBE9805D90}"/>
              </a:ext>
            </a:extLst>
          </p:cNvPr>
          <p:cNvCxnSpPr>
            <a:cxnSpLocks/>
          </p:cNvCxnSpPr>
          <p:nvPr/>
        </p:nvCxnSpPr>
        <p:spPr>
          <a:xfrm>
            <a:off x="6665844" y="2488208"/>
            <a:ext cx="99896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1107F4C6-4EFC-804D-B325-B79E504E0194}"/>
              </a:ext>
            </a:extLst>
          </p:cNvPr>
          <p:cNvSpPr txBox="1">
            <a:spLocks/>
          </p:cNvSpPr>
          <p:nvPr/>
        </p:nvSpPr>
        <p:spPr>
          <a:xfrm>
            <a:off x="279152" y="3953612"/>
            <a:ext cx="11568701" cy="2254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What is ultimate takeaway?</a:t>
            </a:r>
          </a:p>
          <a:p>
            <a:pPr marL="800100" lvl="1" indent="-342900" algn="l">
              <a:buFont typeface="Arial" panose="020B0604020202020204" pitchFamily="34" charset="0"/>
              <a:buChar char="•"/>
            </a:pPr>
            <a:r>
              <a:rPr lang="en-US" dirty="0"/>
              <a:t>Who learns information during this process? </a:t>
            </a:r>
          </a:p>
          <a:p>
            <a:pPr marL="800100" lvl="1" indent="-342900" algn="l">
              <a:buFont typeface="Arial" panose="020B0604020202020204" pitchFamily="34" charset="0"/>
              <a:buChar char="•"/>
            </a:pPr>
            <a:r>
              <a:rPr lang="en-US" dirty="0"/>
              <a:t>Does the information leak to deposit and equity markets?</a:t>
            </a:r>
          </a:p>
          <a:p>
            <a:pPr marL="1257300" lvl="2" indent="-342900" algn="l">
              <a:buFont typeface="Arial" panose="020B0604020202020204" pitchFamily="34" charset="0"/>
              <a:buChar char="•"/>
            </a:pPr>
            <a:endParaRPr lang="en-US" sz="1600" dirty="0"/>
          </a:p>
          <a:p>
            <a:pPr lvl="1" algn="l"/>
            <a:endParaRPr lang="en-US" dirty="0"/>
          </a:p>
        </p:txBody>
      </p:sp>
      <p:cxnSp>
        <p:nvCxnSpPr>
          <p:cNvPr id="3" name="Straight Arrow Connector 2">
            <a:extLst>
              <a:ext uri="{FF2B5EF4-FFF2-40B4-BE49-F238E27FC236}">
                <a16:creationId xmlns:a16="http://schemas.microsoft.com/office/drawing/2014/main" id="{3BD317C4-9A52-C5A9-C83A-67D1FCFC9438}"/>
              </a:ext>
            </a:extLst>
          </p:cNvPr>
          <p:cNvCxnSpPr>
            <a:cxnSpLocks/>
          </p:cNvCxnSpPr>
          <p:nvPr/>
        </p:nvCxnSpPr>
        <p:spPr>
          <a:xfrm>
            <a:off x="6301410" y="2806749"/>
            <a:ext cx="1363396" cy="622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C944E4-8B00-A9F9-96A2-CEE6071ADBBB}"/>
              </a:ext>
            </a:extLst>
          </p:cNvPr>
          <p:cNvSpPr txBox="1"/>
          <p:nvPr/>
        </p:nvSpPr>
        <p:spPr>
          <a:xfrm>
            <a:off x="7846716" y="3271508"/>
            <a:ext cx="1124757" cy="692497"/>
          </a:xfrm>
          <a:prstGeom prst="rect">
            <a:avLst/>
          </a:prstGeom>
          <a:noFill/>
        </p:spPr>
        <p:txBody>
          <a:bodyPr wrap="square" rtlCol="0">
            <a:spAutoFit/>
          </a:bodyPr>
          <a:lstStyle/>
          <a:p>
            <a:pPr algn="ctr"/>
            <a:r>
              <a:rPr lang="en-US" sz="1300" dirty="0"/>
              <a:t>Deposit and equity markets?</a:t>
            </a:r>
            <a:endParaRPr lang="en-US" sz="1400" dirty="0"/>
          </a:p>
        </p:txBody>
      </p:sp>
      <p:sp>
        <p:nvSpPr>
          <p:cNvPr id="9" name="Rectangle 8">
            <a:extLst>
              <a:ext uri="{FF2B5EF4-FFF2-40B4-BE49-F238E27FC236}">
                <a16:creationId xmlns:a16="http://schemas.microsoft.com/office/drawing/2014/main" id="{0FD707CA-C301-8039-B036-F798DE584E30}"/>
              </a:ext>
            </a:extLst>
          </p:cNvPr>
          <p:cNvSpPr/>
          <p:nvPr/>
        </p:nvSpPr>
        <p:spPr>
          <a:xfrm>
            <a:off x="7843712" y="3270584"/>
            <a:ext cx="1105505" cy="693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Oval 15">
            <a:extLst>
              <a:ext uri="{FF2B5EF4-FFF2-40B4-BE49-F238E27FC236}">
                <a16:creationId xmlns:a16="http://schemas.microsoft.com/office/drawing/2014/main" id="{9C188B77-084E-4F7A-DB13-FB1D86153EB9}"/>
              </a:ext>
            </a:extLst>
          </p:cNvPr>
          <p:cNvSpPr/>
          <p:nvPr/>
        </p:nvSpPr>
        <p:spPr>
          <a:xfrm>
            <a:off x="7694265" y="3076818"/>
            <a:ext cx="1462988" cy="1169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079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712</Words>
  <Application>Microsoft Macintosh PowerPoint</Application>
  <PresentationFormat>Widescreen</PresentationFormat>
  <Paragraphs>101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Research Paper Session 3: Transparency in Supervision and Regulation</vt:lpstr>
      <vt:lpstr>Transparency in the Banking Industry</vt:lpstr>
      <vt:lpstr>PowerPoint Presentation</vt:lpstr>
      <vt:lpstr>Paper 1 story</vt:lpstr>
      <vt:lpstr>Paper 1 story</vt:lpstr>
      <vt:lpstr>Paper 2 story</vt:lpstr>
      <vt:lpstr>Paper 2 story</vt:lpstr>
      <vt:lpstr>Paper 3 story</vt:lpstr>
      <vt:lpstr>Paper 3 story</vt:lpstr>
      <vt:lpstr>Thank you and best of luck with the papers!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Nicoletti, Allison K</cp:lastModifiedBy>
  <cp:revision>117</cp:revision>
  <dcterms:created xsi:type="dcterms:W3CDTF">2022-05-03T19:38:00Z</dcterms:created>
  <dcterms:modified xsi:type="dcterms:W3CDTF">2022-09-27T14:46:13Z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2022-05-03T19:43:22Z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fb36f662-a21c-4e28-830f-5d2e78dbd29c</vt:lpwstr>
  </property>
  <property fmtid="{D5CDD505-2E9C-101B-9397-08002B2CF9AE}" pid="8" name="MSIP_Label_65269c60-0483-4c57-9e8c-3779d6900235_ContentBits">
    <vt:lpwstr>0</vt:lpwstr>
  </property>
</Properties>
</file>