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0.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1.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1.xml" ContentType="application/vnd.openxmlformats-officedocument.drawingml.chartshapes+xml"/>
  <Override PartName="/ppt/notesSlides/notesSlide14.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5.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 id="2147483686" r:id="rId2"/>
    <p:sldMasterId id="2147483695" r:id="rId3"/>
    <p:sldMasterId id="2147483704" r:id="rId4"/>
  </p:sldMasterIdLst>
  <p:notesMasterIdLst>
    <p:notesMasterId r:id="rId23"/>
  </p:notesMasterIdLst>
  <p:handoutMasterIdLst>
    <p:handoutMasterId r:id="rId24"/>
  </p:handoutMasterIdLst>
  <p:sldIdLst>
    <p:sldId id="272" r:id="rId5"/>
    <p:sldId id="283" r:id="rId6"/>
    <p:sldId id="340" r:id="rId7"/>
    <p:sldId id="341" r:id="rId8"/>
    <p:sldId id="279" r:id="rId9"/>
    <p:sldId id="276" r:id="rId10"/>
    <p:sldId id="369" r:id="rId11"/>
    <p:sldId id="342" r:id="rId12"/>
    <p:sldId id="370" r:id="rId13"/>
    <p:sldId id="362" r:id="rId14"/>
    <p:sldId id="363" r:id="rId15"/>
    <p:sldId id="344" r:id="rId16"/>
    <p:sldId id="364" r:id="rId17"/>
    <p:sldId id="365" r:id="rId18"/>
    <p:sldId id="366" r:id="rId19"/>
    <p:sldId id="353" r:id="rId20"/>
    <p:sldId id="287" r:id="rId21"/>
    <p:sldId id="288"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35" autoAdjust="0"/>
    <p:restoredTop sz="70479" autoAdjust="0"/>
  </p:normalViewPr>
  <p:slideViewPr>
    <p:cSldViewPr>
      <p:cViewPr varScale="1">
        <p:scale>
          <a:sx n="48" d="100"/>
          <a:sy n="48" d="100"/>
        </p:scale>
        <p:origin x="1788" y="24"/>
      </p:cViewPr>
      <p:guideLst>
        <p:guide orient="horz" pos="2160"/>
        <p:guide pos="2880"/>
      </p:guideLst>
    </p:cSldViewPr>
  </p:slideViewPr>
  <p:outlineViewPr>
    <p:cViewPr>
      <p:scale>
        <a:sx n="33" d="100"/>
        <a:sy n="33" d="100"/>
      </p:scale>
      <p:origin x="0" y="-1096"/>
    </p:cViewPr>
  </p:outlineViewPr>
  <p:notesTextViewPr>
    <p:cViewPr>
      <p:scale>
        <a:sx n="150" d="100"/>
        <a:sy n="150" d="100"/>
      </p:scale>
      <p:origin x="0" y="0"/>
    </p:cViewPr>
  </p:notesTextViewPr>
  <p:sorterViewPr>
    <p:cViewPr varScale="1">
      <p:scale>
        <a:sx n="100" d="100"/>
        <a:sy n="100" d="100"/>
      </p:scale>
      <p:origin x="0" y="-2720"/>
    </p:cViewPr>
  </p:sorterViewPr>
  <p:notesViewPr>
    <p:cSldViewPr>
      <p:cViewPr varScale="1">
        <p:scale>
          <a:sx n="50" d="100"/>
          <a:sy n="50" d="100"/>
        </p:scale>
        <p:origin x="2684" y="5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huttona\AppData\Roaming\Microsoft\Excel\Graphs%20for%20Slides%20(version%201).xlsb"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huttona\Dropbox\015b%20Bank%20Regulatory%20Transparency%20HLSYZ\Feedback\pictures.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C:\Users\huttona\AppData\Roaming\Microsoft\Excel\Graphs%20for%20Slides%20(version%201).xlsb"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huttona\AppData\Roaming\Microsoft\Excel\Graphs%20for%20Slides%20(version%201).xlsb"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huttona\Dropbox\PC\Downloads\Slope%20Chart.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huttona\Dropbox\PC\Downloads\Slope%20Chart.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huttona\Dropbox\015b%20Bank%20Regulatory%20Transparency%20HLSYZ\Feedback\picture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huttona\Dropbox\015b%20Bank%20Regulatory%20Transparency%20HLSYZ\Feedback\picture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huttona\Dropbox\015b%20Bank%20Regulatory%20Transparency%20HLSYZ\Feedback\pictures.xlsx" TargetMode="Externa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1.xml"/></Relationships>
</file>

<file path=ppt/charts/_rels/chart9.xml.rels><?xml version="1.0" encoding="UTF-8" standalone="yes"?>
<Relationships xmlns="http://schemas.openxmlformats.org/package/2006/relationships"><Relationship Id="rId3" Type="http://schemas.openxmlformats.org/officeDocument/2006/relationships/oleObject" Target="file:///C:\Users\huttona\Dropbox\015b%20Bank%20Regulatory%20Transparency%20HLSYZ\Feedback\pictures.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Timeliness</a:t>
            </a:r>
            <a:r>
              <a:rPr lang="en-US" baseline="0" dirty="0"/>
              <a:t> of Loan Loss Provisions</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ndard"/>
        <c:varyColors val="0"/>
        <c:ser>
          <c:idx val="0"/>
          <c:order val="0"/>
          <c:tx>
            <c:strRef>
              <c:f>Sheet2!$D$4</c:f>
              <c:strCache>
                <c:ptCount val="1"/>
                <c:pt idx="0">
                  <c:v>Pre</c:v>
                </c:pt>
              </c:strCache>
            </c:strRef>
          </c:tx>
          <c:spPr>
            <a:solidFill>
              <a:srgbClr val="FFC000"/>
            </a:solidFill>
            <a:ln>
              <a:solidFill>
                <a:srgbClr val="FFC000"/>
              </a:solidFill>
            </a:ln>
            <a:effectLst/>
            <a:sp3d>
              <a:contourClr>
                <a:srgbClr val="FFC000"/>
              </a:contourClr>
            </a:sp3d>
          </c:spPr>
          <c:invertIfNegative val="0"/>
          <c:cat>
            <c:strRef>
              <c:f>Sheet2!$E$3:$F$3</c:f>
              <c:strCache>
                <c:ptCount val="2"/>
                <c:pt idx="0">
                  <c:v>Private Banks</c:v>
                </c:pt>
                <c:pt idx="1">
                  <c:v>Public Banks</c:v>
                </c:pt>
              </c:strCache>
            </c:strRef>
          </c:cat>
          <c:val>
            <c:numRef>
              <c:f>Sheet2!$E$4:$F$4</c:f>
              <c:numCache>
                <c:formatCode>General</c:formatCode>
                <c:ptCount val="2"/>
                <c:pt idx="0">
                  <c:v>2.4</c:v>
                </c:pt>
                <c:pt idx="1">
                  <c:v>2.6</c:v>
                </c:pt>
              </c:numCache>
            </c:numRef>
          </c:val>
          <c:extLst>
            <c:ext xmlns:c16="http://schemas.microsoft.com/office/drawing/2014/chart" uri="{C3380CC4-5D6E-409C-BE32-E72D297353CC}">
              <c16:uniqueId val="{00000000-5147-4DBD-8D20-039E08DB793C}"/>
            </c:ext>
          </c:extLst>
        </c:ser>
        <c:ser>
          <c:idx val="1"/>
          <c:order val="1"/>
          <c:tx>
            <c:strRef>
              <c:f>Sheet2!$D$5</c:f>
              <c:strCache>
                <c:ptCount val="1"/>
                <c:pt idx="0">
                  <c:v>Post</c:v>
                </c:pt>
              </c:strCache>
            </c:strRef>
          </c:tx>
          <c:spPr>
            <a:solidFill>
              <a:srgbClr val="00B0F0"/>
            </a:solidFill>
            <a:ln>
              <a:solidFill>
                <a:srgbClr val="00B0F0"/>
              </a:solidFill>
            </a:ln>
            <a:effectLst/>
            <a:sp3d>
              <a:contourClr>
                <a:srgbClr val="00B0F0"/>
              </a:contourClr>
            </a:sp3d>
          </c:spPr>
          <c:invertIfNegative val="0"/>
          <c:cat>
            <c:strRef>
              <c:f>Sheet2!$E$3:$F$3</c:f>
              <c:strCache>
                <c:ptCount val="2"/>
                <c:pt idx="0">
                  <c:v>Private Banks</c:v>
                </c:pt>
                <c:pt idx="1">
                  <c:v>Public Banks</c:v>
                </c:pt>
              </c:strCache>
            </c:strRef>
          </c:cat>
          <c:val>
            <c:numRef>
              <c:f>Sheet2!$E$5:$F$5</c:f>
              <c:numCache>
                <c:formatCode>General</c:formatCode>
                <c:ptCount val="2"/>
                <c:pt idx="0">
                  <c:v>4.0999999999999996</c:v>
                </c:pt>
                <c:pt idx="1">
                  <c:v>7.1</c:v>
                </c:pt>
              </c:numCache>
            </c:numRef>
          </c:val>
          <c:extLst>
            <c:ext xmlns:c16="http://schemas.microsoft.com/office/drawing/2014/chart" uri="{C3380CC4-5D6E-409C-BE32-E72D297353CC}">
              <c16:uniqueId val="{00000001-5147-4DBD-8D20-039E08DB793C}"/>
            </c:ext>
          </c:extLst>
        </c:ser>
        <c:dLbls>
          <c:showLegendKey val="0"/>
          <c:showVal val="0"/>
          <c:showCatName val="0"/>
          <c:showSerName val="0"/>
          <c:showPercent val="0"/>
          <c:showBubbleSize val="0"/>
        </c:dLbls>
        <c:gapWidth val="150"/>
        <c:shape val="box"/>
        <c:axId val="1667393391"/>
        <c:axId val="2018472303"/>
        <c:axId val="1664046927"/>
      </c:bar3DChart>
      <c:catAx>
        <c:axId val="1667393391"/>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18472303"/>
        <c:crosses val="autoZero"/>
        <c:auto val="1"/>
        <c:lblAlgn val="ctr"/>
        <c:lblOffset val="100"/>
        <c:noMultiLvlLbl val="0"/>
      </c:catAx>
      <c:valAx>
        <c:axId val="201847230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67393391"/>
        <c:crosses val="autoZero"/>
        <c:crossBetween val="between"/>
      </c:valAx>
      <c:serAx>
        <c:axId val="1664046927"/>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18472303"/>
        <c:crosses val="autoZero"/>
      </c:ser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EDOs issued to Politically Connected Banks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ndard"/>
        <c:varyColors val="0"/>
        <c:ser>
          <c:idx val="0"/>
          <c:order val="0"/>
          <c:tx>
            <c:strRef>
              <c:f>'EDOs - PAC'!$A$4</c:f>
              <c:strCache>
                <c:ptCount val="1"/>
                <c:pt idx="0">
                  <c:v>Pre</c:v>
                </c:pt>
              </c:strCache>
            </c:strRef>
          </c:tx>
          <c:spPr>
            <a:solidFill>
              <a:srgbClr val="FFC000"/>
            </a:solidFill>
            <a:ln>
              <a:solidFill>
                <a:srgbClr val="FFC000"/>
              </a:solidFill>
            </a:ln>
            <a:effectLst/>
            <a:sp3d>
              <a:contourClr>
                <a:srgbClr val="FFC000"/>
              </a:contourClr>
            </a:sp3d>
          </c:spPr>
          <c:invertIfNegative val="0"/>
          <c:cat>
            <c:strRef>
              <c:f>'EDOs - PAC'!$B$3:$C$3</c:f>
              <c:strCache>
                <c:ptCount val="2"/>
                <c:pt idx="0">
                  <c:v>No CL</c:v>
                </c:pt>
                <c:pt idx="1">
                  <c:v>CL</c:v>
                </c:pt>
              </c:strCache>
            </c:strRef>
          </c:cat>
          <c:val>
            <c:numRef>
              <c:f>'EDOs - PAC'!$B$4:$C$4</c:f>
              <c:numCache>
                <c:formatCode>General</c:formatCode>
                <c:ptCount val="2"/>
                <c:pt idx="0">
                  <c:v>7.0000000000000001E-3</c:v>
                </c:pt>
                <c:pt idx="1">
                  <c:v>0.01</c:v>
                </c:pt>
              </c:numCache>
            </c:numRef>
          </c:val>
          <c:extLst>
            <c:ext xmlns:c16="http://schemas.microsoft.com/office/drawing/2014/chart" uri="{C3380CC4-5D6E-409C-BE32-E72D297353CC}">
              <c16:uniqueId val="{00000000-8B39-4C4B-AD76-105394A54117}"/>
            </c:ext>
          </c:extLst>
        </c:ser>
        <c:ser>
          <c:idx val="1"/>
          <c:order val="1"/>
          <c:tx>
            <c:strRef>
              <c:f>'EDOs - PAC'!$A$5</c:f>
              <c:strCache>
                <c:ptCount val="1"/>
                <c:pt idx="0">
                  <c:v>Post</c:v>
                </c:pt>
              </c:strCache>
            </c:strRef>
          </c:tx>
          <c:spPr>
            <a:solidFill>
              <a:srgbClr val="00B0F0"/>
            </a:solidFill>
            <a:ln>
              <a:solidFill>
                <a:srgbClr val="00B0F0"/>
              </a:solidFill>
            </a:ln>
            <a:effectLst/>
            <a:sp3d>
              <a:contourClr>
                <a:srgbClr val="00B0F0"/>
              </a:contourClr>
            </a:sp3d>
          </c:spPr>
          <c:invertIfNegative val="0"/>
          <c:cat>
            <c:strRef>
              <c:f>'EDOs - PAC'!$B$3:$C$3</c:f>
              <c:strCache>
                <c:ptCount val="2"/>
                <c:pt idx="0">
                  <c:v>No CL</c:v>
                </c:pt>
                <c:pt idx="1">
                  <c:v>CL</c:v>
                </c:pt>
              </c:strCache>
            </c:strRef>
          </c:cat>
          <c:val>
            <c:numRef>
              <c:f>'EDOs - PAC'!$B$5:$C$5</c:f>
              <c:numCache>
                <c:formatCode>General</c:formatCode>
                <c:ptCount val="2"/>
                <c:pt idx="0">
                  <c:v>3.6999999999999998E-2</c:v>
                </c:pt>
                <c:pt idx="1">
                  <c:v>9.5000000000000001E-2</c:v>
                </c:pt>
              </c:numCache>
            </c:numRef>
          </c:val>
          <c:extLst>
            <c:ext xmlns:c16="http://schemas.microsoft.com/office/drawing/2014/chart" uri="{C3380CC4-5D6E-409C-BE32-E72D297353CC}">
              <c16:uniqueId val="{00000001-8B39-4C4B-AD76-105394A54117}"/>
            </c:ext>
          </c:extLst>
        </c:ser>
        <c:dLbls>
          <c:showLegendKey val="0"/>
          <c:showVal val="0"/>
          <c:showCatName val="0"/>
          <c:showSerName val="0"/>
          <c:showPercent val="0"/>
          <c:showBubbleSize val="0"/>
        </c:dLbls>
        <c:gapWidth val="150"/>
        <c:shape val="box"/>
        <c:axId val="1378692351"/>
        <c:axId val="1988614719"/>
        <c:axId val="2087373951"/>
      </c:bar3DChart>
      <c:catAx>
        <c:axId val="1378692351"/>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88614719"/>
        <c:crosses val="autoZero"/>
        <c:auto val="1"/>
        <c:lblAlgn val="ctr"/>
        <c:lblOffset val="100"/>
        <c:noMultiLvlLbl val="0"/>
      </c:catAx>
      <c:valAx>
        <c:axId val="198861471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78692351"/>
        <c:crosses val="autoZero"/>
        <c:crossBetween val="between"/>
      </c:valAx>
      <c:serAx>
        <c:axId val="2087373951"/>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88614719"/>
        <c:crosses val="autoZero"/>
      </c:ser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Loan</a:t>
            </a:r>
            <a:r>
              <a:rPr lang="en-US" baseline="0"/>
              <a:t> Growth</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ndard"/>
        <c:varyColors val="0"/>
        <c:ser>
          <c:idx val="0"/>
          <c:order val="0"/>
          <c:tx>
            <c:strRef>
              <c:f>'Slides used'!$D$10</c:f>
              <c:strCache>
                <c:ptCount val="1"/>
                <c:pt idx="0">
                  <c:v>Post</c:v>
                </c:pt>
              </c:strCache>
            </c:strRef>
          </c:tx>
          <c:spPr>
            <a:solidFill>
              <a:srgbClr val="00B0F0"/>
            </a:solidFill>
            <a:ln>
              <a:solidFill>
                <a:srgbClr val="00B0F0"/>
              </a:solidFill>
            </a:ln>
            <a:effectLst/>
            <a:sp3d>
              <a:contourClr>
                <a:srgbClr val="00B0F0"/>
              </a:contourClr>
            </a:sp3d>
          </c:spPr>
          <c:invertIfNegative val="0"/>
          <c:cat>
            <c:strRef>
              <c:f>'Slides used'!$E$9:$F$9</c:f>
              <c:strCache>
                <c:ptCount val="2"/>
                <c:pt idx="0">
                  <c:v>Private Banks</c:v>
                </c:pt>
                <c:pt idx="1">
                  <c:v>Public Banks</c:v>
                </c:pt>
              </c:strCache>
            </c:strRef>
          </c:cat>
          <c:val>
            <c:numRef>
              <c:f>'Slides used'!$E$10:$F$10</c:f>
              <c:numCache>
                <c:formatCode>General</c:formatCode>
                <c:ptCount val="2"/>
                <c:pt idx="0">
                  <c:v>1.68</c:v>
                </c:pt>
                <c:pt idx="1">
                  <c:v>1.6</c:v>
                </c:pt>
              </c:numCache>
            </c:numRef>
          </c:val>
          <c:extLst>
            <c:ext xmlns:c16="http://schemas.microsoft.com/office/drawing/2014/chart" uri="{C3380CC4-5D6E-409C-BE32-E72D297353CC}">
              <c16:uniqueId val="{00000000-92D4-49B8-A234-0615C64E0CCA}"/>
            </c:ext>
          </c:extLst>
        </c:ser>
        <c:ser>
          <c:idx val="1"/>
          <c:order val="1"/>
          <c:tx>
            <c:strRef>
              <c:f>'Slides used'!$D$11</c:f>
              <c:strCache>
                <c:ptCount val="1"/>
                <c:pt idx="0">
                  <c:v>Pre</c:v>
                </c:pt>
              </c:strCache>
            </c:strRef>
          </c:tx>
          <c:spPr>
            <a:solidFill>
              <a:srgbClr val="FFC000"/>
            </a:solidFill>
            <a:ln>
              <a:noFill/>
            </a:ln>
            <a:effectLst/>
            <a:sp3d/>
          </c:spPr>
          <c:invertIfNegative val="0"/>
          <c:dPt>
            <c:idx val="1"/>
            <c:invertIfNegative val="0"/>
            <c:bubble3D val="0"/>
            <c:spPr>
              <a:solidFill>
                <a:srgbClr val="FFC000"/>
              </a:solidFill>
              <a:ln>
                <a:solidFill>
                  <a:srgbClr val="FFC000"/>
                </a:solidFill>
              </a:ln>
              <a:effectLst/>
              <a:sp3d>
                <a:contourClr>
                  <a:srgbClr val="FFC000"/>
                </a:contourClr>
              </a:sp3d>
            </c:spPr>
            <c:extLst>
              <c:ext xmlns:c16="http://schemas.microsoft.com/office/drawing/2014/chart" uri="{C3380CC4-5D6E-409C-BE32-E72D297353CC}">
                <c16:uniqueId val="{00000002-92D4-49B8-A234-0615C64E0CCA}"/>
              </c:ext>
            </c:extLst>
          </c:dPt>
          <c:cat>
            <c:strRef>
              <c:f>'Slides used'!$E$9:$F$9</c:f>
              <c:strCache>
                <c:ptCount val="2"/>
                <c:pt idx="0">
                  <c:v>Private Banks</c:v>
                </c:pt>
                <c:pt idx="1">
                  <c:v>Public Banks</c:v>
                </c:pt>
              </c:strCache>
            </c:strRef>
          </c:cat>
          <c:val>
            <c:numRef>
              <c:f>'Slides used'!$E$11:$F$11</c:f>
              <c:numCache>
                <c:formatCode>General</c:formatCode>
                <c:ptCount val="2"/>
                <c:pt idx="0">
                  <c:v>2.74</c:v>
                </c:pt>
                <c:pt idx="1">
                  <c:v>3.35</c:v>
                </c:pt>
              </c:numCache>
            </c:numRef>
          </c:val>
          <c:extLst>
            <c:ext xmlns:c16="http://schemas.microsoft.com/office/drawing/2014/chart" uri="{C3380CC4-5D6E-409C-BE32-E72D297353CC}">
              <c16:uniqueId val="{00000001-92D4-49B8-A234-0615C64E0CCA}"/>
            </c:ext>
          </c:extLst>
        </c:ser>
        <c:dLbls>
          <c:showLegendKey val="0"/>
          <c:showVal val="0"/>
          <c:showCatName val="0"/>
          <c:showSerName val="0"/>
          <c:showPercent val="0"/>
          <c:showBubbleSize val="0"/>
        </c:dLbls>
        <c:gapWidth val="150"/>
        <c:shape val="box"/>
        <c:axId val="1641536079"/>
        <c:axId val="1666482799"/>
        <c:axId val="1633238511"/>
      </c:bar3DChart>
      <c:catAx>
        <c:axId val="1641536079"/>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66482799"/>
        <c:crosses val="autoZero"/>
        <c:auto val="1"/>
        <c:lblAlgn val="ctr"/>
        <c:lblOffset val="100"/>
        <c:noMultiLvlLbl val="0"/>
      </c:catAx>
      <c:valAx>
        <c:axId val="166648279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41536079"/>
        <c:crosses val="autoZero"/>
        <c:crossBetween val="between"/>
      </c:valAx>
      <c:serAx>
        <c:axId val="1633238511"/>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66482799"/>
        <c:crosses val="autoZero"/>
      </c:ser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300" baseline="0" dirty="0"/>
              <a:t>The Decline in Loan Growth - Pre to Post</a:t>
            </a:r>
          </a:p>
        </c:rich>
      </c:tx>
      <c:layout>
        <c:manualLayout>
          <c:xMode val="edge"/>
          <c:yMode val="edge"/>
          <c:x val="8.7876431156858142E-2"/>
          <c:y val="3.75097789396620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rgbClr val="92D050"/>
            </a:solidFill>
            <a:ln>
              <a:noFill/>
            </a:ln>
            <a:effectLst/>
            <a:sp3d/>
          </c:spPr>
          <c:invertIfNegative val="0"/>
          <c:cat>
            <c:strRef>
              <c:f>'Slides used'!$E$12:$F$12</c:f>
              <c:strCache>
                <c:ptCount val="2"/>
                <c:pt idx="0">
                  <c:v>Private Banks</c:v>
                </c:pt>
                <c:pt idx="1">
                  <c:v>Public Banks</c:v>
                </c:pt>
              </c:strCache>
            </c:strRef>
          </c:cat>
          <c:val>
            <c:numRef>
              <c:f>'Slides used'!$E$13:$F$13</c:f>
              <c:numCache>
                <c:formatCode>General</c:formatCode>
                <c:ptCount val="2"/>
                <c:pt idx="0">
                  <c:v>1.0600000000000003</c:v>
                </c:pt>
                <c:pt idx="1">
                  <c:v>1.75</c:v>
                </c:pt>
              </c:numCache>
            </c:numRef>
          </c:val>
          <c:extLst>
            <c:ext xmlns:c16="http://schemas.microsoft.com/office/drawing/2014/chart" uri="{C3380CC4-5D6E-409C-BE32-E72D297353CC}">
              <c16:uniqueId val="{00000000-1BE0-435B-A5F9-0C64277E23EB}"/>
            </c:ext>
          </c:extLst>
        </c:ser>
        <c:dLbls>
          <c:showLegendKey val="0"/>
          <c:showVal val="0"/>
          <c:showCatName val="0"/>
          <c:showSerName val="0"/>
          <c:showPercent val="0"/>
          <c:showBubbleSize val="0"/>
        </c:dLbls>
        <c:gapWidth val="150"/>
        <c:shape val="box"/>
        <c:axId val="1967904943"/>
        <c:axId val="1815016831"/>
        <c:axId val="0"/>
      </c:bar3DChart>
      <c:catAx>
        <c:axId val="1967904943"/>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15016831"/>
        <c:crosses val="autoZero"/>
        <c:auto val="1"/>
        <c:lblAlgn val="ctr"/>
        <c:lblOffset val="100"/>
        <c:noMultiLvlLbl val="0"/>
      </c:catAx>
      <c:valAx>
        <c:axId val="1815016831"/>
        <c:scaling>
          <c:orientation val="minMax"/>
          <c:max val="3.5"/>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679049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Public Banks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1"/>
          <c:order val="1"/>
          <c:tx>
            <c:strRef>
              <c:f>Sheet1!$N$15</c:f>
              <c:strCache>
                <c:ptCount val="1"/>
                <c:pt idx="0">
                  <c:v>ProCyclicality Pre</c:v>
                </c:pt>
              </c:strCache>
            </c:strRef>
          </c:tx>
          <c:spPr>
            <a:ln w="28575" cap="rnd">
              <a:solidFill>
                <a:schemeClr val="accent1"/>
              </a:solidFill>
              <a:prstDash val="dash"/>
              <a:round/>
            </a:ln>
            <a:effectLst/>
          </c:spPr>
          <c:marker>
            <c:symbol val="circle"/>
            <c:size val="5"/>
            <c:spPr>
              <a:solidFill>
                <a:schemeClr val="accent2"/>
              </a:solidFill>
              <a:ln w="9525">
                <a:solidFill>
                  <a:schemeClr val="accent2"/>
                </a:solidFill>
              </a:ln>
              <a:effectLst/>
            </c:spPr>
          </c:marker>
          <c:cat>
            <c:strRef>
              <c:f>Sheet1!$M$15:$M$20</c:f>
              <c:strCache>
                <c:ptCount val="6"/>
                <c:pt idx="0">
                  <c:v>GDP Growth</c:v>
                </c:pt>
                <c:pt idx="1">
                  <c:v>16.5</c:v>
                </c:pt>
                <c:pt idx="2">
                  <c:v>17</c:v>
                </c:pt>
                <c:pt idx="3">
                  <c:v>17.5</c:v>
                </c:pt>
                <c:pt idx="4">
                  <c:v>18</c:v>
                </c:pt>
                <c:pt idx="5">
                  <c:v>18.5</c:v>
                </c:pt>
              </c:strCache>
            </c:strRef>
          </c:cat>
          <c:val>
            <c:numRef>
              <c:f>Sheet1!$N$16:$N$20</c:f>
              <c:numCache>
                <c:formatCode>General</c:formatCode>
                <c:ptCount val="5"/>
                <c:pt idx="0">
                  <c:v>2.3859279</c:v>
                </c:pt>
                <c:pt idx="1">
                  <c:v>2.3718395999999999</c:v>
                </c:pt>
                <c:pt idx="2">
                  <c:v>2.3577512999999999</c:v>
                </c:pt>
              </c:numCache>
            </c:numRef>
          </c:val>
          <c:smooth val="0"/>
          <c:extLst>
            <c:ext xmlns:c16="http://schemas.microsoft.com/office/drawing/2014/chart" uri="{C3380CC4-5D6E-409C-BE32-E72D297353CC}">
              <c16:uniqueId val="{00000000-650E-48C6-92EE-BEDBFCFBFB84}"/>
            </c:ext>
          </c:extLst>
        </c:ser>
        <c:ser>
          <c:idx val="2"/>
          <c:order val="2"/>
          <c:tx>
            <c:strRef>
              <c:f>Sheet1!$O$15</c:f>
              <c:strCache>
                <c:ptCount val="1"/>
                <c:pt idx="0">
                  <c:v>ProCyclicality Post</c:v>
                </c:pt>
              </c:strCache>
            </c:strRef>
          </c:tx>
          <c:spPr>
            <a:ln w="34925" cap="rnd">
              <a:solidFill>
                <a:srgbClr val="FF0000"/>
              </a:solidFill>
              <a:round/>
            </a:ln>
            <a:effectLst/>
          </c:spPr>
          <c:marker>
            <c:symbol val="circle"/>
            <c:size val="5"/>
            <c:spPr>
              <a:solidFill>
                <a:schemeClr val="accent3"/>
              </a:solidFill>
              <a:ln w="9525">
                <a:solidFill>
                  <a:schemeClr val="accent3"/>
                </a:solidFill>
              </a:ln>
              <a:effectLst/>
            </c:spPr>
          </c:marker>
          <c:cat>
            <c:strRef>
              <c:f>Sheet1!$M$15:$M$20</c:f>
              <c:strCache>
                <c:ptCount val="6"/>
                <c:pt idx="0">
                  <c:v>GDP Growth</c:v>
                </c:pt>
                <c:pt idx="1">
                  <c:v>16.5</c:v>
                </c:pt>
                <c:pt idx="2">
                  <c:v>17</c:v>
                </c:pt>
                <c:pt idx="3">
                  <c:v>17.5</c:v>
                </c:pt>
                <c:pt idx="4">
                  <c:v>18</c:v>
                </c:pt>
                <c:pt idx="5">
                  <c:v>18.5</c:v>
                </c:pt>
              </c:strCache>
            </c:strRef>
          </c:cat>
          <c:val>
            <c:numRef>
              <c:f>Sheet1!$O$16:$O$20</c:f>
              <c:numCache>
                <c:formatCode>General</c:formatCode>
                <c:ptCount val="5"/>
                <c:pt idx="2">
                  <c:v>2.3528020499999993</c:v>
                </c:pt>
                <c:pt idx="3">
                  <c:v>2.4366655999999995</c:v>
                </c:pt>
                <c:pt idx="4">
                  <c:v>2.5205291499999998</c:v>
                </c:pt>
              </c:numCache>
            </c:numRef>
          </c:val>
          <c:smooth val="0"/>
          <c:extLst>
            <c:ext xmlns:c16="http://schemas.microsoft.com/office/drawing/2014/chart" uri="{C3380CC4-5D6E-409C-BE32-E72D297353CC}">
              <c16:uniqueId val="{00000001-650E-48C6-92EE-BEDBFCFBFB84}"/>
            </c:ext>
          </c:extLst>
        </c:ser>
        <c:dLbls>
          <c:showLegendKey val="0"/>
          <c:showVal val="0"/>
          <c:showCatName val="0"/>
          <c:showSerName val="0"/>
          <c:showPercent val="0"/>
          <c:showBubbleSize val="0"/>
        </c:dLbls>
        <c:marker val="1"/>
        <c:smooth val="0"/>
        <c:axId val="8403760"/>
        <c:axId val="1973474928"/>
        <c:extLst>
          <c:ext xmlns:c15="http://schemas.microsoft.com/office/drawing/2012/chart" uri="{02D57815-91ED-43cb-92C2-25804820EDAC}">
            <c15:filteredLineSeries>
              <c15:ser>
                <c:idx val="0"/>
                <c:order val="0"/>
                <c:tx>
                  <c:strRef>
                    <c:extLst>
                      <c:ext uri="{02D57815-91ED-43cb-92C2-25804820EDAC}">
                        <c15:formulaRef>
                          <c15:sqref>Sheet1!$M$15</c15:sqref>
                        </c15:formulaRef>
                      </c:ext>
                    </c:extLst>
                    <c:strCache>
                      <c:ptCount val="1"/>
                      <c:pt idx="0">
                        <c:v>GDP Growth</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extLst>
                      <c:ext uri="{02D57815-91ED-43cb-92C2-25804820EDAC}">
                        <c15:formulaRef>
                          <c15:sqref>Sheet1!$M$15:$M$20</c15:sqref>
                        </c15:formulaRef>
                      </c:ext>
                    </c:extLst>
                    <c:strCache>
                      <c:ptCount val="6"/>
                      <c:pt idx="0">
                        <c:v>GDP Growth</c:v>
                      </c:pt>
                      <c:pt idx="1">
                        <c:v>16.5</c:v>
                      </c:pt>
                      <c:pt idx="2">
                        <c:v>17</c:v>
                      </c:pt>
                      <c:pt idx="3">
                        <c:v>17.5</c:v>
                      </c:pt>
                      <c:pt idx="4">
                        <c:v>18</c:v>
                      </c:pt>
                      <c:pt idx="5">
                        <c:v>18.5</c:v>
                      </c:pt>
                    </c:strCache>
                  </c:strRef>
                </c:cat>
                <c:val>
                  <c:numRef>
                    <c:extLst>
                      <c:ext uri="{02D57815-91ED-43cb-92C2-25804820EDAC}">
                        <c15:formulaRef>
                          <c15:sqref>Sheet1!$M$16:$M$20</c15:sqref>
                        </c15:formulaRef>
                      </c:ext>
                    </c:extLst>
                    <c:numCache>
                      <c:formatCode>General</c:formatCode>
                      <c:ptCount val="5"/>
                      <c:pt idx="0">
                        <c:v>16.5</c:v>
                      </c:pt>
                      <c:pt idx="1">
                        <c:v>17</c:v>
                      </c:pt>
                      <c:pt idx="2">
                        <c:v>17.5</c:v>
                      </c:pt>
                      <c:pt idx="3">
                        <c:v>18</c:v>
                      </c:pt>
                      <c:pt idx="4">
                        <c:v>18.5</c:v>
                      </c:pt>
                    </c:numCache>
                  </c:numRef>
                </c:val>
                <c:smooth val="0"/>
                <c:extLst>
                  <c:ext xmlns:c16="http://schemas.microsoft.com/office/drawing/2014/chart" uri="{C3380CC4-5D6E-409C-BE32-E72D297353CC}">
                    <c16:uniqueId val="{00000002-650E-48C6-92EE-BEDBFCFBFB84}"/>
                  </c:ext>
                </c:extLst>
              </c15:ser>
            </c15:filteredLineSeries>
          </c:ext>
        </c:extLst>
      </c:lineChart>
      <c:catAx>
        <c:axId val="8403760"/>
        <c:scaling>
          <c:orientation val="minMax"/>
        </c:scaling>
        <c:delete val="1"/>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GDP Growth</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out"/>
        <c:minorTickMark val="none"/>
        <c:tickLblPos val="nextTo"/>
        <c:crossAx val="1973474928"/>
        <c:crosses val="autoZero"/>
        <c:auto val="1"/>
        <c:lblAlgn val="ctr"/>
        <c:lblOffset val="100"/>
        <c:noMultiLvlLbl val="0"/>
      </c:catAx>
      <c:valAx>
        <c:axId val="1973474928"/>
        <c:scaling>
          <c:orientation val="minMax"/>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Loan Growth</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crossAx val="84037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Private</a:t>
            </a:r>
            <a:r>
              <a:rPr lang="en-US" baseline="0"/>
              <a:t> Banks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1"/>
          <c:order val="1"/>
          <c:tx>
            <c:strRef>
              <c:f>Sheet1!$N$31</c:f>
              <c:strCache>
                <c:ptCount val="1"/>
                <c:pt idx="0">
                  <c:v>ProCyclicality Pre</c:v>
                </c:pt>
              </c:strCache>
            </c:strRef>
          </c:tx>
          <c:spPr>
            <a:ln w="28575" cap="rnd">
              <a:solidFill>
                <a:schemeClr val="accent1"/>
              </a:solidFill>
              <a:prstDash val="dash"/>
              <a:round/>
            </a:ln>
            <a:effectLst/>
          </c:spPr>
          <c:marker>
            <c:symbol val="none"/>
          </c:marker>
          <c:cat>
            <c:strRef>
              <c:f>Sheet1!$M$31:$M$36</c:f>
              <c:strCache>
                <c:ptCount val="6"/>
                <c:pt idx="0">
                  <c:v>GDP Growth</c:v>
                </c:pt>
                <c:pt idx="1">
                  <c:v>12.45</c:v>
                </c:pt>
                <c:pt idx="2">
                  <c:v>12.7</c:v>
                </c:pt>
                <c:pt idx="3">
                  <c:v>12.95</c:v>
                </c:pt>
                <c:pt idx="4">
                  <c:v>13.2</c:v>
                </c:pt>
                <c:pt idx="5">
                  <c:v>13.45</c:v>
                </c:pt>
              </c:strCache>
            </c:strRef>
          </c:cat>
          <c:val>
            <c:numRef>
              <c:f>Sheet1!$N$32:$N$36</c:f>
              <c:numCache>
                <c:formatCode>General</c:formatCode>
                <c:ptCount val="5"/>
                <c:pt idx="0">
                  <c:v>3.64299952</c:v>
                </c:pt>
                <c:pt idx="1">
                  <c:v>3.6741669200000002</c:v>
                </c:pt>
                <c:pt idx="2">
                  <c:v>3.7053343200000004</c:v>
                </c:pt>
              </c:numCache>
            </c:numRef>
          </c:val>
          <c:smooth val="0"/>
          <c:extLst>
            <c:ext xmlns:c16="http://schemas.microsoft.com/office/drawing/2014/chart" uri="{C3380CC4-5D6E-409C-BE32-E72D297353CC}">
              <c16:uniqueId val="{00000000-453E-42B9-8900-83C7C2FA8DB3}"/>
            </c:ext>
          </c:extLst>
        </c:ser>
        <c:ser>
          <c:idx val="2"/>
          <c:order val="2"/>
          <c:tx>
            <c:strRef>
              <c:f>Sheet1!$O$31</c:f>
              <c:strCache>
                <c:ptCount val="1"/>
                <c:pt idx="0">
                  <c:v>ProCyclicality Post</c:v>
                </c:pt>
              </c:strCache>
            </c:strRef>
          </c:tx>
          <c:spPr>
            <a:ln w="28575" cap="rnd">
              <a:solidFill>
                <a:srgbClr val="FF0000"/>
              </a:solidFill>
              <a:round/>
            </a:ln>
            <a:effectLst/>
          </c:spPr>
          <c:marker>
            <c:symbol val="none"/>
          </c:marker>
          <c:cat>
            <c:strRef>
              <c:f>Sheet1!$M$31:$M$36</c:f>
              <c:strCache>
                <c:ptCount val="6"/>
                <c:pt idx="0">
                  <c:v>GDP Growth</c:v>
                </c:pt>
                <c:pt idx="1">
                  <c:v>12.45</c:v>
                </c:pt>
                <c:pt idx="2">
                  <c:v>12.7</c:v>
                </c:pt>
                <c:pt idx="3">
                  <c:v>12.95</c:v>
                </c:pt>
                <c:pt idx="4">
                  <c:v>13.2</c:v>
                </c:pt>
                <c:pt idx="5">
                  <c:v>13.45</c:v>
                </c:pt>
              </c:strCache>
            </c:strRef>
          </c:cat>
          <c:val>
            <c:numRef>
              <c:f>Sheet1!$O$32:$O$36</c:f>
              <c:numCache>
                <c:formatCode>General</c:formatCode>
                <c:ptCount val="5"/>
                <c:pt idx="2">
                  <c:v>3.7050491649999993</c:v>
                </c:pt>
                <c:pt idx="3">
                  <c:v>3.7688988399999994</c:v>
                </c:pt>
                <c:pt idx="4">
                  <c:v>3.8327485149999996</c:v>
                </c:pt>
              </c:numCache>
            </c:numRef>
          </c:val>
          <c:smooth val="0"/>
          <c:extLst>
            <c:ext xmlns:c16="http://schemas.microsoft.com/office/drawing/2014/chart" uri="{C3380CC4-5D6E-409C-BE32-E72D297353CC}">
              <c16:uniqueId val="{00000001-453E-42B9-8900-83C7C2FA8DB3}"/>
            </c:ext>
          </c:extLst>
        </c:ser>
        <c:dLbls>
          <c:showLegendKey val="0"/>
          <c:showVal val="0"/>
          <c:showCatName val="0"/>
          <c:showSerName val="0"/>
          <c:showPercent val="0"/>
          <c:showBubbleSize val="0"/>
        </c:dLbls>
        <c:smooth val="0"/>
        <c:axId val="80007567"/>
        <c:axId val="2125102399"/>
        <c:extLst>
          <c:ext xmlns:c15="http://schemas.microsoft.com/office/drawing/2012/chart" uri="{02D57815-91ED-43cb-92C2-25804820EDAC}">
            <c15:filteredLineSeries>
              <c15:ser>
                <c:idx val="0"/>
                <c:order val="0"/>
                <c:tx>
                  <c:strRef>
                    <c:extLst>
                      <c:ext uri="{02D57815-91ED-43cb-92C2-25804820EDAC}">
                        <c15:formulaRef>
                          <c15:sqref>Sheet1!$M$31</c15:sqref>
                        </c15:formulaRef>
                      </c:ext>
                    </c:extLst>
                    <c:strCache>
                      <c:ptCount val="1"/>
                      <c:pt idx="0">
                        <c:v>GDP Growth</c:v>
                      </c:pt>
                    </c:strCache>
                  </c:strRef>
                </c:tx>
                <c:spPr>
                  <a:ln w="28575" cap="rnd">
                    <a:solidFill>
                      <a:schemeClr val="accent1"/>
                    </a:solidFill>
                    <a:round/>
                  </a:ln>
                  <a:effectLst/>
                </c:spPr>
                <c:marker>
                  <c:symbol val="none"/>
                </c:marker>
                <c:cat>
                  <c:strRef>
                    <c:extLst>
                      <c:ext uri="{02D57815-91ED-43cb-92C2-25804820EDAC}">
                        <c15:formulaRef>
                          <c15:sqref>Sheet1!$M$31:$M$36</c15:sqref>
                        </c15:formulaRef>
                      </c:ext>
                    </c:extLst>
                    <c:strCache>
                      <c:ptCount val="6"/>
                      <c:pt idx="0">
                        <c:v>GDP Growth</c:v>
                      </c:pt>
                      <c:pt idx="1">
                        <c:v>12.45</c:v>
                      </c:pt>
                      <c:pt idx="2">
                        <c:v>12.7</c:v>
                      </c:pt>
                      <c:pt idx="3">
                        <c:v>12.95</c:v>
                      </c:pt>
                      <c:pt idx="4">
                        <c:v>13.2</c:v>
                      </c:pt>
                      <c:pt idx="5">
                        <c:v>13.45</c:v>
                      </c:pt>
                    </c:strCache>
                  </c:strRef>
                </c:cat>
                <c:val>
                  <c:numRef>
                    <c:extLst>
                      <c:ext uri="{02D57815-91ED-43cb-92C2-25804820EDAC}">
                        <c15:formulaRef>
                          <c15:sqref>Sheet1!$M$32:$M$36</c15:sqref>
                        </c15:formulaRef>
                      </c:ext>
                    </c:extLst>
                    <c:numCache>
                      <c:formatCode>General</c:formatCode>
                      <c:ptCount val="5"/>
                      <c:pt idx="0">
                        <c:v>12.45</c:v>
                      </c:pt>
                      <c:pt idx="1">
                        <c:v>12.7</c:v>
                      </c:pt>
                      <c:pt idx="2">
                        <c:v>12.95</c:v>
                      </c:pt>
                      <c:pt idx="3">
                        <c:v>13.2</c:v>
                      </c:pt>
                      <c:pt idx="4">
                        <c:v>13.45</c:v>
                      </c:pt>
                    </c:numCache>
                  </c:numRef>
                </c:val>
                <c:smooth val="0"/>
                <c:extLst>
                  <c:ext xmlns:c16="http://schemas.microsoft.com/office/drawing/2014/chart" uri="{C3380CC4-5D6E-409C-BE32-E72D297353CC}">
                    <c16:uniqueId val="{00000002-453E-42B9-8900-83C7C2FA8DB3}"/>
                  </c:ext>
                </c:extLst>
              </c15:ser>
            </c15:filteredLineSeries>
          </c:ext>
        </c:extLst>
      </c:lineChart>
      <c:catAx>
        <c:axId val="80007567"/>
        <c:scaling>
          <c:orientation val="minMax"/>
        </c:scaling>
        <c:delete val="1"/>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GDP Growth</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crossAx val="2125102399"/>
        <c:crosses val="autoZero"/>
        <c:auto val="1"/>
        <c:lblAlgn val="ctr"/>
        <c:lblOffset val="100"/>
        <c:noMultiLvlLbl val="0"/>
      </c:catAx>
      <c:valAx>
        <c:axId val="2125102399"/>
        <c:scaling>
          <c:orientation val="minMax"/>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Loan Growth</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crossAx val="800075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Borrower Risk</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ndard"/>
        <c:varyColors val="0"/>
        <c:ser>
          <c:idx val="0"/>
          <c:order val="0"/>
          <c:tx>
            <c:strRef>
              <c:f>'Borrower Risk'!$A$13</c:f>
              <c:strCache>
                <c:ptCount val="1"/>
                <c:pt idx="0">
                  <c:v>Post</c:v>
                </c:pt>
              </c:strCache>
            </c:strRef>
          </c:tx>
          <c:spPr>
            <a:solidFill>
              <a:srgbClr val="00B0F0"/>
            </a:solidFill>
            <a:ln>
              <a:noFill/>
            </a:ln>
            <a:effectLst/>
            <a:sp3d/>
          </c:spPr>
          <c:invertIfNegative val="0"/>
          <c:cat>
            <c:strRef>
              <c:f>'Borrower Risk'!$B$12:$C$12</c:f>
              <c:strCache>
                <c:ptCount val="2"/>
                <c:pt idx="0">
                  <c:v>Private Banks</c:v>
                </c:pt>
                <c:pt idx="1">
                  <c:v>Public Banks</c:v>
                </c:pt>
              </c:strCache>
            </c:strRef>
          </c:cat>
          <c:val>
            <c:numRef>
              <c:f>'Borrower Risk'!$B$13:$C$13</c:f>
              <c:numCache>
                <c:formatCode>0.00</c:formatCode>
                <c:ptCount val="2"/>
                <c:pt idx="0">
                  <c:v>5.8694654000000002</c:v>
                </c:pt>
                <c:pt idx="1">
                  <c:v>3.5000000000000004</c:v>
                </c:pt>
              </c:numCache>
            </c:numRef>
          </c:val>
          <c:extLst>
            <c:ext xmlns:c16="http://schemas.microsoft.com/office/drawing/2014/chart" uri="{C3380CC4-5D6E-409C-BE32-E72D297353CC}">
              <c16:uniqueId val="{00000000-27E1-45C4-9661-9F0CCC6E67D1}"/>
            </c:ext>
          </c:extLst>
        </c:ser>
        <c:ser>
          <c:idx val="1"/>
          <c:order val="1"/>
          <c:tx>
            <c:strRef>
              <c:f>'Borrower Risk'!$A$14</c:f>
              <c:strCache>
                <c:ptCount val="1"/>
                <c:pt idx="0">
                  <c:v>Pre</c:v>
                </c:pt>
              </c:strCache>
            </c:strRef>
          </c:tx>
          <c:spPr>
            <a:solidFill>
              <a:srgbClr val="FFC000"/>
            </a:solidFill>
            <a:ln>
              <a:noFill/>
            </a:ln>
            <a:effectLst/>
            <a:sp3d/>
          </c:spPr>
          <c:invertIfNegative val="0"/>
          <c:cat>
            <c:strRef>
              <c:f>'Borrower Risk'!$B$12:$C$12</c:f>
              <c:strCache>
                <c:ptCount val="2"/>
                <c:pt idx="0">
                  <c:v>Private Banks</c:v>
                </c:pt>
                <c:pt idx="1">
                  <c:v>Public Banks</c:v>
                </c:pt>
              </c:strCache>
            </c:strRef>
          </c:cat>
          <c:val>
            <c:numRef>
              <c:f>'Borrower Risk'!$B$14:$C$14</c:f>
              <c:numCache>
                <c:formatCode>0.00</c:formatCode>
                <c:ptCount val="2"/>
                <c:pt idx="0">
                  <c:v>5.88497</c:v>
                </c:pt>
                <c:pt idx="1">
                  <c:v>5.8868033999999998</c:v>
                </c:pt>
              </c:numCache>
            </c:numRef>
          </c:val>
          <c:extLst>
            <c:ext xmlns:c16="http://schemas.microsoft.com/office/drawing/2014/chart" uri="{C3380CC4-5D6E-409C-BE32-E72D297353CC}">
              <c16:uniqueId val="{00000001-27E1-45C4-9661-9F0CCC6E67D1}"/>
            </c:ext>
          </c:extLst>
        </c:ser>
        <c:dLbls>
          <c:showLegendKey val="0"/>
          <c:showVal val="0"/>
          <c:showCatName val="0"/>
          <c:showSerName val="0"/>
          <c:showPercent val="0"/>
          <c:showBubbleSize val="0"/>
        </c:dLbls>
        <c:gapWidth val="150"/>
        <c:shape val="box"/>
        <c:axId val="1641850655"/>
        <c:axId val="1815031807"/>
        <c:axId val="1965596943"/>
      </c:bar3DChart>
      <c:catAx>
        <c:axId val="1641850655"/>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15031807"/>
        <c:crosses val="autoZero"/>
        <c:auto val="1"/>
        <c:lblAlgn val="ctr"/>
        <c:lblOffset val="100"/>
        <c:noMultiLvlLbl val="0"/>
      </c:catAx>
      <c:valAx>
        <c:axId val="1815031807"/>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41850655"/>
        <c:crosses val="autoZero"/>
        <c:crossBetween val="between"/>
      </c:valAx>
      <c:serAx>
        <c:axId val="1965596943"/>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15031807"/>
        <c:crosses val="autoZero"/>
      </c:ser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Deposit Rates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ndard"/>
        <c:varyColors val="0"/>
        <c:ser>
          <c:idx val="0"/>
          <c:order val="0"/>
          <c:tx>
            <c:strRef>
              <c:f>'Deposit Rates'!$A$7</c:f>
              <c:strCache>
                <c:ptCount val="1"/>
                <c:pt idx="0">
                  <c:v>Post</c:v>
                </c:pt>
              </c:strCache>
            </c:strRef>
          </c:tx>
          <c:spPr>
            <a:solidFill>
              <a:srgbClr val="00B0F0"/>
            </a:solidFill>
            <a:ln>
              <a:noFill/>
            </a:ln>
            <a:effectLst/>
            <a:sp3d/>
          </c:spPr>
          <c:invertIfNegative val="0"/>
          <c:cat>
            <c:strRef>
              <c:f>'Deposit Rates'!$B$6:$C$6</c:f>
              <c:strCache>
                <c:ptCount val="2"/>
                <c:pt idx="0">
                  <c:v>No CL</c:v>
                </c:pt>
                <c:pt idx="1">
                  <c:v>CL</c:v>
                </c:pt>
              </c:strCache>
            </c:strRef>
          </c:cat>
          <c:val>
            <c:numRef>
              <c:f>'Deposit Rates'!$B$7:$C$7</c:f>
              <c:numCache>
                <c:formatCode>0</c:formatCode>
                <c:ptCount val="2"/>
                <c:pt idx="0">
                  <c:v>203.5813</c:v>
                </c:pt>
                <c:pt idx="1">
                  <c:v>169.41990000000001</c:v>
                </c:pt>
              </c:numCache>
            </c:numRef>
          </c:val>
          <c:extLst>
            <c:ext xmlns:c16="http://schemas.microsoft.com/office/drawing/2014/chart" uri="{C3380CC4-5D6E-409C-BE32-E72D297353CC}">
              <c16:uniqueId val="{00000000-3C6E-42DA-BA11-CD01186490B3}"/>
            </c:ext>
          </c:extLst>
        </c:ser>
        <c:ser>
          <c:idx val="1"/>
          <c:order val="1"/>
          <c:tx>
            <c:strRef>
              <c:f>'Deposit Rates'!$A$8</c:f>
              <c:strCache>
                <c:ptCount val="1"/>
                <c:pt idx="0">
                  <c:v>Pre</c:v>
                </c:pt>
              </c:strCache>
            </c:strRef>
          </c:tx>
          <c:spPr>
            <a:solidFill>
              <a:srgbClr val="FFC000"/>
            </a:solidFill>
            <a:ln>
              <a:noFill/>
            </a:ln>
            <a:effectLst/>
            <a:sp3d/>
          </c:spPr>
          <c:invertIfNegative val="0"/>
          <c:cat>
            <c:strRef>
              <c:f>'Deposit Rates'!$B$6:$C$6</c:f>
              <c:strCache>
                <c:ptCount val="2"/>
                <c:pt idx="0">
                  <c:v>No CL</c:v>
                </c:pt>
                <c:pt idx="1">
                  <c:v>CL</c:v>
                </c:pt>
              </c:strCache>
            </c:strRef>
          </c:cat>
          <c:val>
            <c:numRef>
              <c:f>'Deposit Rates'!$B$8:$C$8</c:f>
              <c:numCache>
                <c:formatCode>0</c:formatCode>
                <c:ptCount val="2"/>
                <c:pt idx="0">
                  <c:v>308.28199999999998</c:v>
                </c:pt>
                <c:pt idx="1">
                  <c:v>208.68940000000001</c:v>
                </c:pt>
              </c:numCache>
            </c:numRef>
          </c:val>
          <c:extLst>
            <c:ext xmlns:c16="http://schemas.microsoft.com/office/drawing/2014/chart" uri="{C3380CC4-5D6E-409C-BE32-E72D297353CC}">
              <c16:uniqueId val="{00000001-3C6E-42DA-BA11-CD01186490B3}"/>
            </c:ext>
          </c:extLst>
        </c:ser>
        <c:dLbls>
          <c:showLegendKey val="0"/>
          <c:showVal val="0"/>
          <c:showCatName val="0"/>
          <c:showSerName val="0"/>
          <c:showPercent val="0"/>
          <c:showBubbleSize val="0"/>
        </c:dLbls>
        <c:gapWidth val="150"/>
        <c:shape val="box"/>
        <c:axId val="2020828719"/>
        <c:axId val="2018471471"/>
        <c:axId val="2016189631"/>
      </c:bar3DChart>
      <c:catAx>
        <c:axId val="2020828719"/>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18471471"/>
        <c:crosses val="autoZero"/>
        <c:auto val="1"/>
        <c:lblAlgn val="ctr"/>
        <c:lblOffset val="100"/>
        <c:noMultiLvlLbl val="0"/>
      </c:catAx>
      <c:valAx>
        <c:axId val="2018471471"/>
        <c:scaling>
          <c:orientation val="minMax"/>
          <c:max val="35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20828719"/>
        <c:crosses val="autoZero"/>
        <c:crossBetween val="between"/>
        <c:majorUnit val="50"/>
      </c:valAx>
      <c:serAx>
        <c:axId val="2016189631"/>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18471471"/>
        <c:crosses val="autoZero"/>
      </c:ser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29212084573881242"/>
          <c:y val="0.1787709497206704"/>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ndard"/>
        <c:varyColors val="0"/>
        <c:ser>
          <c:idx val="0"/>
          <c:order val="0"/>
          <c:tx>
            <c:strRef>
              <c:f>'Deposit Rates'!$F$6</c:f>
              <c:strCache>
                <c:ptCount val="1"/>
                <c:pt idx="0">
                  <c:v> </c:v>
                </c:pt>
              </c:strCache>
            </c:strRef>
          </c:tx>
          <c:spPr>
            <a:solidFill>
              <a:srgbClr val="92D050"/>
            </a:solidFill>
            <a:ln>
              <a:solidFill>
                <a:srgbClr val="92D050"/>
              </a:solidFill>
            </a:ln>
            <a:effectLst/>
            <a:sp3d>
              <a:contourClr>
                <a:srgbClr val="92D050"/>
              </a:contourClr>
            </a:sp3d>
          </c:spPr>
          <c:invertIfNegative val="0"/>
          <c:cat>
            <c:strRef>
              <c:f>'Deposit Rates'!$E$7:$E$8</c:f>
              <c:strCache>
                <c:ptCount val="2"/>
                <c:pt idx="0">
                  <c:v>No CL  (105 basis pts)</c:v>
                </c:pt>
                <c:pt idx="1">
                  <c:v>CL  (39 basis pts)</c:v>
                </c:pt>
              </c:strCache>
            </c:strRef>
          </c:cat>
          <c:val>
            <c:numRef>
              <c:f>'Deposit Rates'!$F$7:$F$8</c:f>
              <c:numCache>
                <c:formatCode>0</c:formatCode>
                <c:ptCount val="2"/>
                <c:pt idx="0">
                  <c:v>104.70069999999998</c:v>
                </c:pt>
                <c:pt idx="1">
                  <c:v>39.269499999999994</c:v>
                </c:pt>
              </c:numCache>
            </c:numRef>
          </c:val>
          <c:extLst>
            <c:ext xmlns:c16="http://schemas.microsoft.com/office/drawing/2014/chart" uri="{C3380CC4-5D6E-409C-BE32-E72D297353CC}">
              <c16:uniqueId val="{00000000-ECA0-4283-BD20-6DFC0BCD7EA1}"/>
            </c:ext>
          </c:extLst>
        </c:ser>
        <c:dLbls>
          <c:showLegendKey val="0"/>
          <c:showVal val="0"/>
          <c:showCatName val="0"/>
          <c:showSerName val="0"/>
          <c:showPercent val="0"/>
          <c:showBubbleSize val="0"/>
        </c:dLbls>
        <c:gapWidth val="150"/>
        <c:shape val="box"/>
        <c:axId val="2020885519"/>
        <c:axId val="1815018079"/>
        <c:axId val="1965601119"/>
      </c:bar3DChart>
      <c:catAx>
        <c:axId val="2020885519"/>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15018079"/>
        <c:crosses val="autoZero"/>
        <c:auto val="1"/>
        <c:lblAlgn val="ctr"/>
        <c:lblOffset val="100"/>
        <c:noMultiLvlLbl val="0"/>
      </c:catAx>
      <c:valAx>
        <c:axId val="1815018079"/>
        <c:scaling>
          <c:orientation val="minMax"/>
          <c:max val="35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20885519"/>
        <c:crosses val="autoZero"/>
        <c:crossBetween val="between"/>
        <c:majorUnit val="50"/>
      </c:valAx>
      <c:serAx>
        <c:axId val="1965601119"/>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15018079"/>
        <c:crosses val="autoZero"/>
      </c:ser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EDOs Issued</a:t>
            </a:r>
            <a:r>
              <a:rPr lang="en-US" baseline="0"/>
              <a:t> to Opaque Banks</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ndard"/>
        <c:varyColors val="0"/>
        <c:ser>
          <c:idx val="0"/>
          <c:order val="0"/>
          <c:tx>
            <c:strRef>
              <c:f>'EDOs - Opacity'!$A$3</c:f>
              <c:strCache>
                <c:ptCount val="1"/>
                <c:pt idx="0">
                  <c:v>Pre</c:v>
                </c:pt>
              </c:strCache>
            </c:strRef>
          </c:tx>
          <c:spPr>
            <a:solidFill>
              <a:srgbClr val="FFC000"/>
            </a:solidFill>
            <a:ln>
              <a:noFill/>
            </a:ln>
            <a:effectLst/>
            <a:sp3d/>
          </c:spPr>
          <c:invertIfNegative val="0"/>
          <c:cat>
            <c:strRef>
              <c:f>'EDOs - Opacity'!$B$2:$C$2</c:f>
              <c:strCache>
                <c:ptCount val="2"/>
                <c:pt idx="0">
                  <c:v>No CL</c:v>
                </c:pt>
                <c:pt idx="1">
                  <c:v>CL</c:v>
                </c:pt>
              </c:strCache>
            </c:strRef>
          </c:cat>
          <c:val>
            <c:numRef>
              <c:f>'EDOs - Opacity'!$B$3:$C$3</c:f>
              <c:numCache>
                <c:formatCode>General</c:formatCode>
                <c:ptCount val="2"/>
                <c:pt idx="0">
                  <c:v>1.3796299999999999E-2</c:v>
                </c:pt>
                <c:pt idx="1">
                  <c:v>4.7000000000000002E-3</c:v>
                </c:pt>
              </c:numCache>
            </c:numRef>
          </c:val>
          <c:extLst>
            <c:ext xmlns:c16="http://schemas.microsoft.com/office/drawing/2014/chart" uri="{C3380CC4-5D6E-409C-BE32-E72D297353CC}">
              <c16:uniqueId val="{00000000-79D2-47FC-93AB-E75B408C95F5}"/>
            </c:ext>
          </c:extLst>
        </c:ser>
        <c:ser>
          <c:idx val="1"/>
          <c:order val="1"/>
          <c:tx>
            <c:strRef>
              <c:f>'EDOs - Opacity'!$A$4</c:f>
              <c:strCache>
                <c:ptCount val="1"/>
                <c:pt idx="0">
                  <c:v>Post</c:v>
                </c:pt>
              </c:strCache>
            </c:strRef>
          </c:tx>
          <c:spPr>
            <a:solidFill>
              <a:srgbClr val="00B0F0"/>
            </a:solidFill>
            <a:ln>
              <a:noFill/>
            </a:ln>
            <a:effectLst/>
            <a:sp3d/>
          </c:spPr>
          <c:invertIfNegative val="0"/>
          <c:cat>
            <c:strRef>
              <c:f>'EDOs - Opacity'!$B$2:$C$2</c:f>
              <c:strCache>
                <c:ptCount val="2"/>
                <c:pt idx="0">
                  <c:v>No CL</c:v>
                </c:pt>
                <c:pt idx="1">
                  <c:v>CL</c:v>
                </c:pt>
              </c:strCache>
            </c:strRef>
          </c:cat>
          <c:val>
            <c:numRef>
              <c:f>'EDOs - Opacity'!$B$4:$C$4</c:f>
              <c:numCache>
                <c:formatCode>General</c:formatCode>
                <c:ptCount val="2"/>
                <c:pt idx="0">
                  <c:v>0.03</c:v>
                </c:pt>
                <c:pt idx="1">
                  <c:v>0.06</c:v>
                </c:pt>
              </c:numCache>
            </c:numRef>
          </c:val>
          <c:extLst>
            <c:ext xmlns:c16="http://schemas.microsoft.com/office/drawing/2014/chart" uri="{C3380CC4-5D6E-409C-BE32-E72D297353CC}">
              <c16:uniqueId val="{00000001-79D2-47FC-93AB-E75B408C95F5}"/>
            </c:ext>
          </c:extLst>
        </c:ser>
        <c:dLbls>
          <c:showLegendKey val="0"/>
          <c:showVal val="0"/>
          <c:showCatName val="0"/>
          <c:showSerName val="0"/>
          <c:showPercent val="0"/>
          <c:showBubbleSize val="0"/>
        </c:dLbls>
        <c:gapWidth val="150"/>
        <c:shape val="box"/>
        <c:axId val="1855138991"/>
        <c:axId val="1984687423"/>
        <c:axId val="1983843151"/>
      </c:bar3DChart>
      <c:catAx>
        <c:axId val="1855138991"/>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84687423"/>
        <c:crosses val="autoZero"/>
        <c:auto val="1"/>
        <c:lblAlgn val="ctr"/>
        <c:lblOffset val="100"/>
        <c:noMultiLvlLbl val="0"/>
      </c:catAx>
      <c:valAx>
        <c:axId val="19846874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55138991"/>
        <c:crosses val="autoZero"/>
        <c:crossBetween val="between"/>
      </c:valAx>
      <c:serAx>
        <c:axId val="1983843151"/>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84687423"/>
        <c:crosses val="autoZero"/>
      </c:ser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0.27439</cdr:x>
      <cdr:y>0.22617</cdr:y>
    </cdr:from>
    <cdr:to>
      <cdr:x>0.79065</cdr:x>
      <cdr:y>0.2972</cdr:y>
    </cdr:to>
    <cdr:sp macro="" textlink="">
      <cdr:nvSpPr>
        <cdr:cNvPr id="2" name="TextBox 1">
          <a:extLst xmlns:a="http://schemas.openxmlformats.org/drawingml/2006/main">
            <a:ext uri="{FF2B5EF4-FFF2-40B4-BE49-F238E27FC236}">
              <a16:creationId xmlns:a16="http://schemas.microsoft.com/office/drawing/2014/main" id="{64DEF46E-99CC-4AC9-8F8D-11E5B4FBE235}"/>
            </a:ext>
          </a:extLst>
        </cdr:cNvPr>
        <cdr:cNvSpPr txBox="1"/>
      </cdr:nvSpPr>
      <cdr:spPr>
        <a:xfrm xmlns:a="http://schemas.openxmlformats.org/drawingml/2006/main">
          <a:off x="857250" y="768350"/>
          <a:ext cx="1612900" cy="2413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0.19106</cdr:x>
      <cdr:y>0.18879</cdr:y>
    </cdr:from>
    <cdr:to>
      <cdr:x>0.86585</cdr:x>
      <cdr:y>0.2785</cdr:y>
    </cdr:to>
    <cdr:sp macro="" textlink="">
      <cdr:nvSpPr>
        <cdr:cNvPr id="3" name="TextBox 2">
          <a:extLst xmlns:a="http://schemas.openxmlformats.org/drawingml/2006/main">
            <a:ext uri="{FF2B5EF4-FFF2-40B4-BE49-F238E27FC236}">
              <a16:creationId xmlns:a16="http://schemas.microsoft.com/office/drawing/2014/main" id="{8E4978C4-44E6-4C55-9E49-6902A3C643BD}"/>
            </a:ext>
          </a:extLst>
        </cdr:cNvPr>
        <cdr:cNvSpPr txBox="1"/>
      </cdr:nvSpPr>
      <cdr:spPr>
        <a:xfrm xmlns:a="http://schemas.openxmlformats.org/drawingml/2006/main">
          <a:off x="596900" y="641350"/>
          <a:ext cx="21082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en-US" sz="1100" b="0" i="0" baseline="0" dirty="0">
              <a:effectLst/>
              <a:latin typeface="+mn-lt"/>
              <a:ea typeface="+mn-ea"/>
              <a:cs typeface="+mn-cs"/>
            </a:rPr>
            <a:t>Decline in Rates from Pre to Post</a:t>
          </a:r>
          <a:endParaRPr lang="en-US" dirty="0">
            <a:effectLst/>
          </a:endParaRPr>
        </a:p>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6" cy="465139"/>
          </a:xfrm>
          <a:prstGeom prst="rect">
            <a:avLst/>
          </a:prstGeom>
        </p:spPr>
        <p:txBody>
          <a:bodyPr vert="horz" lIns="91503" tIns="45752" rIns="91503" bIns="45752" rtlCol="0"/>
          <a:lstStyle>
            <a:lvl1pPr algn="l">
              <a:defRPr sz="1200"/>
            </a:lvl1pPr>
          </a:lstStyle>
          <a:p>
            <a:endParaRPr lang="en-US"/>
          </a:p>
        </p:txBody>
      </p:sp>
      <p:sp>
        <p:nvSpPr>
          <p:cNvPr id="3" name="Date Placeholder 2"/>
          <p:cNvSpPr>
            <a:spLocks noGrp="1"/>
          </p:cNvSpPr>
          <p:nvPr>
            <p:ph type="dt" sz="quarter" idx="1"/>
          </p:nvPr>
        </p:nvSpPr>
        <p:spPr>
          <a:xfrm>
            <a:off x="3970340" y="0"/>
            <a:ext cx="3038476" cy="465139"/>
          </a:xfrm>
          <a:prstGeom prst="rect">
            <a:avLst/>
          </a:prstGeom>
        </p:spPr>
        <p:txBody>
          <a:bodyPr vert="horz" lIns="91503" tIns="45752" rIns="91503" bIns="45752" rtlCol="0"/>
          <a:lstStyle>
            <a:lvl1pPr algn="r">
              <a:defRPr sz="1200"/>
            </a:lvl1pPr>
          </a:lstStyle>
          <a:p>
            <a:fld id="{D75B74B7-63FC-46D6-BDCC-5FC2F3CFECAB}" type="datetimeFigureOut">
              <a:rPr lang="en-US" smtClean="0"/>
              <a:t>9/26/2022</a:t>
            </a:fld>
            <a:endParaRPr lang="en-US"/>
          </a:p>
        </p:txBody>
      </p:sp>
      <p:sp>
        <p:nvSpPr>
          <p:cNvPr id="4" name="Footer Placeholder 3"/>
          <p:cNvSpPr>
            <a:spLocks noGrp="1"/>
          </p:cNvSpPr>
          <p:nvPr>
            <p:ph type="ftr" sz="quarter" idx="2"/>
          </p:nvPr>
        </p:nvSpPr>
        <p:spPr>
          <a:xfrm>
            <a:off x="1" y="8829675"/>
            <a:ext cx="3038476" cy="465139"/>
          </a:xfrm>
          <a:prstGeom prst="rect">
            <a:avLst/>
          </a:prstGeom>
        </p:spPr>
        <p:txBody>
          <a:bodyPr vert="horz" lIns="91503" tIns="45752" rIns="91503" bIns="45752" rtlCol="0" anchor="b"/>
          <a:lstStyle>
            <a:lvl1pPr algn="l">
              <a:defRPr sz="1200"/>
            </a:lvl1pPr>
          </a:lstStyle>
          <a:p>
            <a:endParaRPr lang="en-US"/>
          </a:p>
        </p:txBody>
      </p:sp>
      <p:sp>
        <p:nvSpPr>
          <p:cNvPr id="5" name="Slide Number Placeholder 4"/>
          <p:cNvSpPr>
            <a:spLocks noGrp="1"/>
          </p:cNvSpPr>
          <p:nvPr>
            <p:ph type="sldNum" sz="quarter" idx="3"/>
          </p:nvPr>
        </p:nvSpPr>
        <p:spPr>
          <a:xfrm>
            <a:off x="3970340" y="8829675"/>
            <a:ext cx="3038476" cy="465139"/>
          </a:xfrm>
          <a:prstGeom prst="rect">
            <a:avLst/>
          </a:prstGeom>
        </p:spPr>
        <p:txBody>
          <a:bodyPr vert="horz" lIns="91503" tIns="45752" rIns="91503" bIns="45752" rtlCol="0" anchor="b"/>
          <a:lstStyle>
            <a:lvl1pPr algn="r">
              <a:defRPr sz="1200"/>
            </a:lvl1pPr>
          </a:lstStyle>
          <a:p>
            <a:fld id="{7BB72D01-EAC0-4DC9-A31C-8E3786560BE8}" type="slidenum">
              <a:rPr lang="en-US" smtClean="0"/>
              <a:t>‹#›</a:t>
            </a:fld>
            <a:endParaRPr lang="en-US"/>
          </a:p>
        </p:txBody>
      </p:sp>
    </p:spTree>
    <p:extLst>
      <p:ext uri="{BB962C8B-B14F-4D97-AF65-F5344CB8AC3E}">
        <p14:creationId xmlns:p14="http://schemas.microsoft.com/office/powerpoint/2010/main" val="59407326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7841" cy="464820"/>
          </a:xfrm>
          <a:prstGeom prst="rect">
            <a:avLst/>
          </a:prstGeom>
        </p:spPr>
        <p:txBody>
          <a:bodyPr vert="horz" lIns="93242" tIns="46620" rIns="93242" bIns="46620" rtlCol="0"/>
          <a:lstStyle>
            <a:lvl1pPr algn="l">
              <a:defRPr sz="1200"/>
            </a:lvl1pPr>
          </a:lstStyle>
          <a:p>
            <a:endParaRPr lang="en-US"/>
          </a:p>
        </p:txBody>
      </p:sp>
      <p:sp>
        <p:nvSpPr>
          <p:cNvPr id="3" name="Date Placeholder 2"/>
          <p:cNvSpPr>
            <a:spLocks noGrp="1"/>
          </p:cNvSpPr>
          <p:nvPr>
            <p:ph type="dt" idx="1"/>
          </p:nvPr>
        </p:nvSpPr>
        <p:spPr>
          <a:xfrm>
            <a:off x="3970938" y="2"/>
            <a:ext cx="3037841" cy="464820"/>
          </a:xfrm>
          <a:prstGeom prst="rect">
            <a:avLst/>
          </a:prstGeom>
        </p:spPr>
        <p:txBody>
          <a:bodyPr vert="horz" lIns="93242" tIns="46620" rIns="93242" bIns="46620" rtlCol="0"/>
          <a:lstStyle>
            <a:lvl1pPr algn="r">
              <a:defRPr sz="1200"/>
            </a:lvl1pPr>
          </a:lstStyle>
          <a:p>
            <a:fld id="{EDCA9373-ACFF-4AE3-BCAA-370BB7846031}" type="datetimeFigureOut">
              <a:rPr lang="en-US" smtClean="0"/>
              <a:pPr/>
              <a:t>9/26/2022</a:t>
            </a:fld>
            <a:endParaRPr lang="en-US"/>
          </a:p>
        </p:txBody>
      </p:sp>
      <p:sp>
        <p:nvSpPr>
          <p:cNvPr id="4" name="Slide Image Placeholder 3"/>
          <p:cNvSpPr>
            <a:spLocks noGrp="1" noRot="1" noChangeAspect="1"/>
          </p:cNvSpPr>
          <p:nvPr>
            <p:ph type="sldImg" idx="2"/>
          </p:nvPr>
        </p:nvSpPr>
        <p:spPr>
          <a:xfrm>
            <a:off x="1181100" y="695325"/>
            <a:ext cx="4648200" cy="3486150"/>
          </a:xfrm>
          <a:prstGeom prst="rect">
            <a:avLst/>
          </a:prstGeom>
          <a:noFill/>
          <a:ln w="12700">
            <a:solidFill>
              <a:prstClr val="black"/>
            </a:solidFill>
          </a:ln>
        </p:spPr>
        <p:txBody>
          <a:bodyPr vert="horz" lIns="93242" tIns="46620" rIns="93242" bIns="46620" rtlCol="0" anchor="ctr"/>
          <a:lstStyle/>
          <a:p>
            <a:endParaRPr lang="en-US"/>
          </a:p>
        </p:txBody>
      </p:sp>
      <p:sp>
        <p:nvSpPr>
          <p:cNvPr id="5" name="Notes Placeholder 4"/>
          <p:cNvSpPr>
            <a:spLocks noGrp="1"/>
          </p:cNvSpPr>
          <p:nvPr>
            <p:ph type="body" sz="quarter" idx="3"/>
          </p:nvPr>
        </p:nvSpPr>
        <p:spPr>
          <a:xfrm>
            <a:off x="701040" y="4415793"/>
            <a:ext cx="5608320" cy="4183380"/>
          </a:xfrm>
          <a:prstGeom prst="rect">
            <a:avLst/>
          </a:prstGeom>
        </p:spPr>
        <p:txBody>
          <a:bodyPr vert="horz" lIns="93242" tIns="46620" rIns="93242" bIns="466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9"/>
            <a:ext cx="3037841" cy="464820"/>
          </a:xfrm>
          <a:prstGeom prst="rect">
            <a:avLst/>
          </a:prstGeom>
        </p:spPr>
        <p:txBody>
          <a:bodyPr vert="horz" lIns="93242" tIns="46620" rIns="93242" bIns="466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9"/>
            <a:ext cx="3037841" cy="464820"/>
          </a:xfrm>
          <a:prstGeom prst="rect">
            <a:avLst/>
          </a:prstGeom>
        </p:spPr>
        <p:txBody>
          <a:bodyPr vert="horz" lIns="93242" tIns="46620" rIns="93242" bIns="46620" rtlCol="0" anchor="b"/>
          <a:lstStyle>
            <a:lvl1pPr algn="r">
              <a:defRPr sz="1200"/>
            </a:lvl1pPr>
          </a:lstStyle>
          <a:p>
            <a:fld id="{2F509BA1-1F69-4171-B94C-AC2BE86802AC}" type="slidenum">
              <a:rPr lang="en-US" smtClean="0"/>
              <a:pPr/>
              <a:t>‹#›</a:t>
            </a:fld>
            <a:endParaRPr lang="en-US"/>
          </a:p>
        </p:txBody>
      </p:sp>
    </p:spTree>
    <p:extLst>
      <p:ext uri="{BB962C8B-B14F-4D97-AF65-F5344CB8AC3E}">
        <p14:creationId xmlns:p14="http://schemas.microsoft.com/office/powerpoint/2010/main" val="3704692084"/>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2937">
              <a:defRPr/>
            </a:pPr>
            <a:r>
              <a:rPr lang="en-SG" dirty="0"/>
              <a:t>Using the SEC’s 2004 decision to begin publicly disclosing its comment letters, we study the consequences of </a:t>
            </a:r>
            <a:r>
              <a:rPr lang="en-SG" i="1" dirty="0"/>
              <a:t>increased regulatory transparency on the banking industry</a:t>
            </a:r>
            <a:r>
              <a:rPr lang="en-SG" dirty="0"/>
              <a:t>. </a:t>
            </a:r>
          </a:p>
          <a:p>
            <a:pPr defTabSz="912937">
              <a:defRPr/>
            </a:pPr>
            <a:endParaRPr lang="en-SG" dirty="0"/>
          </a:p>
          <a:p>
            <a:pPr defTabSz="912937">
              <a:defRPr/>
            </a:pPr>
            <a:r>
              <a:rPr lang="en-SG" dirty="0"/>
              <a:t>We exploit the fact that the SEC only issues comment letters to public banks, and we adopt a difference-in-differences design to demonstrate that compared to private banks, public banks improve the timeliness of their loan provisions; experience slower and more procyclical loan growth &amp; shift credit towards safer borrowers when reg transparency increases. Our additional tests demonstrate that public banks receiving SEC CLs experience an increase in deposit rates and less </a:t>
            </a:r>
            <a:r>
              <a:rPr lang="en-CA" dirty="0"/>
              <a:t>regulatory forbearance once the CLs are publicly disclosed. </a:t>
            </a:r>
            <a:r>
              <a:rPr lang="en-SG" dirty="0"/>
              <a:t>Taken together, the results highlight the duality of regulatory transparency for the banking industry. </a:t>
            </a:r>
            <a:endParaRPr lang="en-US" dirty="0"/>
          </a:p>
          <a:p>
            <a:endParaRPr lang="en-US" sz="1000" dirty="0">
              <a:latin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2F509BA1-1F69-4171-B94C-AC2BE86802AC}" type="slidenum">
              <a:rPr lang="en-US" smtClean="0"/>
              <a:pPr/>
              <a:t>1</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8564668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over Public Banks lending activities become more Pro-Cyclical – as indicated by the sharper kink in the relation between loan growth and GDP.</a:t>
            </a:r>
          </a:p>
        </p:txBody>
      </p:sp>
      <p:sp>
        <p:nvSpPr>
          <p:cNvPr id="4" name="Footer Placeholder 3"/>
          <p:cNvSpPr>
            <a:spLocks noGrp="1"/>
          </p:cNvSpPr>
          <p:nvPr>
            <p:ph type="ftr" sz="quarter" idx="4"/>
          </p:nvPr>
        </p:nvSpPr>
        <p:spPr/>
        <p:txBody>
          <a:bodyPr/>
          <a:lstStyle/>
          <a:p>
            <a:endParaRPr lang="en-US"/>
          </a:p>
        </p:txBody>
      </p:sp>
      <p:sp>
        <p:nvSpPr>
          <p:cNvPr id="5" name="Slide Number Placeholder 4"/>
          <p:cNvSpPr>
            <a:spLocks noGrp="1"/>
          </p:cNvSpPr>
          <p:nvPr>
            <p:ph type="sldNum" sz="quarter" idx="5"/>
          </p:nvPr>
        </p:nvSpPr>
        <p:spPr/>
        <p:txBody>
          <a:bodyPr/>
          <a:lstStyle/>
          <a:p>
            <a:fld id="{2F509BA1-1F69-4171-B94C-AC2BE86802AC}" type="slidenum">
              <a:rPr lang="en-US" smtClean="0"/>
              <a:pPr/>
              <a:t>10</a:t>
            </a:fld>
            <a:endParaRPr lang="en-US"/>
          </a:p>
        </p:txBody>
      </p:sp>
    </p:spTree>
    <p:extLst>
      <p:ext uri="{BB962C8B-B14F-4D97-AF65-F5344CB8AC3E}">
        <p14:creationId xmlns:p14="http://schemas.microsoft.com/office/powerpoint/2010/main" val="2286994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 Public Banks reduce the riskiness of their borrowers</a:t>
            </a:r>
          </a:p>
          <a:p>
            <a:endParaRPr lang="en-US" dirty="0"/>
          </a:p>
          <a:p>
            <a:r>
              <a:rPr lang="en-US" sz="1200" b="0" i="1" u="none" strike="noStrike" kern="1200" baseline="0" dirty="0">
                <a:solidFill>
                  <a:schemeClr val="tx1"/>
                </a:solidFill>
                <a:latin typeface="+mn-lt"/>
                <a:ea typeface="+mn-ea"/>
                <a:cs typeface="+mn-cs"/>
              </a:rPr>
              <a:t>Borrower Risk </a:t>
            </a:r>
            <a:r>
              <a:rPr lang="en-US" sz="1200" b="0" i="0" u="none" strike="noStrike" kern="1200" baseline="0" dirty="0">
                <a:solidFill>
                  <a:schemeClr val="tx1"/>
                </a:solidFill>
                <a:latin typeface="+mn-lt"/>
                <a:ea typeface="+mn-ea"/>
                <a:cs typeface="+mn-cs"/>
              </a:rPr>
              <a:t>is measured by the </a:t>
            </a:r>
            <a:r>
              <a:rPr lang="en-US" sz="1200" b="1" i="0" u="none" strike="noStrike" kern="1200" baseline="0" dirty="0">
                <a:solidFill>
                  <a:schemeClr val="tx1"/>
                </a:solidFill>
                <a:latin typeface="+mn-lt"/>
                <a:ea typeface="+mn-ea"/>
                <a:cs typeface="+mn-cs"/>
              </a:rPr>
              <a:t>standard deviation of the borrower’s ROA </a:t>
            </a:r>
            <a:r>
              <a:rPr lang="en-US" sz="1200" b="0" i="0" u="none" strike="noStrike" kern="1200" baseline="0" dirty="0">
                <a:solidFill>
                  <a:schemeClr val="tx1"/>
                </a:solidFill>
                <a:latin typeface="+mn-lt"/>
                <a:ea typeface="+mn-ea"/>
                <a:cs typeface="+mn-cs"/>
              </a:rPr>
              <a:t>in the past eight quarters or the </a:t>
            </a:r>
            <a:r>
              <a:rPr lang="en-US" sz="1200" b="1" i="0" u="none" strike="noStrike" kern="1200" baseline="0" dirty="0">
                <a:solidFill>
                  <a:schemeClr val="tx1"/>
                </a:solidFill>
                <a:latin typeface="+mn-lt"/>
                <a:ea typeface="+mn-ea"/>
                <a:cs typeface="+mn-cs"/>
              </a:rPr>
              <a:t>standard deviation of the borrower’s stock return </a:t>
            </a:r>
            <a:r>
              <a:rPr lang="en-US" sz="1200" b="0" i="0" u="none" strike="noStrike" kern="1200" baseline="0" dirty="0">
                <a:solidFill>
                  <a:schemeClr val="tx1"/>
                </a:solidFill>
                <a:latin typeface="+mn-lt"/>
                <a:ea typeface="+mn-ea"/>
                <a:cs typeface="+mn-cs"/>
              </a:rPr>
              <a:t>in the facility activation year. </a:t>
            </a:r>
            <a:r>
              <a:rPr lang="en-US" dirty="0"/>
              <a:t> </a:t>
            </a:r>
          </a:p>
        </p:txBody>
      </p:sp>
      <p:sp>
        <p:nvSpPr>
          <p:cNvPr id="4" name="Footer Placeholder 3"/>
          <p:cNvSpPr>
            <a:spLocks noGrp="1"/>
          </p:cNvSpPr>
          <p:nvPr>
            <p:ph type="ftr" sz="quarter" idx="4"/>
          </p:nvPr>
        </p:nvSpPr>
        <p:spPr/>
        <p:txBody>
          <a:bodyPr/>
          <a:lstStyle/>
          <a:p>
            <a:endParaRPr lang="en-US"/>
          </a:p>
        </p:txBody>
      </p:sp>
      <p:sp>
        <p:nvSpPr>
          <p:cNvPr id="5" name="Slide Number Placeholder 4"/>
          <p:cNvSpPr>
            <a:spLocks noGrp="1"/>
          </p:cNvSpPr>
          <p:nvPr>
            <p:ph type="sldNum" sz="quarter" idx="5"/>
          </p:nvPr>
        </p:nvSpPr>
        <p:spPr/>
        <p:txBody>
          <a:bodyPr/>
          <a:lstStyle/>
          <a:p>
            <a:fld id="{2F509BA1-1F69-4171-B94C-AC2BE86802AC}" type="slidenum">
              <a:rPr lang="en-US" smtClean="0"/>
              <a:pPr/>
              <a:t>11</a:t>
            </a:fld>
            <a:endParaRPr lang="en-US"/>
          </a:p>
        </p:txBody>
      </p:sp>
    </p:spTree>
    <p:extLst>
      <p:ext uri="{BB962C8B-B14F-4D97-AF65-F5344CB8AC3E}">
        <p14:creationId xmlns:p14="http://schemas.microsoft.com/office/powerpoint/2010/main" val="33401199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argue that public banks change their behaviors to avoid the negative consequences of receiving an SEC CL (i.e., higher funding costs and increased regulatory intervention by other regulators).  To validate that this is so, we provide additional tests that directly examine </a:t>
            </a:r>
            <a:r>
              <a:rPr lang="en-US" b="1" dirty="0"/>
              <a:t>whether public banks that receive CLs in fact experience the negative outcome more often after the disclosure regime change (i.e., after regulatory actions become more transparent).  </a:t>
            </a:r>
            <a:endParaRPr lang="en-US" dirty="0"/>
          </a:p>
          <a:p>
            <a:r>
              <a:rPr lang="en-US" dirty="0"/>
              <a:t>In these tests we focus on PUBLIC banks only. And ask: </a:t>
            </a:r>
            <a:r>
              <a:rPr lang="en-US" i="1" dirty="0">
                <a:latin typeface="Times New Roman" panose="02020603050405020304" pitchFamily="18" charset="0"/>
                <a:cs typeface="Times New Roman" panose="02020603050405020304" pitchFamily="18" charset="0"/>
              </a:rPr>
              <a:t>Does the public disclosure of SEC CLs change the consequences for public banks receiving the CLs?  </a:t>
            </a:r>
            <a:r>
              <a:rPr lang="en-US" dirty="0"/>
              <a:t>Recall that in the PRE period CLs are never publicly disclosed; in the POST period CLs are publicly disclosed once the review is complete.</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2F509BA1-1F69-4171-B94C-AC2BE86802AC}" type="slidenum">
              <a:rPr lang="en-US" smtClean="0"/>
              <a:pPr/>
              <a:t>12</a:t>
            </a:fld>
            <a:endParaRPr lang="en-US"/>
          </a:p>
        </p:txBody>
      </p:sp>
    </p:spTree>
    <p:extLst>
      <p:ext uri="{BB962C8B-B14F-4D97-AF65-F5344CB8AC3E}">
        <p14:creationId xmlns:p14="http://schemas.microsoft.com/office/powerpoint/2010/main" val="38611382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expect to document an increase in deposit rates for banks after they receive a public CL.</a:t>
            </a:r>
          </a:p>
          <a:p>
            <a:r>
              <a:rPr lang="en-US" dirty="0"/>
              <a:t>Well, rates declined from the pre to the post period, so what we find, in fact, is a smaller decline in deposit rates for the banks that received CLs.</a:t>
            </a:r>
          </a:p>
        </p:txBody>
      </p:sp>
      <p:sp>
        <p:nvSpPr>
          <p:cNvPr id="4" name="Footer Placeholder 3"/>
          <p:cNvSpPr>
            <a:spLocks noGrp="1"/>
          </p:cNvSpPr>
          <p:nvPr>
            <p:ph type="ftr" sz="quarter" idx="4"/>
          </p:nvPr>
        </p:nvSpPr>
        <p:spPr/>
        <p:txBody>
          <a:bodyPr/>
          <a:lstStyle/>
          <a:p>
            <a:endParaRPr lang="en-US"/>
          </a:p>
        </p:txBody>
      </p:sp>
      <p:sp>
        <p:nvSpPr>
          <p:cNvPr id="5" name="Slide Number Placeholder 4"/>
          <p:cNvSpPr>
            <a:spLocks noGrp="1"/>
          </p:cNvSpPr>
          <p:nvPr>
            <p:ph type="sldNum" sz="quarter" idx="5"/>
          </p:nvPr>
        </p:nvSpPr>
        <p:spPr/>
        <p:txBody>
          <a:bodyPr/>
          <a:lstStyle/>
          <a:p>
            <a:fld id="{2F509BA1-1F69-4171-B94C-AC2BE86802AC}" type="slidenum">
              <a:rPr lang="en-US" smtClean="0"/>
              <a:pPr/>
              <a:t>13</a:t>
            </a:fld>
            <a:endParaRPr lang="en-US"/>
          </a:p>
        </p:txBody>
      </p:sp>
    </p:spTree>
    <p:extLst>
      <p:ext uri="{BB962C8B-B14F-4D97-AF65-F5344CB8AC3E}">
        <p14:creationId xmlns:p14="http://schemas.microsoft.com/office/powerpoint/2010/main" val="32492547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we examine all public banks, we do not find a difference in EDOs.</a:t>
            </a:r>
          </a:p>
          <a:p>
            <a:r>
              <a:rPr lang="en-US" dirty="0"/>
              <a:t>However, if we examine the subset of Opaque Banks -- both sets of banks (those rec a CL and those that do not) experience an increase EDOs in the Post period, but the increase in the issuance of EDOs is much higher for the banks that received publicly disclosed CLs. We interpret this as suggesting that other bank regulators’ enforcement actions are affected by the enhanced transparency of the SEC’s CL process, consistent with Regulatory Spillover.</a:t>
            </a:r>
          </a:p>
        </p:txBody>
      </p:sp>
      <p:sp>
        <p:nvSpPr>
          <p:cNvPr id="4" name="Footer Placeholder 3"/>
          <p:cNvSpPr>
            <a:spLocks noGrp="1"/>
          </p:cNvSpPr>
          <p:nvPr>
            <p:ph type="ftr" sz="quarter" idx="4"/>
          </p:nvPr>
        </p:nvSpPr>
        <p:spPr/>
        <p:txBody>
          <a:bodyPr/>
          <a:lstStyle/>
          <a:p>
            <a:endParaRPr lang="en-US"/>
          </a:p>
        </p:txBody>
      </p:sp>
      <p:sp>
        <p:nvSpPr>
          <p:cNvPr id="5" name="Slide Number Placeholder 4"/>
          <p:cNvSpPr>
            <a:spLocks noGrp="1"/>
          </p:cNvSpPr>
          <p:nvPr>
            <p:ph type="sldNum" sz="quarter" idx="5"/>
          </p:nvPr>
        </p:nvSpPr>
        <p:spPr/>
        <p:txBody>
          <a:bodyPr/>
          <a:lstStyle/>
          <a:p>
            <a:fld id="{2F509BA1-1F69-4171-B94C-AC2BE86802AC}" type="slidenum">
              <a:rPr lang="en-US" smtClean="0"/>
              <a:pPr/>
              <a:t>14</a:t>
            </a:fld>
            <a:endParaRPr lang="en-US"/>
          </a:p>
        </p:txBody>
      </p:sp>
    </p:spTree>
    <p:extLst>
      <p:ext uri="{BB962C8B-B14F-4D97-AF65-F5344CB8AC3E}">
        <p14:creationId xmlns:p14="http://schemas.microsoft.com/office/powerpoint/2010/main" val="25845882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 regulatory spill over is particular so for politically banks. In the pre period no </a:t>
            </a:r>
            <a:r>
              <a:rPr lang="en-US" dirty="0" err="1"/>
              <a:t>signf</a:t>
            </a:r>
            <a:r>
              <a:rPr lang="en-US" dirty="0"/>
              <a:t>. difference in EDOs for CL and no CL samples for politically connected firms.  In the post period other bank regulators appear to highly diligent in issuing EDOs to politically connected firms – perhaps because these bank regulators do not wish to appear to be showing favor to the politically connected banks.</a:t>
            </a:r>
          </a:p>
        </p:txBody>
      </p:sp>
      <p:sp>
        <p:nvSpPr>
          <p:cNvPr id="4" name="Footer Placeholder 3"/>
          <p:cNvSpPr>
            <a:spLocks noGrp="1"/>
          </p:cNvSpPr>
          <p:nvPr>
            <p:ph type="ftr" sz="quarter" idx="4"/>
          </p:nvPr>
        </p:nvSpPr>
        <p:spPr/>
        <p:txBody>
          <a:bodyPr/>
          <a:lstStyle/>
          <a:p>
            <a:endParaRPr lang="en-US"/>
          </a:p>
        </p:txBody>
      </p:sp>
      <p:sp>
        <p:nvSpPr>
          <p:cNvPr id="5" name="Slide Number Placeholder 4"/>
          <p:cNvSpPr>
            <a:spLocks noGrp="1"/>
          </p:cNvSpPr>
          <p:nvPr>
            <p:ph type="sldNum" sz="quarter" idx="5"/>
          </p:nvPr>
        </p:nvSpPr>
        <p:spPr/>
        <p:txBody>
          <a:bodyPr/>
          <a:lstStyle/>
          <a:p>
            <a:fld id="{2F509BA1-1F69-4171-B94C-AC2BE86802AC}" type="slidenum">
              <a:rPr lang="en-US" smtClean="0"/>
              <a:pPr/>
              <a:t>15</a:t>
            </a:fld>
            <a:endParaRPr lang="en-US"/>
          </a:p>
        </p:txBody>
      </p:sp>
    </p:spTree>
    <p:extLst>
      <p:ext uri="{BB962C8B-B14F-4D97-AF65-F5344CB8AC3E}">
        <p14:creationId xmlns:p14="http://schemas.microsoft.com/office/powerpoint/2010/main" val="11972605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Table 6 provide robustness tests for the 3 primary dependent variables: Timeliness, Loan Growth and Procyclical Lending. Moving across the table, Col 1 excludes the 10 largest public banks; Col 2 removes the largest public and smallest private banks; Next in Col 3 we rule out SOX as an alternative explanation (although FDIC Improvement Act went into effect in 1993)  Finally, in Col 4 include </a:t>
            </a:r>
            <a:r>
              <a:rPr lang="en-US" dirty="0" err="1"/>
              <a:t>obs</a:t>
            </a:r>
            <a:r>
              <a:rPr lang="en-US" dirty="0"/>
              <a:t> from the </a:t>
            </a:r>
            <a:r>
              <a:rPr lang="en-US" dirty="0" err="1"/>
              <a:t>fin’l</a:t>
            </a:r>
            <a:r>
              <a:rPr lang="en-US" dirty="0"/>
              <a:t> crisis period (2007Q4 to 2009Q2). Our findings are robust.</a:t>
            </a:r>
            <a:endParaRPr lang="en-US" b="1"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2F509BA1-1F69-4171-B94C-AC2BE86802AC}" type="slidenum">
              <a:rPr lang="en-US" smtClean="0"/>
              <a:pPr/>
              <a:t>16</a:t>
            </a:fld>
            <a:endParaRPr lang="en-US"/>
          </a:p>
        </p:txBody>
      </p:sp>
    </p:spTree>
    <p:extLst>
      <p:ext uri="{BB962C8B-B14F-4D97-AF65-F5344CB8AC3E}">
        <p14:creationId xmlns:p14="http://schemas.microsoft.com/office/powerpoint/2010/main" val="20765635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endParaRPr lang="en-US"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2F509BA1-1F69-4171-B94C-AC2BE86802AC}" type="slidenum">
              <a:rPr lang="en-US" smtClean="0"/>
              <a:pPr/>
              <a:t>17</a:t>
            </a:fld>
            <a:endParaRPr lang="en-US"/>
          </a:p>
        </p:txBody>
      </p:sp>
    </p:spTree>
    <p:extLst>
      <p:ext uri="{BB962C8B-B14F-4D97-AF65-F5344CB8AC3E}">
        <p14:creationId xmlns:p14="http://schemas.microsoft.com/office/powerpoint/2010/main" val="41258391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4"/>
          </p:nvPr>
        </p:nvSpPr>
        <p:spPr/>
        <p:txBody>
          <a:bodyPr/>
          <a:lstStyle/>
          <a:p>
            <a:endParaRPr lang="en-US"/>
          </a:p>
        </p:txBody>
      </p:sp>
      <p:sp>
        <p:nvSpPr>
          <p:cNvPr id="5" name="Slide Number Placeholder 4"/>
          <p:cNvSpPr>
            <a:spLocks noGrp="1"/>
          </p:cNvSpPr>
          <p:nvPr>
            <p:ph type="sldNum" sz="quarter" idx="5"/>
          </p:nvPr>
        </p:nvSpPr>
        <p:spPr/>
        <p:txBody>
          <a:bodyPr/>
          <a:lstStyle/>
          <a:p>
            <a:fld id="{2F509BA1-1F69-4171-B94C-AC2BE86802AC}" type="slidenum">
              <a:rPr lang="en-US" smtClean="0"/>
              <a:pPr/>
              <a:t>18</a:t>
            </a:fld>
            <a:endParaRPr lang="en-US"/>
          </a:p>
        </p:txBody>
      </p:sp>
    </p:spTree>
    <p:extLst>
      <p:ext uri="{BB962C8B-B14F-4D97-AF65-F5344CB8AC3E}">
        <p14:creationId xmlns:p14="http://schemas.microsoft.com/office/powerpoint/2010/main" val="3950938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Changes in the Timeliness of their Loan Loss Provisions as well as changes in banks lending activities – specifically changes in loan growth and whether banks’ lending become more pro cyclical?  Finally, we ask whether public banks shift their lending to lower risk borrowers?</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2F509BA1-1F69-4171-B94C-AC2BE86802AC}" type="slidenum">
              <a:rPr lang="en-US" smtClean="0"/>
              <a:pPr/>
              <a:t>2</a:t>
            </a:fld>
            <a:endParaRPr lang="en-US"/>
          </a:p>
        </p:txBody>
      </p:sp>
    </p:spTree>
    <p:extLst>
      <p:ext uri="{BB962C8B-B14F-4D97-AF65-F5344CB8AC3E}">
        <p14:creationId xmlns:p14="http://schemas.microsoft.com/office/powerpoint/2010/main" val="2232261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i="1" dirty="0"/>
              <a:t>Changes in Differences tests </a:t>
            </a:r>
            <a:r>
              <a:rPr lang="en-US" dirty="0"/>
              <a:t>might be a better description, b/c we already know that public and private banks differ on many dimensions.  </a:t>
            </a:r>
            <a:r>
              <a:rPr lang="en-US" b="1" dirty="0"/>
              <a:t>The question becomes does the magnitude of these differences between public and private banks shift in a meaningful way following the disclosure regime change?</a:t>
            </a:r>
          </a:p>
          <a:p>
            <a:endParaRPr lang="en-US" dirty="0"/>
          </a:p>
          <a:p>
            <a:r>
              <a:rPr lang="en-US" sz="2000" b="1" dirty="0">
                <a:latin typeface="Times New Roman" panose="02020603050405020304" pitchFamily="18" charset="0"/>
                <a:cs typeface="Times New Roman" panose="02020603050405020304" pitchFamily="18" charset="0"/>
              </a:rPr>
              <a:t>Pre period</a:t>
            </a:r>
            <a:r>
              <a:rPr lang="en-US" sz="2000" dirty="0">
                <a:latin typeface="Times New Roman" panose="02020603050405020304" pitchFamily="18" charset="0"/>
                <a:cs typeface="Times New Roman" panose="02020603050405020304" pitchFamily="18" charset="0"/>
              </a:rPr>
              <a:t>:</a:t>
            </a:r>
          </a:p>
          <a:p>
            <a:pPr lvl="1"/>
            <a:r>
              <a:rPr lang="en-US" sz="2000" dirty="0">
                <a:latin typeface="Times New Roman" panose="02020603050405020304" pitchFamily="18" charset="0"/>
                <a:cs typeface="Times New Roman" panose="02020603050405020304" pitchFamily="18" charset="0"/>
              </a:rPr>
              <a:t>January 1, 1998 – July 31, 2004</a:t>
            </a:r>
          </a:p>
          <a:p>
            <a:pPr lvl="1"/>
            <a:r>
              <a:rPr lang="en-US" sz="2000" dirty="0">
                <a:latin typeface="Times New Roman" panose="02020603050405020304" pitchFamily="18" charset="0"/>
                <a:cs typeface="Times New Roman" panose="02020603050405020304" pitchFamily="18" charset="0"/>
              </a:rPr>
              <a:t>SEC CLs: obtained through FOIA requests</a:t>
            </a:r>
          </a:p>
          <a:p>
            <a:pPr lvl="2"/>
            <a:r>
              <a:rPr lang="en-US" sz="2000" dirty="0">
                <a:latin typeface="Times New Roman" panose="02020603050405020304" pitchFamily="18" charset="0"/>
                <a:cs typeface="Times New Roman" panose="02020603050405020304" pitchFamily="18" charset="0"/>
              </a:rPr>
              <a:t>Available information: bank, review period, filing date of 10Ks</a:t>
            </a:r>
          </a:p>
          <a:p>
            <a:pPr lvl="2"/>
            <a:r>
              <a:rPr lang="en-US" sz="2000" dirty="0">
                <a:latin typeface="Times New Roman" panose="02020603050405020304" pitchFamily="18" charset="0"/>
                <a:cs typeface="Times New Roman" panose="02020603050405020304" pitchFamily="18" charset="0"/>
              </a:rPr>
              <a:t>Unknown information: content of the CLs</a:t>
            </a:r>
          </a:p>
          <a:p>
            <a:r>
              <a:rPr lang="en-US" sz="2000" b="1" dirty="0">
                <a:latin typeface="Times New Roman" panose="02020603050405020304" pitchFamily="18" charset="0"/>
                <a:cs typeface="Times New Roman" panose="02020603050405020304" pitchFamily="18" charset="0"/>
              </a:rPr>
              <a:t>Post period</a:t>
            </a:r>
            <a:r>
              <a:rPr lang="en-US" sz="2000" dirty="0">
                <a:latin typeface="Times New Roman" panose="02020603050405020304" pitchFamily="18" charset="0"/>
                <a:cs typeface="Times New Roman" panose="02020603050405020304" pitchFamily="18" charset="0"/>
              </a:rPr>
              <a:t>:</a:t>
            </a:r>
          </a:p>
          <a:p>
            <a:pPr lvl="1"/>
            <a:r>
              <a:rPr lang="en-US" sz="2000" dirty="0">
                <a:latin typeface="Times New Roman" panose="02020603050405020304" pitchFamily="18" charset="0"/>
                <a:cs typeface="Times New Roman" panose="02020603050405020304" pitchFamily="18" charset="0"/>
              </a:rPr>
              <a:t>August 1, 2004 – Dec. 31, 2011</a:t>
            </a:r>
          </a:p>
          <a:p>
            <a:pPr lvl="1"/>
            <a:r>
              <a:rPr lang="en-US" sz="2000" dirty="0">
                <a:latin typeface="Times New Roman" panose="02020603050405020304" pitchFamily="18" charset="0"/>
                <a:cs typeface="Times New Roman" panose="02020603050405020304" pitchFamily="18" charset="0"/>
              </a:rPr>
              <a:t>SEC CLs: available on Audit Analytics, includes content of the CLs</a:t>
            </a:r>
          </a:p>
          <a:p>
            <a:endParaRPr lang="en-US" sz="2000" dirty="0">
              <a:latin typeface="Times New Roman" panose="02020603050405020304" pitchFamily="18" charset="0"/>
              <a:cs typeface="Times New Roman" panose="02020603050405020304" pitchFamily="18" charset="0"/>
            </a:endParaRPr>
          </a:p>
          <a:p>
            <a:r>
              <a:rPr lang="en-SG" sz="2000" dirty="0">
                <a:latin typeface="Times New Roman" panose="02020603050405020304" pitchFamily="18" charset="0"/>
                <a:cs typeface="Times New Roman" panose="02020603050405020304" pitchFamily="18" charset="0"/>
              </a:rPr>
              <a:t>All Commercial Banks on </a:t>
            </a:r>
            <a:r>
              <a:rPr lang="en-SG" sz="2000" b="1" dirty="0">
                <a:latin typeface="Times New Roman" panose="02020603050405020304" pitchFamily="18" charset="0"/>
                <a:cs typeface="Times New Roman" panose="02020603050405020304" pitchFamily="18" charset="0"/>
              </a:rPr>
              <a:t>Call Reports </a:t>
            </a:r>
            <a:r>
              <a:rPr lang="en-SG" sz="2000" dirty="0">
                <a:latin typeface="Times New Roman" panose="02020603050405020304" pitchFamily="18" charset="0"/>
                <a:cs typeface="Times New Roman" panose="02020603050405020304" pitchFamily="18" charset="0"/>
              </a:rPr>
              <a:t>- Observations at the bank-quarters </a:t>
            </a:r>
          </a:p>
          <a:p>
            <a:r>
              <a:rPr lang="en-SG" sz="2000" b="1" dirty="0">
                <a:latin typeface="Times New Roman" panose="02020603050405020304" pitchFamily="18" charset="0"/>
                <a:cs typeface="Times New Roman" panose="02020603050405020304" pitchFamily="18" charset="0"/>
              </a:rPr>
              <a:t>Treatment</a:t>
            </a:r>
            <a:r>
              <a:rPr lang="en-SG" sz="2000" dirty="0">
                <a:latin typeface="Times New Roman" panose="02020603050405020304" pitchFamily="18" charset="0"/>
                <a:cs typeface="Times New Roman" panose="02020603050405020304" pitchFamily="18" charset="0"/>
              </a:rPr>
              <a:t> - All publicly listed banks as of the 4</a:t>
            </a:r>
            <a:r>
              <a:rPr lang="en-SG" sz="2000" baseline="30000" dirty="0">
                <a:latin typeface="Times New Roman" panose="02020603050405020304" pitchFamily="18" charset="0"/>
                <a:cs typeface="Times New Roman" panose="02020603050405020304" pitchFamily="18" charset="0"/>
              </a:rPr>
              <a:t>th</a:t>
            </a:r>
            <a:r>
              <a:rPr lang="en-SG" sz="2000" dirty="0">
                <a:latin typeface="Times New Roman" panose="02020603050405020304" pitchFamily="18" charset="0"/>
                <a:cs typeface="Times New Roman" panose="02020603050405020304" pitchFamily="18" charset="0"/>
              </a:rPr>
              <a:t> Quarter of 2004 (first quarter following the SEC’s policy change); </a:t>
            </a:r>
            <a:r>
              <a:rPr lang="en-SG" sz="2000" b="1" dirty="0">
                <a:latin typeface="Times New Roman" panose="02020603050405020304" pitchFamily="18" charset="0"/>
                <a:cs typeface="Times New Roman" panose="02020603050405020304" pitchFamily="18" charset="0"/>
              </a:rPr>
              <a:t>Control</a:t>
            </a:r>
            <a:r>
              <a:rPr lang="en-SG" sz="2000" dirty="0">
                <a:latin typeface="Times New Roman" panose="02020603050405020304" pitchFamily="18" charset="0"/>
                <a:cs typeface="Times New Roman" panose="02020603050405020304" pitchFamily="18" charset="0"/>
              </a:rPr>
              <a:t> – All private banks</a:t>
            </a:r>
            <a:endParaRPr lang="en-US" sz="2000" dirty="0">
              <a:latin typeface="Times New Roman" panose="02020603050405020304" pitchFamily="18" charset="0"/>
              <a:cs typeface="Times New Roman" panose="02020603050405020304" pitchFamily="18" charset="0"/>
            </a:endParaRPr>
          </a:p>
          <a:p>
            <a:endParaRPr lang="en-US"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2F509BA1-1F69-4171-B94C-AC2BE86802AC}" type="slidenum">
              <a:rPr lang="en-US" smtClean="0"/>
              <a:pPr/>
              <a:t>3</a:t>
            </a:fld>
            <a:endParaRPr lang="en-US"/>
          </a:p>
        </p:txBody>
      </p:sp>
    </p:spTree>
    <p:extLst>
      <p:ext uri="{BB962C8B-B14F-4D97-AF65-F5344CB8AC3E}">
        <p14:creationId xmlns:p14="http://schemas.microsoft.com/office/powerpoint/2010/main" val="34918320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dirty="0"/>
              <a:t>Comparison of CL Reviews by the SEC Pre and Post 2004</a:t>
            </a:r>
            <a:endParaRPr lang="en-CA" dirty="0"/>
          </a:p>
          <a:p>
            <a:r>
              <a:rPr lang="en-SG" sz="2400" dirty="0"/>
              <a:t>  Public reviews take long (94 vs 80 days on average)</a:t>
            </a:r>
          </a:p>
          <a:p>
            <a:r>
              <a:rPr lang="en-SG" sz="2400" dirty="0"/>
              <a:t>  Public reviews cover fewer topics (2-3 vs 7-8)</a:t>
            </a:r>
          </a:p>
          <a:p>
            <a:r>
              <a:rPr lang="en-SG" sz="2400" dirty="0"/>
              <a:t>  Similar topics Pre and Post</a:t>
            </a:r>
          </a:p>
          <a:p>
            <a:pPr lvl="1"/>
            <a:r>
              <a:rPr lang="en-SG" sz="2000" dirty="0"/>
              <a:t>Most common topic: loans - valuation and allowances </a:t>
            </a:r>
          </a:p>
          <a:p>
            <a:endParaRPr lang="en-CA"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2F509BA1-1F69-4171-B94C-AC2BE86802AC}" type="slidenum">
              <a:rPr lang="en-US" smtClean="0"/>
              <a:pPr/>
              <a:t>4</a:t>
            </a:fld>
            <a:endParaRPr lang="en-US"/>
          </a:p>
        </p:txBody>
      </p:sp>
    </p:spTree>
    <p:extLst>
      <p:ext uri="{BB962C8B-B14F-4D97-AF65-F5344CB8AC3E}">
        <p14:creationId xmlns:p14="http://schemas.microsoft.com/office/powerpoint/2010/main" val="193546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t>Goldstein and </a:t>
            </a:r>
            <a:r>
              <a:rPr lang="en-SG" dirty="0" err="1"/>
              <a:t>Sapra</a:t>
            </a:r>
            <a:r>
              <a:rPr lang="en-SG" dirty="0"/>
              <a:t> (2014) argue that transparent banking supervision is a double-edged sword. </a:t>
            </a:r>
            <a:endParaRPr lang="en-CA"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2F509BA1-1F69-4171-B94C-AC2BE86802AC}" type="slidenum">
              <a:rPr lang="en-US" smtClean="0"/>
              <a:pPr/>
              <a:t>5</a:t>
            </a:fld>
            <a:endParaRPr lang="en-US"/>
          </a:p>
        </p:txBody>
      </p:sp>
    </p:spTree>
    <p:extLst>
      <p:ext uri="{BB962C8B-B14F-4D97-AF65-F5344CB8AC3E}">
        <p14:creationId xmlns:p14="http://schemas.microsoft.com/office/powerpoint/2010/main" val="3016866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a:t>Note: Other Bank regulators include the Federal Reserve Board, the Office of the Comptroller of the Currency (OCC), and the Federal Deposit Insurance Corporation (FDIC), and state bank regulators. </a:t>
            </a:r>
            <a:endParaRPr lang="en-US"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2F509BA1-1F69-4171-B94C-AC2BE86802AC}" type="slidenum">
              <a:rPr lang="en-US" smtClean="0"/>
              <a:pPr/>
              <a:t>6</a:t>
            </a:fld>
            <a:endParaRPr lang="en-US"/>
          </a:p>
        </p:txBody>
      </p:sp>
    </p:spTree>
    <p:extLst>
      <p:ext uri="{BB962C8B-B14F-4D97-AF65-F5344CB8AC3E}">
        <p14:creationId xmlns:p14="http://schemas.microsoft.com/office/powerpoint/2010/main" val="48641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Comparing Public and Private Banks before and after the SEC’s policy change – we see that both sets of banks increase the timeliness of their Loan Loss Provisions, but the increase in timeliness is larger for Public banks.</a:t>
            </a:r>
          </a:p>
          <a:p>
            <a:endParaRPr lang="en-US" dirty="0"/>
          </a:p>
          <a:p>
            <a:r>
              <a:rPr lang="en-US" sz="1200" b="0" i="1" u="none" strike="noStrike" kern="1200" baseline="0" dirty="0" err="1">
                <a:solidFill>
                  <a:schemeClr val="tx1"/>
                </a:solidFill>
                <a:latin typeface="+mn-lt"/>
                <a:ea typeface="+mn-ea"/>
                <a:cs typeface="+mn-cs"/>
              </a:rPr>
              <a:t>Timelinessi,t</a:t>
            </a:r>
            <a:r>
              <a:rPr lang="en-US" sz="1200" b="0" i="0" u="none" strike="noStrike" kern="1200" baseline="0" dirty="0">
                <a:solidFill>
                  <a:schemeClr val="tx1"/>
                </a:solidFill>
                <a:latin typeface="+mn-lt"/>
                <a:ea typeface="+mn-ea"/>
                <a:cs typeface="+mn-cs"/>
              </a:rPr>
              <a:t>, is the difference in the adjusted R2 from the following two rolling regressions for each bank-quarter using the 12 quarters starting from quarter </a:t>
            </a:r>
            <a:r>
              <a:rPr lang="en-US" sz="1200" b="0" i="1" u="none" strike="noStrike" kern="1200" baseline="0" dirty="0">
                <a:solidFill>
                  <a:schemeClr val="tx1"/>
                </a:solidFill>
                <a:latin typeface="+mn-lt"/>
                <a:ea typeface="+mn-ea"/>
                <a:cs typeface="+mn-cs"/>
              </a:rPr>
              <a:t>t</a:t>
            </a:r>
            <a:r>
              <a:rPr lang="en-US" sz="1200" b="0" i="0" u="none" strike="noStrike" kern="1200" baseline="0" dirty="0">
                <a:solidFill>
                  <a:schemeClr val="tx1"/>
                </a:solidFill>
                <a:latin typeface="+mn-lt"/>
                <a:ea typeface="+mn-ea"/>
                <a:cs typeface="+mn-cs"/>
              </a:rPr>
              <a:t>: </a:t>
            </a:r>
          </a:p>
          <a:p>
            <a:r>
              <a:rPr lang="en-US" sz="1200" b="0" i="1" u="none" strike="noStrike" kern="1200" baseline="0" dirty="0" err="1">
                <a:solidFill>
                  <a:schemeClr val="tx1"/>
                </a:solidFill>
                <a:latin typeface="+mn-lt"/>
                <a:ea typeface="+mn-ea"/>
                <a:cs typeface="+mn-cs"/>
              </a:rPr>
              <a:t>LLPt</a:t>
            </a:r>
            <a:r>
              <a:rPr lang="en-US" sz="1200" b="0" i="1"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 </a:t>
            </a:r>
            <a:r>
              <a:rPr lang="el-GR" sz="1200" b="0" i="1" u="none" strike="noStrike" kern="1200" baseline="0" dirty="0">
                <a:solidFill>
                  <a:schemeClr val="tx1"/>
                </a:solidFill>
                <a:latin typeface="+mn-lt"/>
                <a:ea typeface="+mn-ea"/>
                <a:cs typeface="+mn-cs"/>
              </a:rPr>
              <a:t>β0 </a:t>
            </a:r>
            <a:r>
              <a:rPr lang="el-GR" sz="1200" b="0" i="0" u="none" strike="noStrike" kern="1200" baseline="0" dirty="0">
                <a:solidFill>
                  <a:schemeClr val="tx1"/>
                </a:solidFill>
                <a:latin typeface="+mn-lt"/>
                <a:ea typeface="+mn-ea"/>
                <a:cs typeface="+mn-cs"/>
              </a:rPr>
              <a:t>+ </a:t>
            </a:r>
            <a:r>
              <a:rPr lang="el-GR" sz="1200" b="0" i="1" u="none" strike="noStrike" kern="1200" baseline="0" dirty="0">
                <a:solidFill>
                  <a:schemeClr val="tx1"/>
                </a:solidFill>
                <a:latin typeface="+mn-lt"/>
                <a:ea typeface="+mn-ea"/>
                <a:cs typeface="+mn-cs"/>
              </a:rPr>
              <a:t>β1 Δ</a:t>
            </a:r>
            <a:r>
              <a:rPr lang="en-US" sz="1200" b="0" i="1" u="none" strike="noStrike" kern="1200" baseline="0" dirty="0">
                <a:solidFill>
                  <a:schemeClr val="tx1"/>
                </a:solidFill>
                <a:latin typeface="+mn-lt"/>
                <a:ea typeface="+mn-ea"/>
                <a:cs typeface="+mn-cs"/>
              </a:rPr>
              <a:t>NPLt-2 </a:t>
            </a:r>
            <a:r>
              <a:rPr lang="en-US" sz="1200" b="0" i="0" u="none" strike="noStrike" kern="1200" baseline="0" dirty="0">
                <a:solidFill>
                  <a:schemeClr val="tx1"/>
                </a:solidFill>
                <a:latin typeface="+mn-lt"/>
                <a:ea typeface="+mn-ea"/>
                <a:cs typeface="+mn-cs"/>
              </a:rPr>
              <a:t>+ </a:t>
            </a:r>
            <a:r>
              <a:rPr lang="el-GR" sz="1200" b="0" i="1" u="none" strike="noStrike" kern="1200" baseline="0" dirty="0">
                <a:solidFill>
                  <a:schemeClr val="tx1"/>
                </a:solidFill>
                <a:latin typeface="+mn-lt"/>
                <a:ea typeface="+mn-ea"/>
                <a:cs typeface="+mn-cs"/>
              </a:rPr>
              <a:t>β2 Δ</a:t>
            </a:r>
            <a:r>
              <a:rPr lang="en-US" sz="1200" b="0" i="1" u="none" strike="noStrike" kern="1200" baseline="0" dirty="0">
                <a:solidFill>
                  <a:schemeClr val="tx1"/>
                </a:solidFill>
                <a:latin typeface="+mn-lt"/>
                <a:ea typeface="+mn-ea"/>
                <a:cs typeface="+mn-cs"/>
              </a:rPr>
              <a:t>NPLt-1 </a:t>
            </a:r>
            <a:r>
              <a:rPr lang="en-US" sz="1200" b="0" i="0" u="none" strike="noStrike" kern="1200" baseline="0" dirty="0">
                <a:solidFill>
                  <a:schemeClr val="tx1"/>
                </a:solidFill>
                <a:latin typeface="+mn-lt"/>
                <a:ea typeface="+mn-ea"/>
                <a:cs typeface="+mn-cs"/>
              </a:rPr>
              <a:t>+ </a:t>
            </a:r>
            <a:r>
              <a:rPr lang="el-GR" sz="1200" b="0" i="1" u="none" strike="noStrike" kern="1200" baseline="0" dirty="0">
                <a:solidFill>
                  <a:schemeClr val="tx1"/>
                </a:solidFill>
                <a:latin typeface="+mn-lt"/>
                <a:ea typeface="+mn-ea"/>
                <a:cs typeface="+mn-cs"/>
              </a:rPr>
              <a:t>β3 </a:t>
            </a:r>
            <a:r>
              <a:rPr lang="en-US" sz="1200" b="0" i="1" u="none" strike="noStrike" kern="1200" baseline="0" dirty="0">
                <a:solidFill>
                  <a:schemeClr val="tx1"/>
                </a:solidFill>
                <a:latin typeface="+mn-lt"/>
                <a:ea typeface="+mn-ea"/>
                <a:cs typeface="+mn-cs"/>
              </a:rPr>
              <a:t>CAPt-1 </a:t>
            </a:r>
            <a:r>
              <a:rPr lang="en-US" sz="1200" b="0" i="0" u="none" strike="noStrike" kern="1200" baseline="0" dirty="0">
                <a:solidFill>
                  <a:schemeClr val="tx1"/>
                </a:solidFill>
                <a:latin typeface="+mn-lt"/>
                <a:ea typeface="+mn-ea"/>
                <a:cs typeface="+mn-cs"/>
              </a:rPr>
              <a:t>+ </a:t>
            </a:r>
            <a:r>
              <a:rPr lang="el-GR" sz="1200" b="0" i="1" u="none" strike="noStrike" kern="1200" baseline="0" dirty="0">
                <a:solidFill>
                  <a:schemeClr val="tx1"/>
                </a:solidFill>
                <a:latin typeface="+mn-lt"/>
                <a:ea typeface="+mn-ea"/>
                <a:cs typeface="+mn-cs"/>
              </a:rPr>
              <a:t>β4 </a:t>
            </a:r>
            <a:r>
              <a:rPr lang="en-US" sz="1200" b="0" i="1" u="none" strike="noStrike" kern="1200" baseline="0" dirty="0" err="1">
                <a:solidFill>
                  <a:schemeClr val="tx1"/>
                </a:solidFill>
                <a:latin typeface="+mn-lt"/>
                <a:ea typeface="+mn-ea"/>
                <a:cs typeface="+mn-cs"/>
              </a:rPr>
              <a:t>EBTPt</a:t>
            </a:r>
            <a:r>
              <a:rPr lang="en-US" sz="1200" b="0" i="1"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 </a:t>
            </a:r>
            <a:r>
              <a:rPr lang="el-GR" sz="1200" b="0" i="1" u="none" strike="noStrike" kern="1200" baseline="0" dirty="0">
                <a:solidFill>
                  <a:schemeClr val="tx1"/>
                </a:solidFill>
                <a:latin typeface="+mn-lt"/>
                <a:ea typeface="+mn-ea"/>
                <a:cs typeface="+mn-cs"/>
              </a:rPr>
              <a:t>ε</a:t>
            </a:r>
            <a:r>
              <a:rPr lang="en-US" sz="1200" b="0" i="1" u="none" strike="noStrike" kern="1200" baseline="0" dirty="0">
                <a:solidFill>
                  <a:schemeClr val="tx1"/>
                </a:solidFill>
                <a:latin typeface="+mn-lt"/>
                <a:ea typeface="+mn-ea"/>
                <a:cs typeface="+mn-cs"/>
              </a:rPr>
              <a:t>t, </a:t>
            </a:r>
            <a:r>
              <a:rPr lang="en-US" sz="1200" b="0" i="0" u="none" strike="noStrike" kern="1200" baseline="0" dirty="0">
                <a:solidFill>
                  <a:schemeClr val="tx1"/>
                </a:solidFill>
                <a:latin typeface="+mn-lt"/>
                <a:ea typeface="+mn-ea"/>
                <a:cs typeface="+mn-cs"/>
              </a:rPr>
              <a:t>(2) </a:t>
            </a:r>
          </a:p>
          <a:p>
            <a:r>
              <a:rPr lang="en-US" sz="1200" b="0" i="1" u="none" strike="noStrike" kern="1200" baseline="0" dirty="0" err="1">
                <a:solidFill>
                  <a:schemeClr val="tx1"/>
                </a:solidFill>
                <a:latin typeface="+mn-lt"/>
                <a:ea typeface="+mn-ea"/>
                <a:cs typeface="+mn-cs"/>
              </a:rPr>
              <a:t>LLPt</a:t>
            </a:r>
            <a:r>
              <a:rPr lang="en-US" sz="1200" b="0" i="1"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 </a:t>
            </a:r>
            <a:r>
              <a:rPr lang="el-GR" sz="1200" b="0" i="1" u="none" strike="noStrike" kern="1200" baseline="0" dirty="0">
                <a:solidFill>
                  <a:schemeClr val="tx1"/>
                </a:solidFill>
                <a:latin typeface="+mn-lt"/>
                <a:ea typeface="+mn-ea"/>
                <a:cs typeface="+mn-cs"/>
              </a:rPr>
              <a:t>β0 </a:t>
            </a:r>
            <a:r>
              <a:rPr lang="el-GR" sz="1200" b="0" i="0" u="none" strike="noStrike" kern="1200" baseline="0" dirty="0">
                <a:solidFill>
                  <a:schemeClr val="tx1"/>
                </a:solidFill>
                <a:latin typeface="+mn-lt"/>
                <a:ea typeface="+mn-ea"/>
                <a:cs typeface="+mn-cs"/>
              </a:rPr>
              <a:t>+ </a:t>
            </a:r>
            <a:r>
              <a:rPr lang="el-GR" sz="1200" b="0" i="1" u="none" strike="noStrike" kern="1200" baseline="0" dirty="0">
                <a:solidFill>
                  <a:schemeClr val="tx1"/>
                </a:solidFill>
                <a:latin typeface="+mn-lt"/>
                <a:ea typeface="+mn-ea"/>
                <a:cs typeface="+mn-cs"/>
              </a:rPr>
              <a:t>β1 Δ</a:t>
            </a:r>
            <a:r>
              <a:rPr lang="en-US" sz="1200" b="0" i="1" u="none" strike="noStrike" kern="1200" baseline="0" dirty="0">
                <a:solidFill>
                  <a:schemeClr val="tx1"/>
                </a:solidFill>
                <a:latin typeface="+mn-lt"/>
                <a:ea typeface="+mn-ea"/>
                <a:cs typeface="+mn-cs"/>
              </a:rPr>
              <a:t>NPLt-2 </a:t>
            </a:r>
            <a:r>
              <a:rPr lang="en-US" sz="1200" b="0" i="0" u="none" strike="noStrike" kern="1200" baseline="0" dirty="0">
                <a:solidFill>
                  <a:schemeClr val="tx1"/>
                </a:solidFill>
                <a:latin typeface="+mn-lt"/>
                <a:ea typeface="+mn-ea"/>
                <a:cs typeface="+mn-cs"/>
              </a:rPr>
              <a:t>+ </a:t>
            </a:r>
            <a:r>
              <a:rPr lang="el-GR" sz="1200" b="0" i="1" u="none" strike="noStrike" kern="1200" baseline="0" dirty="0">
                <a:solidFill>
                  <a:schemeClr val="tx1"/>
                </a:solidFill>
                <a:latin typeface="+mn-lt"/>
                <a:ea typeface="+mn-ea"/>
                <a:cs typeface="+mn-cs"/>
              </a:rPr>
              <a:t>β2 Δ</a:t>
            </a:r>
            <a:r>
              <a:rPr lang="en-US" sz="1200" b="0" i="1" u="none" strike="noStrike" kern="1200" baseline="0" dirty="0">
                <a:solidFill>
                  <a:schemeClr val="tx1"/>
                </a:solidFill>
                <a:latin typeface="+mn-lt"/>
                <a:ea typeface="+mn-ea"/>
                <a:cs typeface="+mn-cs"/>
              </a:rPr>
              <a:t>NPLt-1 </a:t>
            </a:r>
            <a:r>
              <a:rPr lang="en-US" sz="1200" b="0" i="0" u="none" strike="noStrike" kern="1200" baseline="0" dirty="0">
                <a:solidFill>
                  <a:schemeClr val="tx1"/>
                </a:solidFill>
                <a:latin typeface="+mn-lt"/>
                <a:ea typeface="+mn-ea"/>
                <a:cs typeface="+mn-cs"/>
              </a:rPr>
              <a:t>+ </a:t>
            </a:r>
            <a:r>
              <a:rPr lang="el-GR" sz="1200" b="1" i="1" u="none" strike="noStrike" kern="1200" baseline="0" dirty="0">
                <a:solidFill>
                  <a:schemeClr val="tx1"/>
                </a:solidFill>
                <a:latin typeface="+mn-lt"/>
                <a:ea typeface="+mn-ea"/>
                <a:cs typeface="+mn-cs"/>
              </a:rPr>
              <a:t>β3 Δ</a:t>
            </a:r>
            <a:r>
              <a:rPr lang="en-US" sz="1200" b="1" i="1" u="none" strike="noStrike" kern="1200" baseline="0" dirty="0" err="1">
                <a:solidFill>
                  <a:schemeClr val="tx1"/>
                </a:solidFill>
                <a:latin typeface="+mn-lt"/>
                <a:ea typeface="+mn-ea"/>
                <a:cs typeface="+mn-cs"/>
              </a:rPr>
              <a:t>NPLt</a:t>
            </a:r>
            <a:r>
              <a:rPr lang="en-US" sz="1200" b="1" i="1" u="none" strike="noStrike" kern="1200" baseline="0" dirty="0">
                <a:solidFill>
                  <a:schemeClr val="tx1"/>
                </a:solidFill>
                <a:latin typeface="+mn-lt"/>
                <a:ea typeface="+mn-ea"/>
                <a:cs typeface="+mn-cs"/>
              </a:rPr>
              <a:t> </a:t>
            </a:r>
            <a:r>
              <a:rPr lang="en-US" sz="1200" b="1" i="0" u="none" strike="noStrike" kern="1200" baseline="0" dirty="0">
                <a:solidFill>
                  <a:schemeClr val="tx1"/>
                </a:solidFill>
                <a:latin typeface="+mn-lt"/>
                <a:ea typeface="+mn-ea"/>
                <a:cs typeface="+mn-cs"/>
              </a:rPr>
              <a:t>+ </a:t>
            </a:r>
            <a:r>
              <a:rPr lang="el-GR" sz="1200" b="1" i="1" u="none" strike="noStrike" kern="1200" baseline="0" dirty="0">
                <a:solidFill>
                  <a:schemeClr val="tx1"/>
                </a:solidFill>
                <a:latin typeface="+mn-lt"/>
                <a:ea typeface="+mn-ea"/>
                <a:cs typeface="+mn-cs"/>
              </a:rPr>
              <a:t>β4 Δ</a:t>
            </a:r>
            <a:r>
              <a:rPr lang="en-US" sz="1200" b="1" i="1" u="none" strike="noStrike" kern="1200" baseline="0" dirty="0">
                <a:solidFill>
                  <a:schemeClr val="tx1"/>
                </a:solidFill>
                <a:latin typeface="+mn-lt"/>
                <a:ea typeface="+mn-ea"/>
                <a:cs typeface="+mn-cs"/>
              </a:rPr>
              <a:t>NPLt+1 </a:t>
            </a:r>
            <a:r>
              <a:rPr lang="en-US" sz="1200" b="0" i="0" u="none" strike="noStrike" kern="1200" baseline="0" dirty="0">
                <a:solidFill>
                  <a:schemeClr val="tx1"/>
                </a:solidFill>
                <a:latin typeface="+mn-lt"/>
                <a:ea typeface="+mn-ea"/>
                <a:cs typeface="+mn-cs"/>
              </a:rPr>
              <a:t>+ </a:t>
            </a:r>
            <a:r>
              <a:rPr lang="el-GR" sz="1200" b="0" i="1" u="none" strike="noStrike" kern="1200" baseline="0" dirty="0">
                <a:solidFill>
                  <a:schemeClr val="tx1"/>
                </a:solidFill>
                <a:latin typeface="+mn-lt"/>
                <a:ea typeface="+mn-ea"/>
                <a:cs typeface="+mn-cs"/>
              </a:rPr>
              <a:t>β5 </a:t>
            </a:r>
            <a:r>
              <a:rPr lang="en-US" sz="1200" b="0" i="1" u="none" strike="noStrike" kern="1200" baseline="0" dirty="0">
                <a:solidFill>
                  <a:schemeClr val="tx1"/>
                </a:solidFill>
                <a:latin typeface="+mn-lt"/>
                <a:ea typeface="+mn-ea"/>
                <a:cs typeface="+mn-cs"/>
              </a:rPr>
              <a:t>CAPt-1 </a:t>
            </a:r>
            <a:r>
              <a:rPr lang="en-US" sz="1200" b="0" i="0" u="none" strike="noStrike" kern="1200" baseline="0" dirty="0">
                <a:solidFill>
                  <a:schemeClr val="tx1"/>
                </a:solidFill>
                <a:latin typeface="+mn-lt"/>
                <a:ea typeface="+mn-ea"/>
                <a:cs typeface="+mn-cs"/>
              </a:rPr>
              <a:t>+ </a:t>
            </a:r>
            <a:r>
              <a:rPr lang="el-GR" sz="1200" b="0" i="1" u="none" strike="noStrike" kern="1200" baseline="0" dirty="0">
                <a:solidFill>
                  <a:schemeClr val="tx1"/>
                </a:solidFill>
                <a:latin typeface="+mn-lt"/>
                <a:ea typeface="+mn-ea"/>
                <a:cs typeface="+mn-cs"/>
              </a:rPr>
              <a:t>β6 </a:t>
            </a:r>
            <a:r>
              <a:rPr lang="en-US" sz="1200" b="0" i="1" u="none" strike="noStrike" kern="1200" baseline="0" dirty="0" err="1">
                <a:solidFill>
                  <a:schemeClr val="tx1"/>
                </a:solidFill>
                <a:latin typeface="+mn-lt"/>
                <a:ea typeface="+mn-ea"/>
                <a:cs typeface="+mn-cs"/>
              </a:rPr>
              <a:t>EBTPt</a:t>
            </a:r>
            <a:r>
              <a:rPr lang="en-US" sz="1200" b="0" i="1"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 </a:t>
            </a:r>
            <a:r>
              <a:rPr lang="el-GR" sz="1200" b="0" i="1" u="none" strike="noStrike" kern="1200" baseline="0" dirty="0">
                <a:solidFill>
                  <a:schemeClr val="tx1"/>
                </a:solidFill>
                <a:latin typeface="+mn-lt"/>
                <a:ea typeface="+mn-ea"/>
                <a:cs typeface="+mn-cs"/>
              </a:rPr>
              <a:t>ε</a:t>
            </a:r>
            <a:r>
              <a:rPr lang="en-US" sz="1200" b="0" i="1" u="none" strike="noStrike" kern="1200" baseline="0" dirty="0">
                <a:solidFill>
                  <a:schemeClr val="tx1"/>
                </a:solidFill>
                <a:latin typeface="+mn-lt"/>
                <a:ea typeface="+mn-ea"/>
                <a:cs typeface="+mn-cs"/>
              </a:rPr>
              <a:t>t </a:t>
            </a:r>
            <a:r>
              <a:rPr lang="en-US" sz="1200" b="0" i="0" u="none" strike="noStrike" kern="1200" baseline="0" dirty="0">
                <a:solidFill>
                  <a:schemeClr val="tx1"/>
                </a:solidFill>
                <a:latin typeface="+mn-lt"/>
                <a:ea typeface="+mn-ea"/>
                <a:cs typeface="+mn-cs"/>
              </a:rPr>
              <a:t>(3) </a:t>
            </a:r>
            <a:endParaRPr lang="en-US" dirty="0"/>
          </a:p>
          <a:p>
            <a:endParaRPr lang="en-US" dirty="0"/>
          </a:p>
        </p:txBody>
      </p:sp>
      <p:sp>
        <p:nvSpPr>
          <p:cNvPr id="4" name="Footer Placeholder 3"/>
          <p:cNvSpPr>
            <a:spLocks noGrp="1"/>
          </p:cNvSpPr>
          <p:nvPr>
            <p:ph type="ftr" sz="quarter" idx="4"/>
          </p:nvPr>
        </p:nvSpPr>
        <p:spPr/>
        <p:txBody>
          <a:bodyPr/>
          <a:lstStyle/>
          <a:p>
            <a:endParaRPr lang="en-US"/>
          </a:p>
        </p:txBody>
      </p:sp>
      <p:sp>
        <p:nvSpPr>
          <p:cNvPr id="5" name="Slide Number Placeholder 4"/>
          <p:cNvSpPr>
            <a:spLocks noGrp="1"/>
          </p:cNvSpPr>
          <p:nvPr>
            <p:ph type="sldNum" sz="quarter" idx="5"/>
          </p:nvPr>
        </p:nvSpPr>
        <p:spPr/>
        <p:txBody>
          <a:bodyPr/>
          <a:lstStyle/>
          <a:p>
            <a:fld id="{2F509BA1-1F69-4171-B94C-AC2BE86802AC}" type="slidenum">
              <a:rPr lang="en-US" smtClean="0"/>
              <a:pPr/>
              <a:t>7</a:t>
            </a:fld>
            <a:endParaRPr lang="en-US"/>
          </a:p>
        </p:txBody>
      </p:sp>
    </p:spTree>
    <p:extLst>
      <p:ext uri="{BB962C8B-B14F-4D97-AF65-F5344CB8AC3E}">
        <p14:creationId xmlns:p14="http://schemas.microsoft.com/office/powerpoint/2010/main" val="3918460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It is a question of which effect dominates: the positive effect of banks taking actions that sure up their assets, increasing LLPs / enhanced timeliness. However, this positive buffering effect can be more than offset by the reduction in risk-sharing opportunities that lead to increases in banks’ funding costs and a decline in their liquidity.  </a:t>
            </a:r>
          </a:p>
          <a:p>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While our evidence indicates that public banks move to more timely LLP in response to greater SEC transparency, Goldstein and </a:t>
            </a:r>
            <a:r>
              <a:rPr lang="en-US" sz="1200" i="1" kern="1200" dirty="0" err="1">
                <a:solidFill>
                  <a:schemeClr val="tx1"/>
                </a:solidFill>
                <a:effectLst/>
                <a:latin typeface="+mn-lt"/>
                <a:ea typeface="+mn-ea"/>
                <a:cs typeface="+mn-cs"/>
              </a:rPr>
              <a:t>Sapra</a:t>
            </a:r>
            <a:r>
              <a:rPr lang="en-US" sz="1200" i="1" kern="1200" dirty="0">
                <a:solidFill>
                  <a:schemeClr val="tx1"/>
                </a:solidFill>
                <a:effectLst/>
                <a:latin typeface="+mn-lt"/>
                <a:ea typeface="+mn-ea"/>
                <a:cs typeface="+mn-cs"/>
              </a:rPr>
              <a:t> (2014) argue that transparent banking supervision is a double-edged sword. It can increase banks’ funding costs and aggravate lending procyclicality - if the buffering effect of increased loan loss provision (Beatty and Liao, 2014) is not strong enough to offset the reduction in risk-sharing opportunities among banks’ liquidity providers (i.e., depositors and other banks in the repo market).</a:t>
            </a:r>
            <a:endParaRPr lang="en-US" sz="1200" kern="1200" dirty="0">
              <a:solidFill>
                <a:schemeClr val="tx1"/>
              </a:solidFill>
              <a:effectLst/>
              <a:latin typeface="+mn-lt"/>
              <a:ea typeface="+mn-ea"/>
              <a:cs typeface="+mn-cs"/>
            </a:endParaRPr>
          </a:p>
          <a:p>
            <a:endParaRPr lang="en-US" dirty="0"/>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2F509BA1-1F69-4171-B94C-AC2BE86802AC}" type="slidenum">
              <a:rPr lang="en-US" smtClean="0"/>
              <a:pPr/>
              <a:t>8</a:t>
            </a:fld>
            <a:endParaRPr lang="en-US"/>
          </a:p>
        </p:txBody>
      </p:sp>
    </p:spTree>
    <p:extLst>
      <p:ext uri="{BB962C8B-B14F-4D97-AF65-F5344CB8AC3E}">
        <p14:creationId xmlns:p14="http://schemas.microsoft.com/office/powerpoint/2010/main" val="3578391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decline in loan growth from the pre to post period is larger for Public banks.</a:t>
            </a:r>
          </a:p>
        </p:txBody>
      </p:sp>
      <p:sp>
        <p:nvSpPr>
          <p:cNvPr id="4" name="Footer Placeholder 3"/>
          <p:cNvSpPr>
            <a:spLocks noGrp="1"/>
          </p:cNvSpPr>
          <p:nvPr>
            <p:ph type="ftr" sz="quarter" idx="4"/>
          </p:nvPr>
        </p:nvSpPr>
        <p:spPr/>
        <p:txBody>
          <a:bodyPr/>
          <a:lstStyle/>
          <a:p>
            <a:endParaRPr lang="en-US"/>
          </a:p>
        </p:txBody>
      </p:sp>
      <p:sp>
        <p:nvSpPr>
          <p:cNvPr id="5" name="Slide Number Placeholder 4"/>
          <p:cNvSpPr>
            <a:spLocks noGrp="1"/>
          </p:cNvSpPr>
          <p:nvPr>
            <p:ph type="sldNum" sz="quarter" idx="5"/>
          </p:nvPr>
        </p:nvSpPr>
        <p:spPr/>
        <p:txBody>
          <a:bodyPr/>
          <a:lstStyle/>
          <a:p>
            <a:fld id="{2F509BA1-1F69-4171-B94C-AC2BE86802AC}" type="slidenum">
              <a:rPr lang="en-US" smtClean="0"/>
              <a:pPr/>
              <a:t>9</a:t>
            </a:fld>
            <a:endParaRPr lang="en-US"/>
          </a:p>
        </p:txBody>
      </p:sp>
    </p:spTree>
    <p:extLst>
      <p:ext uri="{BB962C8B-B14F-4D97-AF65-F5344CB8AC3E}">
        <p14:creationId xmlns:p14="http://schemas.microsoft.com/office/powerpoint/2010/main" val="2844022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311708" y="992767"/>
            <a:ext cx="8520600" cy="27368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r>
              <a:rPr lang="en-US"/>
              <a:t>Click to edit Master title style</a:t>
            </a:r>
            <a:endParaRPr/>
          </a:p>
        </p:txBody>
      </p:sp>
      <p:sp>
        <p:nvSpPr>
          <p:cNvPr id="13" name="Google Shape;13;p2"/>
          <p:cNvSpPr txBox="1">
            <a:spLocks noGrp="1"/>
          </p:cNvSpPr>
          <p:nvPr>
            <p:ph type="subTitle" idx="1"/>
          </p:nvPr>
        </p:nvSpPr>
        <p:spPr>
          <a:xfrm>
            <a:off x="311700" y="3778833"/>
            <a:ext cx="8520600" cy="10568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r>
              <a:rPr lang="en-US"/>
              <a:t>Click to edit Master subtitle style</a:t>
            </a:r>
            <a:endParaRPr/>
          </a:p>
        </p:txBody>
      </p:sp>
      <p:sp>
        <p:nvSpPr>
          <p:cNvPr id="14" name="Google Shape;14;p2"/>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solidFill>
                  <a:srgbClr val="FFFFFF"/>
                </a:solidFill>
              </a:defRPr>
            </a:lvl1pPr>
            <a:lvl2pPr lvl="1">
              <a:buNone/>
              <a:defRPr>
                <a:solidFill>
                  <a:srgbClr val="FFFFFF"/>
                </a:solidFill>
              </a:defRPr>
            </a:lvl2pPr>
            <a:lvl3pPr lvl="2">
              <a:buNone/>
              <a:defRPr>
                <a:solidFill>
                  <a:srgbClr val="FFFFFF"/>
                </a:solidFill>
              </a:defRPr>
            </a:lvl3pPr>
            <a:lvl4pPr lvl="3">
              <a:buNone/>
              <a:defRPr>
                <a:solidFill>
                  <a:srgbClr val="FFFFFF"/>
                </a:solidFill>
              </a:defRPr>
            </a:lvl4pPr>
            <a:lvl5pPr lvl="4">
              <a:buNone/>
              <a:defRPr>
                <a:solidFill>
                  <a:srgbClr val="FFFFFF"/>
                </a:solidFill>
              </a:defRPr>
            </a:lvl5pPr>
            <a:lvl6pPr lvl="5">
              <a:buNone/>
              <a:defRPr>
                <a:solidFill>
                  <a:srgbClr val="FFFFFF"/>
                </a:solidFill>
              </a:defRPr>
            </a:lvl6pPr>
            <a:lvl7pPr lvl="6">
              <a:buNone/>
              <a:defRPr>
                <a:solidFill>
                  <a:srgbClr val="FFFFFF"/>
                </a:solidFill>
              </a:defRPr>
            </a:lvl7pPr>
            <a:lvl8pPr lvl="7">
              <a:buNone/>
              <a:defRPr>
                <a:solidFill>
                  <a:srgbClr val="FFFFFF"/>
                </a:solidFill>
              </a:defRPr>
            </a:lvl8pPr>
            <a:lvl9pPr lvl="8">
              <a:buNone/>
              <a:defRPr>
                <a:solidFill>
                  <a:srgbClr val="FFFFFF"/>
                </a:solidFill>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232746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US"/>
              <a:t>Click to edit Master title style</a:t>
            </a:r>
            <a:endParaRPr/>
          </a:p>
        </p:txBody>
      </p:sp>
      <p:sp>
        <p:nvSpPr>
          <p:cNvPr id="20" name="Google Shape;20;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00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pPr lvl="0"/>
            <a:r>
              <a:rPr lang="en-US"/>
              <a:t>Edit Master text styles</a:t>
            </a:r>
          </a:p>
        </p:txBody>
      </p:sp>
      <p:sp>
        <p:nvSpPr>
          <p:cNvPr id="21" name="Google Shape;21;p4"/>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256105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2"/>
        <p:cNvGrpSpPr/>
        <p:nvPr/>
      </p:nvGrpSpPr>
      <p:grpSpPr>
        <a:xfrm>
          <a:off x="0" y="0"/>
          <a:ext cx="0" cy="0"/>
          <a:chOff x="0" y="0"/>
          <a:chExt cx="0" cy="0"/>
        </a:xfrm>
      </p:grpSpPr>
      <p:sp>
        <p:nvSpPr>
          <p:cNvPr id="23" name="Google Shape;23;p5"/>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US"/>
              <a:t>Click to edit Master title style</a:t>
            </a:r>
            <a:endParaRPr/>
          </a:p>
        </p:txBody>
      </p:sp>
      <p:sp>
        <p:nvSpPr>
          <p:cNvPr id="24" name="Google Shape;24;p5"/>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00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pPr lvl="0"/>
            <a:r>
              <a:rPr lang="en-US"/>
              <a:t>Edit Master text styles</a:t>
            </a:r>
          </a:p>
        </p:txBody>
      </p:sp>
      <p:sp>
        <p:nvSpPr>
          <p:cNvPr id="25" name="Google Shape;25;p5"/>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00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pPr lvl="0"/>
            <a:r>
              <a:rPr lang="en-US"/>
              <a:t>Edit Master text styles</a:t>
            </a:r>
          </a:p>
        </p:txBody>
      </p:sp>
      <p:sp>
        <p:nvSpPr>
          <p:cNvPr id="26" name="Google Shape;26;p5"/>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11603841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0"/>
        <p:cNvGrpSpPr/>
        <p:nvPr/>
      </p:nvGrpSpPr>
      <p:grpSpPr>
        <a:xfrm>
          <a:off x="0" y="0"/>
          <a:ext cx="0" cy="0"/>
          <a:chOff x="0" y="0"/>
          <a:chExt cx="0" cy="0"/>
        </a:xfrm>
      </p:grpSpPr>
      <p:sp>
        <p:nvSpPr>
          <p:cNvPr id="31" name="Google Shape;31;p7"/>
          <p:cNvSpPr txBox="1">
            <a:spLocks noGrp="1"/>
          </p:cNvSpPr>
          <p:nvPr>
            <p:ph type="title"/>
          </p:nvPr>
        </p:nvSpPr>
        <p:spPr>
          <a:xfrm>
            <a:off x="311700" y="740800"/>
            <a:ext cx="2808000" cy="10076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r>
              <a:rPr lang="en-US"/>
              <a:t>Click to edit Master title style</a:t>
            </a:r>
            <a:endParaRPr/>
          </a:p>
        </p:txBody>
      </p:sp>
      <p:sp>
        <p:nvSpPr>
          <p:cNvPr id="32" name="Google Shape;32;p7"/>
          <p:cNvSpPr txBox="1">
            <a:spLocks noGrp="1"/>
          </p:cNvSpPr>
          <p:nvPr>
            <p:ph type="body" idx="1"/>
          </p:nvPr>
        </p:nvSpPr>
        <p:spPr>
          <a:xfrm>
            <a:off x="311700" y="1852800"/>
            <a:ext cx="2808000" cy="42392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00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pPr lvl="0"/>
            <a:r>
              <a:rPr lang="en-US"/>
              <a:t>Edit Master text styles</a:t>
            </a:r>
          </a:p>
        </p:txBody>
      </p:sp>
      <p:sp>
        <p:nvSpPr>
          <p:cNvPr id="33" name="Google Shape;33;p7"/>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8139786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4"/>
        <p:cNvGrpSpPr/>
        <p:nvPr/>
      </p:nvGrpSpPr>
      <p:grpSpPr>
        <a:xfrm>
          <a:off x="0" y="0"/>
          <a:ext cx="0" cy="0"/>
          <a:chOff x="0" y="0"/>
          <a:chExt cx="0" cy="0"/>
        </a:xfrm>
      </p:grpSpPr>
      <p:sp>
        <p:nvSpPr>
          <p:cNvPr id="35" name="Google Shape;35;p8"/>
          <p:cNvSpPr txBox="1">
            <a:spLocks noGrp="1"/>
          </p:cNvSpPr>
          <p:nvPr>
            <p:ph type="title"/>
          </p:nvPr>
        </p:nvSpPr>
        <p:spPr>
          <a:xfrm>
            <a:off x="490250" y="600200"/>
            <a:ext cx="6367800" cy="54544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r>
              <a:rPr lang="en-US"/>
              <a:t>Click to edit Master title style</a:t>
            </a:r>
            <a:endParaRPr/>
          </a:p>
        </p:txBody>
      </p:sp>
      <p:sp>
        <p:nvSpPr>
          <p:cNvPr id="36" name="Google Shape;36;p8"/>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18169020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7"/>
        <p:cNvGrpSpPr/>
        <p:nvPr/>
      </p:nvGrpSpPr>
      <p:grpSpPr>
        <a:xfrm>
          <a:off x="0" y="0"/>
          <a:ext cx="0" cy="0"/>
          <a:chOff x="0" y="0"/>
          <a:chExt cx="0" cy="0"/>
        </a:xfrm>
      </p:grpSpPr>
      <p:sp>
        <p:nvSpPr>
          <p:cNvPr id="38" name="Google Shape;38;p9"/>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39" name="Google Shape;39;p9"/>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r>
              <a:rPr lang="en-US"/>
              <a:t>Click to edit Master title style</a:t>
            </a:r>
            <a:endParaRPr/>
          </a:p>
        </p:txBody>
      </p:sp>
      <p:sp>
        <p:nvSpPr>
          <p:cNvPr id="40" name="Google Shape;40;p9"/>
          <p:cNvSpPr txBox="1">
            <a:spLocks noGrp="1"/>
          </p:cNvSpPr>
          <p:nvPr>
            <p:ph type="subTitle" idx="1"/>
          </p:nvPr>
        </p:nvSpPr>
        <p:spPr>
          <a:xfrm>
            <a:off x="265500" y="3737433"/>
            <a:ext cx="4045200" cy="16468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r>
              <a:rPr lang="en-US"/>
              <a:t>Click to edit Master subtitle style</a:t>
            </a:r>
            <a:endParaRPr/>
          </a:p>
        </p:txBody>
      </p:sp>
      <p:sp>
        <p:nvSpPr>
          <p:cNvPr id="41" name="Google Shape;41;p9"/>
          <p:cNvSpPr txBox="1">
            <a:spLocks noGrp="1"/>
          </p:cNvSpPr>
          <p:nvPr>
            <p:ph type="body" idx="2"/>
          </p:nvPr>
        </p:nvSpPr>
        <p:spPr>
          <a:xfrm>
            <a:off x="4939500" y="965433"/>
            <a:ext cx="3837000" cy="49268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00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pPr lvl="0"/>
            <a:r>
              <a:rPr lang="en-US"/>
              <a:t>Edit Master text styles</a:t>
            </a:r>
          </a:p>
        </p:txBody>
      </p:sp>
      <p:sp>
        <p:nvSpPr>
          <p:cNvPr id="42" name="Google Shape;42;p9"/>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35771713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3"/>
        <p:cNvGrpSpPr/>
        <p:nvPr/>
      </p:nvGrpSpPr>
      <p:grpSpPr>
        <a:xfrm>
          <a:off x="0" y="0"/>
          <a:ext cx="0" cy="0"/>
          <a:chOff x="0" y="0"/>
          <a:chExt cx="0" cy="0"/>
        </a:xfrm>
      </p:grpSpPr>
      <p:sp>
        <p:nvSpPr>
          <p:cNvPr id="44" name="Google Shape;44;p10"/>
          <p:cNvSpPr txBox="1">
            <a:spLocks noGrp="1"/>
          </p:cNvSpPr>
          <p:nvPr>
            <p:ph type="body" idx="1"/>
          </p:nvPr>
        </p:nvSpPr>
        <p:spPr>
          <a:xfrm>
            <a:off x="311700" y="5640767"/>
            <a:ext cx="5998800" cy="806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pPr lvl="0"/>
            <a:r>
              <a:rPr lang="en-US"/>
              <a:t>Edit Master text styles</a:t>
            </a:r>
          </a:p>
        </p:txBody>
      </p:sp>
      <p:sp>
        <p:nvSpPr>
          <p:cNvPr id="45" name="Google Shape;45;p10"/>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41897261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2"/>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20174288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311708" y="992767"/>
            <a:ext cx="8520600" cy="27368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r>
              <a:rPr lang="en-US"/>
              <a:t>Click to edit Master title style</a:t>
            </a:r>
            <a:endParaRPr/>
          </a:p>
        </p:txBody>
      </p:sp>
      <p:sp>
        <p:nvSpPr>
          <p:cNvPr id="13" name="Google Shape;13;p2"/>
          <p:cNvSpPr txBox="1">
            <a:spLocks noGrp="1"/>
          </p:cNvSpPr>
          <p:nvPr>
            <p:ph type="subTitle" idx="1"/>
          </p:nvPr>
        </p:nvSpPr>
        <p:spPr>
          <a:xfrm>
            <a:off x="311700" y="3778833"/>
            <a:ext cx="8520600" cy="10568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r>
              <a:rPr lang="en-US"/>
              <a:t>Click to edit Master subtitle style</a:t>
            </a:r>
            <a:endParaRPr/>
          </a:p>
        </p:txBody>
      </p:sp>
      <p:sp>
        <p:nvSpPr>
          <p:cNvPr id="14" name="Google Shape;14;p2"/>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solidFill>
                  <a:srgbClr val="FFFFFF"/>
                </a:solidFill>
              </a:defRPr>
            </a:lvl1pPr>
            <a:lvl2pPr lvl="1">
              <a:buNone/>
              <a:defRPr>
                <a:solidFill>
                  <a:srgbClr val="FFFFFF"/>
                </a:solidFill>
              </a:defRPr>
            </a:lvl2pPr>
            <a:lvl3pPr lvl="2">
              <a:buNone/>
              <a:defRPr>
                <a:solidFill>
                  <a:srgbClr val="FFFFFF"/>
                </a:solidFill>
              </a:defRPr>
            </a:lvl3pPr>
            <a:lvl4pPr lvl="3">
              <a:buNone/>
              <a:defRPr>
                <a:solidFill>
                  <a:srgbClr val="FFFFFF"/>
                </a:solidFill>
              </a:defRPr>
            </a:lvl4pPr>
            <a:lvl5pPr lvl="4">
              <a:buNone/>
              <a:defRPr>
                <a:solidFill>
                  <a:srgbClr val="FFFFFF"/>
                </a:solidFill>
              </a:defRPr>
            </a:lvl5pPr>
            <a:lvl6pPr lvl="5">
              <a:buNone/>
              <a:defRPr>
                <a:solidFill>
                  <a:srgbClr val="FFFFFF"/>
                </a:solidFill>
              </a:defRPr>
            </a:lvl6pPr>
            <a:lvl7pPr lvl="6">
              <a:buNone/>
              <a:defRPr>
                <a:solidFill>
                  <a:srgbClr val="FFFFFF"/>
                </a:solidFill>
              </a:defRPr>
            </a:lvl7pPr>
            <a:lvl8pPr lvl="7">
              <a:buNone/>
              <a:defRPr>
                <a:solidFill>
                  <a:srgbClr val="FFFFFF"/>
                </a:solidFill>
              </a:defRPr>
            </a:lvl8pPr>
            <a:lvl9pPr lvl="8">
              <a:buNone/>
              <a:defRPr>
                <a:solidFill>
                  <a:srgbClr val="FFFFFF"/>
                </a:solidFill>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36527071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US"/>
              <a:t>Click to edit Master title style</a:t>
            </a:r>
            <a:endParaRPr/>
          </a:p>
        </p:txBody>
      </p:sp>
      <p:sp>
        <p:nvSpPr>
          <p:cNvPr id="20" name="Google Shape;20;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00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pPr lvl="0"/>
            <a:r>
              <a:rPr lang="en-US"/>
              <a:t>Edit Master text styles</a:t>
            </a:r>
          </a:p>
        </p:txBody>
      </p:sp>
      <p:sp>
        <p:nvSpPr>
          <p:cNvPr id="21" name="Google Shape;21;p4"/>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26425391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2"/>
        <p:cNvGrpSpPr/>
        <p:nvPr/>
      </p:nvGrpSpPr>
      <p:grpSpPr>
        <a:xfrm>
          <a:off x="0" y="0"/>
          <a:ext cx="0" cy="0"/>
          <a:chOff x="0" y="0"/>
          <a:chExt cx="0" cy="0"/>
        </a:xfrm>
      </p:grpSpPr>
      <p:sp>
        <p:nvSpPr>
          <p:cNvPr id="23" name="Google Shape;23;p5"/>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US"/>
              <a:t>Click to edit Master title style</a:t>
            </a:r>
            <a:endParaRPr/>
          </a:p>
        </p:txBody>
      </p:sp>
      <p:sp>
        <p:nvSpPr>
          <p:cNvPr id="24" name="Google Shape;24;p5"/>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00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pPr lvl="0"/>
            <a:r>
              <a:rPr lang="en-US"/>
              <a:t>Edit Master text styles</a:t>
            </a:r>
          </a:p>
        </p:txBody>
      </p:sp>
      <p:sp>
        <p:nvSpPr>
          <p:cNvPr id="25" name="Google Shape;25;p5"/>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00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pPr lvl="0"/>
            <a:r>
              <a:rPr lang="en-US"/>
              <a:t>Edit Master text styles</a:t>
            </a:r>
          </a:p>
        </p:txBody>
      </p:sp>
      <p:sp>
        <p:nvSpPr>
          <p:cNvPr id="26" name="Google Shape;26;p5"/>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4013376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US"/>
              <a:t>Click to edit Master title style</a:t>
            </a:r>
            <a:endParaRPr/>
          </a:p>
        </p:txBody>
      </p:sp>
      <p:sp>
        <p:nvSpPr>
          <p:cNvPr id="20" name="Google Shape;20;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00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pPr lvl="0"/>
            <a:r>
              <a:rPr lang="en-US"/>
              <a:t>Edit Master text styles</a:t>
            </a:r>
          </a:p>
        </p:txBody>
      </p:sp>
      <p:sp>
        <p:nvSpPr>
          <p:cNvPr id="21" name="Google Shape;21;p4"/>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23335779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0"/>
        <p:cNvGrpSpPr/>
        <p:nvPr/>
      </p:nvGrpSpPr>
      <p:grpSpPr>
        <a:xfrm>
          <a:off x="0" y="0"/>
          <a:ext cx="0" cy="0"/>
          <a:chOff x="0" y="0"/>
          <a:chExt cx="0" cy="0"/>
        </a:xfrm>
      </p:grpSpPr>
      <p:sp>
        <p:nvSpPr>
          <p:cNvPr id="31" name="Google Shape;31;p7"/>
          <p:cNvSpPr txBox="1">
            <a:spLocks noGrp="1"/>
          </p:cNvSpPr>
          <p:nvPr>
            <p:ph type="title"/>
          </p:nvPr>
        </p:nvSpPr>
        <p:spPr>
          <a:xfrm>
            <a:off x="311700" y="740800"/>
            <a:ext cx="2808000" cy="10076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r>
              <a:rPr lang="en-US"/>
              <a:t>Click to edit Master title style</a:t>
            </a:r>
            <a:endParaRPr/>
          </a:p>
        </p:txBody>
      </p:sp>
      <p:sp>
        <p:nvSpPr>
          <p:cNvPr id="32" name="Google Shape;32;p7"/>
          <p:cNvSpPr txBox="1">
            <a:spLocks noGrp="1"/>
          </p:cNvSpPr>
          <p:nvPr>
            <p:ph type="body" idx="1"/>
          </p:nvPr>
        </p:nvSpPr>
        <p:spPr>
          <a:xfrm>
            <a:off x="311700" y="1852800"/>
            <a:ext cx="2808000" cy="42392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00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pPr lvl="0"/>
            <a:r>
              <a:rPr lang="en-US"/>
              <a:t>Edit Master text styles</a:t>
            </a:r>
          </a:p>
        </p:txBody>
      </p:sp>
      <p:sp>
        <p:nvSpPr>
          <p:cNvPr id="33" name="Google Shape;33;p7"/>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16135615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4"/>
        <p:cNvGrpSpPr/>
        <p:nvPr/>
      </p:nvGrpSpPr>
      <p:grpSpPr>
        <a:xfrm>
          <a:off x="0" y="0"/>
          <a:ext cx="0" cy="0"/>
          <a:chOff x="0" y="0"/>
          <a:chExt cx="0" cy="0"/>
        </a:xfrm>
      </p:grpSpPr>
      <p:sp>
        <p:nvSpPr>
          <p:cNvPr id="35" name="Google Shape;35;p8"/>
          <p:cNvSpPr txBox="1">
            <a:spLocks noGrp="1"/>
          </p:cNvSpPr>
          <p:nvPr>
            <p:ph type="title"/>
          </p:nvPr>
        </p:nvSpPr>
        <p:spPr>
          <a:xfrm>
            <a:off x="490250" y="600200"/>
            <a:ext cx="6367800" cy="54544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r>
              <a:rPr lang="en-US"/>
              <a:t>Click to edit Master title style</a:t>
            </a:r>
            <a:endParaRPr/>
          </a:p>
        </p:txBody>
      </p:sp>
      <p:sp>
        <p:nvSpPr>
          <p:cNvPr id="36" name="Google Shape;36;p8"/>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28629583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7"/>
        <p:cNvGrpSpPr/>
        <p:nvPr/>
      </p:nvGrpSpPr>
      <p:grpSpPr>
        <a:xfrm>
          <a:off x="0" y="0"/>
          <a:ext cx="0" cy="0"/>
          <a:chOff x="0" y="0"/>
          <a:chExt cx="0" cy="0"/>
        </a:xfrm>
      </p:grpSpPr>
      <p:sp>
        <p:nvSpPr>
          <p:cNvPr id="38" name="Google Shape;38;p9"/>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39" name="Google Shape;39;p9"/>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r>
              <a:rPr lang="en-US"/>
              <a:t>Click to edit Master title style</a:t>
            </a:r>
            <a:endParaRPr/>
          </a:p>
        </p:txBody>
      </p:sp>
      <p:sp>
        <p:nvSpPr>
          <p:cNvPr id="40" name="Google Shape;40;p9"/>
          <p:cNvSpPr txBox="1">
            <a:spLocks noGrp="1"/>
          </p:cNvSpPr>
          <p:nvPr>
            <p:ph type="subTitle" idx="1"/>
          </p:nvPr>
        </p:nvSpPr>
        <p:spPr>
          <a:xfrm>
            <a:off x="265500" y="3737433"/>
            <a:ext cx="4045200" cy="16468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r>
              <a:rPr lang="en-US"/>
              <a:t>Click to edit Master subtitle style</a:t>
            </a:r>
            <a:endParaRPr/>
          </a:p>
        </p:txBody>
      </p:sp>
      <p:sp>
        <p:nvSpPr>
          <p:cNvPr id="41" name="Google Shape;41;p9"/>
          <p:cNvSpPr txBox="1">
            <a:spLocks noGrp="1"/>
          </p:cNvSpPr>
          <p:nvPr>
            <p:ph type="body" idx="2"/>
          </p:nvPr>
        </p:nvSpPr>
        <p:spPr>
          <a:xfrm>
            <a:off x="4939500" y="965433"/>
            <a:ext cx="3837000" cy="49268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00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pPr lvl="0"/>
            <a:r>
              <a:rPr lang="en-US"/>
              <a:t>Edit Master text styles</a:t>
            </a:r>
          </a:p>
        </p:txBody>
      </p:sp>
      <p:sp>
        <p:nvSpPr>
          <p:cNvPr id="42" name="Google Shape;42;p9"/>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30191315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3"/>
        <p:cNvGrpSpPr/>
        <p:nvPr/>
      </p:nvGrpSpPr>
      <p:grpSpPr>
        <a:xfrm>
          <a:off x="0" y="0"/>
          <a:ext cx="0" cy="0"/>
          <a:chOff x="0" y="0"/>
          <a:chExt cx="0" cy="0"/>
        </a:xfrm>
      </p:grpSpPr>
      <p:sp>
        <p:nvSpPr>
          <p:cNvPr id="44" name="Google Shape;44;p10"/>
          <p:cNvSpPr txBox="1">
            <a:spLocks noGrp="1"/>
          </p:cNvSpPr>
          <p:nvPr>
            <p:ph type="body" idx="1"/>
          </p:nvPr>
        </p:nvSpPr>
        <p:spPr>
          <a:xfrm>
            <a:off x="311700" y="5640767"/>
            <a:ext cx="5998800" cy="806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pPr lvl="0"/>
            <a:r>
              <a:rPr lang="en-US"/>
              <a:t>Edit Master text styles</a:t>
            </a:r>
          </a:p>
        </p:txBody>
      </p:sp>
      <p:sp>
        <p:nvSpPr>
          <p:cNvPr id="45" name="Google Shape;45;p10"/>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22710551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2"/>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24276437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311708" y="992767"/>
            <a:ext cx="8520600" cy="27368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r>
              <a:rPr lang="en-US"/>
              <a:t>Click to edit Master title style</a:t>
            </a:r>
            <a:endParaRPr/>
          </a:p>
        </p:txBody>
      </p:sp>
      <p:sp>
        <p:nvSpPr>
          <p:cNvPr id="13" name="Google Shape;13;p2"/>
          <p:cNvSpPr txBox="1">
            <a:spLocks noGrp="1"/>
          </p:cNvSpPr>
          <p:nvPr>
            <p:ph type="subTitle" idx="1"/>
          </p:nvPr>
        </p:nvSpPr>
        <p:spPr>
          <a:xfrm>
            <a:off x="311700" y="3778833"/>
            <a:ext cx="8520600" cy="10568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r>
              <a:rPr lang="en-US"/>
              <a:t>Click to edit Master subtitle style</a:t>
            </a:r>
            <a:endParaRPr/>
          </a:p>
        </p:txBody>
      </p:sp>
      <p:sp>
        <p:nvSpPr>
          <p:cNvPr id="14" name="Google Shape;14;p2"/>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solidFill>
                  <a:srgbClr val="FFFFFF"/>
                </a:solidFill>
              </a:defRPr>
            </a:lvl1pPr>
            <a:lvl2pPr lvl="1">
              <a:buNone/>
              <a:defRPr>
                <a:solidFill>
                  <a:srgbClr val="FFFFFF"/>
                </a:solidFill>
              </a:defRPr>
            </a:lvl2pPr>
            <a:lvl3pPr lvl="2">
              <a:buNone/>
              <a:defRPr>
                <a:solidFill>
                  <a:srgbClr val="FFFFFF"/>
                </a:solidFill>
              </a:defRPr>
            </a:lvl3pPr>
            <a:lvl4pPr lvl="3">
              <a:buNone/>
              <a:defRPr>
                <a:solidFill>
                  <a:srgbClr val="FFFFFF"/>
                </a:solidFill>
              </a:defRPr>
            </a:lvl4pPr>
            <a:lvl5pPr lvl="4">
              <a:buNone/>
              <a:defRPr>
                <a:solidFill>
                  <a:srgbClr val="FFFFFF"/>
                </a:solidFill>
              </a:defRPr>
            </a:lvl5pPr>
            <a:lvl6pPr lvl="5">
              <a:buNone/>
              <a:defRPr>
                <a:solidFill>
                  <a:srgbClr val="FFFFFF"/>
                </a:solidFill>
              </a:defRPr>
            </a:lvl6pPr>
            <a:lvl7pPr lvl="6">
              <a:buNone/>
              <a:defRPr>
                <a:solidFill>
                  <a:srgbClr val="FFFFFF"/>
                </a:solidFill>
              </a:defRPr>
            </a:lvl7pPr>
            <a:lvl8pPr lvl="7">
              <a:buNone/>
              <a:defRPr>
                <a:solidFill>
                  <a:srgbClr val="FFFFFF"/>
                </a:solidFill>
              </a:defRPr>
            </a:lvl8pPr>
            <a:lvl9pPr lvl="8">
              <a:buNone/>
              <a:defRPr>
                <a:solidFill>
                  <a:srgbClr val="FFFFFF"/>
                </a:solidFill>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5269836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US"/>
              <a:t>Click to edit Master title style</a:t>
            </a:r>
            <a:endParaRPr/>
          </a:p>
        </p:txBody>
      </p:sp>
      <p:sp>
        <p:nvSpPr>
          <p:cNvPr id="20" name="Google Shape;20;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00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pPr lvl="0"/>
            <a:r>
              <a:rPr lang="en-US"/>
              <a:t>Edit Master text styles</a:t>
            </a:r>
          </a:p>
        </p:txBody>
      </p:sp>
      <p:sp>
        <p:nvSpPr>
          <p:cNvPr id="21" name="Google Shape;21;p4"/>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31573350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2"/>
        <p:cNvGrpSpPr/>
        <p:nvPr/>
      </p:nvGrpSpPr>
      <p:grpSpPr>
        <a:xfrm>
          <a:off x="0" y="0"/>
          <a:ext cx="0" cy="0"/>
          <a:chOff x="0" y="0"/>
          <a:chExt cx="0" cy="0"/>
        </a:xfrm>
      </p:grpSpPr>
      <p:sp>
        <p:nvSpPr>
          <p:cNvPr id="23" name="Google Shape;23;p5"/>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US"/>
              <a:t>Click to edit Master title style</a:t>
            </a:r>
            <a:endParaRPr/>
          </a:p>
        </p:txBody>
      </p:sp>
      <p:sp>
        <p:nvSpPr>
          <p:cNvPr id="24" name="Google Shape;24;p5"/>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00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pPr lvl="0"/>
            <a:r>
              <a:rPr lang="en-US"/>
              <a:t>Edit Master text styles</a:t>
            </a:r>
          </a:p>
        </p:txBody>
      </p:sp>
      <p:sp>
        <p:nvSpPr>
          <p:cNvPr id="25" name="Google Shape;25;p5"/>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00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pPr lvl="0"/>
            <a:r>
              <a:rPr lang="en-US"/>
              <a:t>Edit Master text styles</a:t>
            </a:r>
          </a:p>
        </p:txBody>
      </p:sp>
      <p:sp>
        <p:nvSpPr>
          <p:cNvPr id="26" name="Google Shape;26;p5"/>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39922033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0"/>
        <p:cNvGrpSpPr/>
        <p:nvPr/>
      </p:nvGrpSpPr>
      <p:grpSpPr>
        <a:xfrm>
          <a:off x="0" y="0"/>
          <a:ext cx="0" cy="0"/>
          <a:chOff x="0" y="0"/>
          <a:chExt cx="0" cy="0"/>
        </a:xfrm>
      </p:grpSpPr>
      <p:sp>
        <p:nvSpPr>
          <p:cNvPr id="31" name="Google Shape;31;p7"/>
          <p:cNvSpPr txBox="1">
            <a:spLocks noGrp="1"/>
          </p:cNvSpPr>
          <p:nvPr>
            <p:ph type="title"/>
          </p:nvPr>
        </p:nvSpPr>
        <p:spPr>
          <a:xfrm>
            <a:off x="311700" y="740800"/>
            <a:ext cx="2808000" cy="10076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r>
              <a:rPr lang="en-US"/>
              <a:t>Click to edit Master title style</a:t>
            </a:r>
            <a:endParaRPr/>
          </a:p>
        </p:txBody>
      </p:sp>
      <p:sp>
        <p:nvSpPr>
          <p:cNvPr id="32" name="Google Shape;32;p7"/>
          <p:cNvSpPr txBox="1">
            <a:spLocks noGrp="1"/>
          </p:cNvSpPr>
          <p:nvPr>
            <p:ph type="body" idx="1"/>
          </p:nvPr>
        </p:nvSpPr>
        <p:spPr>
          <a:xfrm>
            <a:off x="311700" y="1852800"/>
            <a:ext cx="2808000" cy="42392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00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pPr lvl="0"/>
            <a:r>
              <a:rPr lang="en-US"/>
              <a:t>Edit Master text styles</a:t>
            </a:r>
          </a:p>
        </p:txBody>
      </p:sp>
      <p:sp>
        <p:nvSpPr>
          <p:cNvPr id="33" name="Google Shape;33;p7"/>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6958015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4"/>
        <p:cNvGrpSpPr/>
        <p:nvPr/>
      </p:nvGrpSpPr>
      <p:grpSpPr>
        <a:xfrm>
          <a:off x="0" y="0"/>
          <a:ext cx="0" cy="0"/>
          <a:chOff x="0" y="0"/>
          <a:chExt cx="0" cy="0"/>
        </a:xfrm>
      </p:grpSpPr>
      <p:sp>
        <p:nvSpPr>
          <p:cNvPr id="35" name="Google Shape;35;p8"/>
          <p:cNvSpPr txBox="1">
            <a:spLocks noGrp="1"/>
          </p:cNvSpPr>
          <p:nvPr>
            <p:ph type="title"/>
          </p:nvPr>
        </p:nvSpPr>
        <p:spPr>
          <a:xfrm>
            <a:off x="490250" y="600200"/>
            <a:ext cx="6367800" cy="54544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r>
              <a:rPr lang="en-US"/>
              <a:t>Click to edit Master title style</a:t>
            </a:r>
            <a:endParaRPr/>
          </a:p>
        </p:txBody>
      </p:sp>
      <p:sp>
        <p:nvSpPr>
          <p:cNvPr id="36" name="Google Shape;36;p8"/>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1065058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2"/>
        <p:cNvGrpSpPr/>
        <p:nvPr/>
      </p:nvGrpSpPr>
      <p:grpSpPr>
        <a:xfrm>
          <a:off x="0" y="0"/>
          <a:ext cx="0" cy="0"/>
          <a:chOff x="0" y="0"/>
          <a:chExt cx="0" cy="0"/>
        </a:xfrm>
      </p:grpSpPr>
      <p:sp>
        <p:nvSpPr>
          <p:cNvPr id="23" name="Google Shape;23;p5"/>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US"/>
              <a:t>Click to edit Master title style</a:t>
            </a:r>
            <a:endParaRPr/>
          </a:p>
        </p:txBody>
      </p:sp>
      <p:sp>
        <p:nvSpPr>
          <p:cNvPr id="24" name="Google Shape;24;p5"/>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00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pPr lvl="0"/>
            <a:r>
              <a:rPr lang="en-US"/>
              <a:t>Edit Master text styles</a:t>
            </a:r>
          </a:p>
        </p:txBody>
      </p:sp>
      <p:sp>
        <p:nvSpPr>
          <p:cNvPr id="25" name="Google Shape;25;p5"/>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00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pPr lvl="0"/>
            <a:r>
              <a:rPr lang="en-US"/>
              <a:t>Edit Master text styles</a:t>
            </a:r>
          </a:p>
        </p:txBody>
      </p:sp>
      <p:sp>
        <p:nvSpPr>
          <p:cNvPr id="26" name="Google Shape;26;p5"/>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224423286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7"/>
        <p:cNvGrpSpPr/>
        <p:nvPr/>
      </p:nvGrpSpPr>
      <p:grpSpPr>
        <a:xfrm>
          <a:off x="0" y="0"/>
          <a:ext cx="0" cy="0"/>
          <a:chOff x="0" y="0"/>
          <a:chExt cx="0" cy="0"/>
        </a:xfrm>
      </p:grpSpPr>
      <p:sp>
        <p:nvSpPr>
          <p:cNvPr id="38" name="Google Shape;38;p9"/>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39" name="Google Shape;39;p9"/>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r>
              <a:rPr lang="en-US"/>
              <a:t>Click to edit Master title style</a:t>
            </a:r>
            <a:endParaRPr/>
          </a:p>
        </p:txBody>
      </p:sp>
      <p:sp>
        <p:nvSpPr>
          <p:cNvPr id="40" name="Google Shape;40;p9"/>
          <p:cNvSpPr txBox="1">
            <a:spLocks noGrp="1"/>
          </p:cNvSpPr>
          <p:nvPr>
            <p:ph type="subTitle" idx="1"/>
          </p:nvPr>
        </p:nvSpPr>
        <p:spPr>
          <a:xfrm>
            <a:off x="265500" y="3737433"/>
            <a:ext cx="4045200" cy="16468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r>
              <a:rPr lang="en-US"/>
              <a:t>Click to edit Master subtitle style</a:t>
            </a:r>
            <a:endParaRPr/>
          </a:p>
        </p:txBody>
      </p:sp>
      <p:sp>
        <p:nvSpPr>
          <p:cNvPr id="41" name="Google Shape;41;p9"/>
          <p:cNvSpPr txBox="1">
            <a:spLocks noGrp="1"/>
          </p:cNvSpPr>
          <p:nvPr>
            <p:ph type="body" idx="2"/>
          </p:nvPr>
        </p:nvSpPr>
        <p:spPr>
          <a:xfrm>
            <a:off x="4939500" y="965433"/>
            <a:ext cx="3837000" cy="49268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00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pPr lvl="0"/>
            <a:r>
              <a:rPr lang="en-US"/>
              <a:t>Edit Master text styles</a:t>
            </a:r>
          </a:p>
        </p:txBody>
      </p:sp>
      <p:sp>
        <p:nvSpPr>
          <p:cNvPr id="42" name="Google Shape;42;p9"/>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18790473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3"/>
        <p:cNvGrpSpPr/>
        <p:nvPr/>
      </p:nvGrpSpPr>
      <p:grpSpPr>
        <a:xfrm>
          <a:off x="0" y="0"/>
          <a:ext cx="0" cy="0"/>
          <a:chOff x="0" y="0"/>
          <a:chExt cx="0" cy="0"/>
        </a:xfrm>
      </p:grpSpPr>
      <p:sp>
        <p:nvSpPr>
          <p:cNvPr id="44" name="Google Shape;44;p10"/>
          <p:cNvSpPr txBox="1">
            <a:spLocks noGrp="1"/>
          </p:cNvSpPr>
          <p:nvPr>
            <p:ph type="body" idx="1"/>
          </p:nvPr>
        </p:nvSpPr>
        <p:spPr>
          <a:xfrm>
            <a:off x="311700" y="5640767"/>
            <a:ext cx="5998800" cy="806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pPr lvl="0"/>
            <a:r>
              <a:rPr lang="en-US"/>
              <a:t>Edit Master text styles</a:t>
            </a:r>
          </a:p>
        </p:txBody>
      </p:sp>
      <p:sp>
        <p:nvSpPr>
          <p:cNvPr id="45" name="Google Shape;45;p10"/>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33987911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2"/>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948849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0"/>
        <p:cNvGrpSpPr/>
        <p:nvPr/>
      </p:nvGrpSpPr>
      <p:grpSpPr>
        <a:xfrm>
          <a:off x="0" y="0"/>
          <a:ext cx="0" cy="0"/>
          <a:chOff x="0" y="0"/>
          <a:chExt cx="0" cy="0"/>
        </a:xfrm>
      </p:grpSpPr>
      <p:sp>
        <p:nvSpPr>
          <p:cNvPr id="31" name="Google Shape;31;p7"/>
          <p:cNvSpPr txBox="1">
            <a:spLocks noGrp="1"/>
          </p:cNvSpPr>
          <p:nvPr>
            <p:ph type="title"/>
          </p:nvPr>
        </p:nvSpPr>
        <p:spPr>
          <a:xfrm>
            <a:off x="311700" y="740800"/>
            <a:ext cx="2808000" cy="10076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r>
              <a:rPr lang="en-US"/>
              <a:t>Click to edit Master title style</a:t>
            </a:r>
            <a:endParaRPr/>
          </a:p>
        </p:txBody>
      </p:sp>
      <p:sp>
        <p:nvSpPr>
          <p:cNvPr id="32" name="Google Shape;32;p7"/>
          <p:cNvSpPr txBox="1">
            <a:spLocks noGrp="1"/>
          </p:cNvSpPr>
          <p:nvPr>
            <p:ph type="body" idx="1"/>
          </p:nvPr>
        </p:nvSpPr>
        <p:spPr>
          <a:xfrm>
            <a:off x="311700" y="1852800"/>
            <a:ext cx="2808000" cy="42392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00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pPr lvl="0"/>
            <a:r>
              <a:rPr lang="en-US"/>
              <a:t>Edit Master text styles</a:t>
            </a:r>
          </a:p>
        </p:txBody>
      </p:sp>
      <p:sp>
        <p:nvSpPr>
          <p:cNvPr id="33" name="Google Shape;33;p7"/>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4263850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4"/>
        <p:cNvGrpSpPr/>
        <p:nvPr/>
      </p:nvGrpSpPr>
      <p:grpSpPr>
        <a:xfrm>
          <a:off x="0" y="0"/>
          <a:ext cx="0" cy="0"/>
          <a:chOff x="0" y="0"/>
          <a:chExt cx="0" cy="0"/>
        </a:xfrm>
      </p:grpSpPr>
      <p:sp>
        <p:nvSpPr>
          <p:cNvPr id="35" name="Google Shape;35;p8"/>
          <p:cNvSpPr txBox="1">
            <a:spLocks noGrp="1"/>
          </p:cNvSpPr>
          <p:nvPr>
            <p:ph type="title"/>
          </p:nvPr>
        </p:nvSpPr>
        <p:spPr>
          <a:xfrm>
            <a:off x="490250" y="600200"/>
            <a:ext cx="6367800" cy="54544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r>
              <a:rPr lang="en-US"/>
              <a:t>Click to edit Master title style</a:t>
            </a:r>
            <a:endParaRPr/>
          </a:p>
        </p:txBody>
      </p:sp>
      <p:sp>
        <p:nvSpPr>
          <p:cNvPr id="36" name="Google Shape;36;p8"/>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1504487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7"/>
        <p:cNvGrpSpPr/>
        <p:nvPr/>
      </p:nvGrpSpPr>
      <p:grpSpPr>
        <a:xfrm>
          <a:off x="0" y="0"/>
          <a:ext cx="0" cy="0"/>
          <a:chOff x="0" y="0"/>
          <a:chExt cx="0" cy="0"/>
        </a:xfrm>
      </p:grpSpPr>
      <p:sp>
        <p:nvSpPr>
          <p:cNvPr id="38" name="Google Shape;38;p9"/>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p>
        </p:txBody>
      </p:sp>
      <p:sp>
        <p:nvSpPr>
          <p:cNvPr id="39" name="Google Shape;39;p9"/>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r>
              <a:rPr lang="en-US"/>
              <a:t>Click to edit Master title style</a:t>
            </a:r>
            <a:endParaRPr/>
          </a:p>
        </p:txBody>
      </p:sp>
      <p:sp>
        <p:nvSpPr>
          <p:cNvPr id="40" name="Google Shape;40;p9"/>
          <p:cNvSpPr txBox="1">
            <a:spLocks noGrp="1"/>
          </p:cNvSpPr>
          <p:nvPr>
            <p:ph type="subTitle" idx="1"/>
          </p:nvPr>
        </p:nvSpPr>
        <p:spPr>
          <a:xfrm>
            <a:off x="265500" y="3737433"/>
            <a:ext cx="4045200" cy="16468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r>
              <a:rPr lang="en-US"/>
              <a:t>Click to edit Master subtitle style</a:t>
            </a:r>
            <a:endParaRPr/>
          </a:p>
        </p:txBody>
      </p:sp>
      <p:sp>
        <p:nvSpPr>
          <p:cNvPr id="41" name="Google Shape;41;p9"/>
          <p:cNvSpPr txBox="1">
            <a:spLocks noGrp="1"/>
          </p:cNvSpPr>
          <p:nvPr>
            <p:ph type="body" idx="2"/>
          </p:nvPr>
        </p:nvSpPr>
        <p:spPr>
          <a:xfrm>
            <a:off x="4939500" y="965433"/>
            <a:ext cx="3837000" cy="49268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00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pPr lvl="0"/>
            <a:r>
              <a:rPr lang="en-US"/>
              <a:t>Edit Master text styles</a:t>
            </a:r>
          </a:p>
        </p:txBody>
      </p:sp>
      <p:sp>
        <p:nvSpPr>
          <p:cNvPr id="42" name="Google Shape;42;p9"/>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3106903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3"/>
        <p:cNvGrpSpPr/>
        <p:nvPr/>
      </p:nvGrpSpPr>
      <p:grpSpPr>
        <a:xfrm>
          <a:off x="0" y="0"/>
          <a:ext cx="0" cy="0"/>
          <a:chOff x="0" y="0"/>
          <a:chExt cx="0" cy="0"/>
        </a:xfrm>
      </p:grpSpPr>
      <p:sp>
        <p:nvSpPr>
          <p:cNvPr id="44" name="Google Shape;44;p10"/>
          <p:cNvSpPr txBox="1">
            <a:spLocks noGrp="1"/>
          </p:cNvSpPr>
          <p:nvPr>
            <p:ph type="body" idx="1"/>
          </p:nvPr>
        </p:nvSpPr>
        <p:spPr>
          <a:xfrm>
            <a:off x="311700" y="5640767"/>
            <a:ext cx="5998800" cy="806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pPr lvl="0"/>
            <a:r>
              <a:rPr lang="en-US"/>
              <a:t>Edit Master text styles</a:t>
            </a:r>
          </a:p>
        </p:txBody>
      </p:sp>
      <p:sp>
        <p:nvSpPr>
          <p:cNvPr id="45" name="Google Shape;45;p10"/>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1909016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CBB9D0-A093-48F0-9D31-C0167F852B34}" type="datetimeFigureOut">
              <a:rPr lang="en-US" smtClean="0"/>
              <a:t>9/26/2022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C3B919-BB74-4CFB-B1B1-BA7C81CF781B}" type="slidenum">
              <a:rPr lang="en-US" smtClean="0"/>
              <a:t>‹#›</a:t>
            </a:fld>
            <a:endParaRPr lang="en-US"/>
          </a:p>
        </p:txBody>
      </p:sp>
    </p:spTree>
    <p:extLst>
      <p:ext uri="{BB962C8B-B14F-4D97-AF65-F5344CB8AC3E}">
        <p14:creationId xmlns:p14="http://schemas.microsoft.com/office/powerpoint/2010/main" val="129695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311708" y="992767"/>
            <a:ext cx="8520600" cy="27368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r>
              <a:rPr lang="en-US"/>
              <a:t>Click to edit Master title style</a:t>
            </a:r>
            <a:endParaRPr/>
          </a:p>
        </p:txBody>
      </p:sp>
      <p:sp>
        <p:nvSpPr>
          <p:cNvPr id="13" name="Google Shape;13;p2"/>
          <p:cNvSpPr txBox="1">
            <a:spLocks noGrp="1"/>
          </p:cNvSpPr>
          <p:nvPr>
            <p:ph type="subTitle" idx="1"/>
          </p:nvPr>
        </p:nvSpPr>
        <p:spPr>
          <a:xfrm>
            <a:off x="311700" y="3778833"/>
            <a:ext cx="8520600" cy="10568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r>
              <a:rPr lang="en-US"/>
              <a:t>Click to edit Master subtitle style</a:t>
            </a:r>
            <a:endParaRPr/>
          </a:p>
        </p:txBody>
      </p:sp>
      <p:sp>
        <p:nvSpPr>
          <p:cNvPr id="14" name="Google Shape;14;p2"/>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solidFill>
                  <a:srgbClr val="FFFFFF"/>
                </a:solidFill>
              </a:defRPr>
            </a:lvl1pPr>
            <a:lvl2pPr lvl="1">
              <a:buNone/>
              <a:defRPr>
                <a:solidFill>
                  <a:srgbClr val="FFFFFF"/>
                </a:solidFill>
              </a:defRPr>
            </a:lvl2pPr>
            <a:lvl3pPr lvl="2">
              <a:buNone/>
              <a:defRPr>
                <a:solidFill>
                  <a:srgbClr val="FFFFFF"/>
                </a:solidFill>
              </a:defRPr>
            </a:lvl3pPr>
            <a:lvl4pPr lvl="3">
              <a:buNone/>
              <a:defRPr>
                <a:solidFill>
                  <a:srgbClr val="FFFFFF"/>
                </a:solidFill>
              </a:defRPr>
            </a:lvl4pPr>
            <a:lvl5pPr lvl="4">
              <a:buNone/>
              <a:defRPr>
                <a:solidFill>
                  <a:srgbClr val="FFFFFF"/>
                </a:solidFill>
              </a:defRPr>
            </a:lvl5pPr>
            <a:lvl6pPr lvl="5">
              <a:buNone/>
              <a:defRPr>
                <a:solidFill>
                  <a:srgbClr val="FFFFFF"/>
                </a:solidFill>
              </a:defRPr>
            </a:lvl6pPr>
            <a:lvl7pPr lvl="6">
              <a:buNone/>
              <a:defRPr>
                <a:solidFill>
                  <a:srgbClr val="FFFFFF"/>
                </a:solidFill>
              </a:defRPr>
            </a:lvl7pPr>
            <a:lvl8pPr lvl="7">
              <a:buNone/>
              <a:defRPr>
                <a:solidFill>
                  <a:srgbClr val="FFFFFF"/>
                </a:solidFill>
              </a:defRPr>
            </a:lvl8pPr>
            <a:lvl9pPr lvl="8">
              <a:buNone/>
              <a:defRPr>
                <a:solidFill>
                  <a:srgbClr val="FFFFFF"/>
                </a:solidFill>
              </a:defRPr>
            </a:lvl9pPr>
          </a:lstStyle>
          <a:p>
            <a:fld id="{B8C3B919-BB74-4CFB-B1B1-BA7C81CF781B}" type="slidenum">
              <a:rPr lang="en-US" smtClean="0"/>
              <a:t>‹#›</a:t>
            </a:fld>
            <a:endParaRPr lang="en-US"/>
          </a:p>
        </p:txBody>
      </p:sp>
    </p:spTree>
    <p:extLst>
      <p:ext uri="{BB962C8B-B14F-4D97-AF65-F5344CB8AC3E}">
        <p14:creationId xmlns:p14="http://schemas.microsoft.com/office/powerpoint/2010/main" val="1893870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2.png"/><Relationship Id="rId5" Type="http://schemas.openxmlformats.org/officeDocument/2006/relationships/slideLayout" Target="../slideLayouts/slideLayout13.xml"/><Relationship Id="rId10" Type="http://schemas.openxmlformats.org/officeDocument/2006/relationships/image" Target="../media/image1.pn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image" Target="../media/image2.png"/><Relationship Id="rId5" Type="http://schemas.openxmlformats.org/officeDocument/2006/relationships/slideLayout" Target="../slideLayouts/slideLayout21.xml"/><Relationship Id="rId10" Type="http://schemas.openxmlformats.org/officeDocument/2006/relationships/image" Target="../media/image1.png"/><Relationship Id="rId4" Type="http://schemas.openxmlformats.org/officeDocument/2006/relationships/slideLayout" Target="../slideLayouts/slideLayout20.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image" Target="../media/image2.png"/><Relationship Id="rId5" Type="http://schemas.openxmlformats.org/officeDocument/2006/relationships/slideLayout" Target="../slideLayouts/slideLayout29.xml"/><Relationship Id="rId10" Type="http://schemas.openxmlformats.org/officeDocument/2006/relationships/image" Target="../media/image1.png"/><Relationship Id="rId4" Type="http://schemas.openxmlformats.org/officeDocument/2006/relationships/slideLayout" Target="../slideLayouts/slideLayout28.xml"/><Relationship Id="rId9"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p:nvPr/>
        </p:nvSpPr>
        <p:spPr>
          <a:xfrm>
            <a:off x="0" y="6106000"/>
            <a:ext cx="9144000" cy="763600"/>
          </a:xfrm>
          <a:prstGeom prst="rect">
            <a:avLst/>
          </a:prstGeom>
          <a:solidFill>
            <a:srgbClr val="990000"/>
          </a:solid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000000"/>
              </a:buClr>
              <a:buSzPts val="1800"/>
              <a:buFont typeface="Arial"/>
              <a:buNone/>
            </a:pPr>
            <a:endParaRPr sz="1800" b="0" i="0" u="none" strike="noStrike" cap="none" dirty="0">
              <a:solidFill>
                <a:srgbClr val="000000"/>
              </a:solidFill>
              <a:latin typeface="Arial"/>
              <a:ea typeface="Arial"/>
              <a:cs typeface="Arial"/>
              <a:sym typeface="Arial"/>
            </a:endParaRPr>
          </a:p>
        </p:txBody>
      </p:sp>
      <p:sp>
        <p:nvSpPr>
          <p:cNvPr id="8" name="Google Shape;8;p1"/>
          <p:cNvSpPr txBox="1">
            <a:spLocks noGrp="1"/>
          </p:cNvSpPr>
          <p:nvPr>
            <p:ph type="title"/>
          </p:nvPr>
        </p:nvSpPr>
        <p:spPr>
          <a:xfrm>
            <a:off x="311700" y="593367"/>
            <a:ext cx="8520600" cy="7636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9" name="Google Shape;9;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lstStyle>
            <a:lvl1pPr marL="457200" lvl="0" indent="-342900">
              <a:lnSpc>
                <a:spcPct val="100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00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dirty="0"/>
          </a:p>
        </p:txBody>
      </p:sp>
      <p:sp>
        <p:nvSpPr>
          <p:cNvPr id="10" name="Google Shape;10;p1"/>
          <p:cNvSpPr txBox="1">
            <a:spLocks noGrp="1"/>
          </p:cNvSpPr>
          <p:nvPr>
            <p:ph type="sldNum" idx="12"/>
          </p:nvPr>
        </p:nvSpPr>
        <p:spPr>
          <a:xfrm>
            <a:off x="8472458" y="6217623"/>
            <a:ext cx="548700" cy="524800"/>
          </a:xfrm>
          <a:prstGeom prst="rect">
            <a:avLst/>
          </a:prstGeom>
          <a:noFill/>
          <a:ln>
            <a:noFill/>
          </a:ln>
        </p:spPr>
        <p:txBody>
          <a:bodyPr spcFirstLastPara="1" wrap="square" lIns="91425" tIns="91425" rIns="91425" bIns="91425" anchor="ctr" anchorCtr="0">
            <a:noAutofit/>
          </a:bodyPr>
          <a:lstStyle>
            <a:lvl1pPr lvl="0" algn="r">
              <a:buNone/>
              <a:defRPr sz="1000">
                <a:solidFill>
                  <a:srgbClr val="FFFFFF"/>
                </a:solidFill>
                <a:latin typeface="Leelawadee" panose="020B0502040204020203" pitchFamily="34" charset="-34"/>
                <a:cs typeface="Leelawadee" panose="020B0502040204020203" pitchFamily="34" charset="-34"/>
              </a:defRPr>
            </a:lvl1pPr>
            <a:lvl2pPr lvl="1" algn="r">
              <a:buNone/>
              <a:defRPr sz="1000">
                <a:solidFill>
                  <a:srgbClr val="FFFFFF"/>
                </a:solidFill>
              </a:defRPr>
            </a:lvl2pPr>
            <a:lvl3pPr lvl="2" algn="r">
              <a:buNone/>
              <a:defRPr sz="1000">
                <a:solidFill>
                  <a:srgbClr val="FFFFFF"/>
                </a:solidFill>
              </a:defRPr>
            </a:lvl3pPr>
            <a:lvl4pPr lvl="3" algn="r">
              <a:buNone/>
              <a:defRPr sz="1000">
                <a:solidFill>
                  <a:srgbClr val="FFFFFF"/>
                </a:solidFill>
              </a:defRPr>
            </a:lvl4pPr>
            <a:lvl5pPr lvl="4" algn="r">
              <a:buNone/>
              <a:defRPr sz="1000">
                <a:solidFill>
                  <a:srgbClr val="FFFFFF"/>
                </a:solidFill>
              </a:defRPr>
            </a:lvl5pPr>
            <a:lvl6pPr lvl="5" algn="r">
              <a:buNone/>
              <a:defRPr sz="1000">
                <a:solidFill>
                  <a:srgbClr val="FFFFFF"/>
                </a:solidFill>
              </a:defRPr>
            </a:lvl6pPr>
            <a:lvl7pPr lvl="6" algn="r">
              <a:buNone/>
              <a:defRPr sz="1000">
                <a:solidFill>
                  <a:srgbClr val="FFFFFF"/>
                </a:solidFill>
              </a:defRPr>
            </a:lvl7pPr>
            <a:lvl8pPr lvl="7" algn="r">
              <a:buNone/>
              <a:defRPr sz="1000">
                <a:solidFill>
                  <a:srgbClr val="FFFFFF"/>
                </a:solidFill>
              </a:defRPr>
            </a:lvl8pPr>
            <a:lvl9pPr lvl="8" algn="r">
              <a:buNone/>
              <a:defRPr sz="1000">
                <a:solidFill>
                  <a:srgbClr val="FFFFFF"/>
                </a:solidFill>
              </a:defRPr>
            </a:lvl9pPr>
          </a:lstStyle>
          <a:p>
            <a:fld id="{B8C3B919-BB74-4CFB-B1B1-BA7C81CF781B}" type="slidenum">
              <a:rPr lang="en-US" smtClean="0"/>
              <a:t>‹#›</a:t>
            </a:fld>
            <a:endParaRPr lang="en-US"/>
          </a:p>
        </p:txBody>
      </p:sp>
      <p:grpSp>
        <p:nvGrpSpPr>
          <p:cNvPr id="12" name="Group 11"/>
          <p:cNvGrpSpPr/>
          <p:nvPr/>
        </p:nvGrpSpPr>
        <p:grpSpPr>
          <a:xfrm>
            <a:off x="1568675" y="6123385"/>
            <a:ext cx="6035506" cy="713276"/>
            <a:chOff x="1568674" y="4579500"/>
            <a:chExt cx="6035506" cy="534957"/>
          </a:xfrm>
        </p:grpSpPr>
        <p:pic>
          <p:nvPicPr>
            <p:cNvPr id="3" name="Picture 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568674" y="4579500"/>
              <a:ext cx="534957" cy="534957"/>
            </a:xfrm>
            <a:prstGeom prst="rect">
              <a:avLst/>
            </a:prstGeom>
          </p:spPr>
        </p:pic>
        <p:pic>
          <p:nvPicPr>
            <p:cNvPr id="4" name="Picture 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98800" y="4772698"/>
              <a:ext cx="2079838" cy="148560"/>
            </a:xfrm>
            <a:prstGeom prst="rect">
              <a:avLst/>
            </a:prstGeom>
          </p:spPr>
        </p:pic>
        <p:sp>
          <p:nvSpPr>
            <p:cNvPr id="5" name="TextBox 4"/>
            <p:cNvSpPr txBox="1"/>
            <p:nvPr/>
          </p:nvSpPr>
          <p:spPr>
            <a:xfrm>
              <a:off x="4373808" y="4723868"/>
              <a:ext cx="3230372" cy="184666"/>
            </a:xfrm>
            <a:prstGeom prst="rect">
              <a:avLst/>
            </a:prstGeom>
            <a:noFill/>
          </p:spPr>
          <p:txBody>
            <a:bodyPr wrap="none" rtlCol="0">
              <a:spAutoFit/>
            </a:bodyPr>
            <a:lstStyle/>
            <a:p>
              <a:r>
                <a:rPr lang="en-US" sz="1000" b="0" spc="250" dirty="0">
                  <a:solidFill>
                    <a:srgbClr val="BC9B6A"/>
                  </a:solidFill>
                  <a:latin typeface="Leelawadee" panose="020B0502040204020203" pitchFamily="34" charset="-34"/>
                  <a:cs typeface="Leelawadee" panose="020B0502040204020203" pitchFamily="34" charset="-34"/>
                </a:rPr>
                <a:t>CARROLL</a:t>
              </a:r>
              <a:r>
                <a:rPr lang="en-US" sz="1000" b="0" spc="250" baseline="0" dirty="0">
                  <a:solidFill>
                    <a:srgbClr val="BC9B6A"/>
                  </a:solidFill>
                  <a:latin typeface="Leelawadee" panose="020B0502040204020203" pitchFamily="34" charset="-34"/>
                  <a:cs typeface="Leelawadee" panose="020B0502040204020203" pitchFamily="34" charset="-34"/>
                </a:rPr>
                <a:t> SCHOOL OF MANAGEMENT</a:t>
              </a:r>
              <a:endParaRPr lang="en-US" sz="1000" b="0" spc="250" dirty="0">
                <a:solidFill>
                  <a:srgbClr val="BC9B6A"/>
                </a:solidFill>
                <a:latin typeface="Leelawadee" panose="020B0502040204020203" pitchFamily="34" charset="-34"/>
                <a:cs typeface="Leelawadee" panose="020B0502040204020203" pitchFamily="34" charset="-34"/>
              </a:endParaRPr>
            </a:p>
          </p:txBody>
        </p:sp>
      </p:grpSp>
    </p:spTree>
    <p:extLst>
      <p:ext uri="{BB962C8B-B14F-4D97-AF65-F5344CB8AC3E}">
        <p14:creationId xmlns:p14="http://schemas.microsoft.com/office/powerpoint/2010/main" val="730440098"/>
      </p:ext>
    </p:extLst>
  </p:cSld>
  <p:clrMap bg1="lt1" tx1="dk1" bg2="dk2"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5" r:id="rId8"/>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p:nvPr/>
        </p:nvSpPr>
        <p:spPr>
          <a:xfrm>
            <a:off x="0" y="6106000"/>
            <a:ext cx="9144000" cy="763600"/>
          </a:xfrm>
          <a:prstGeom prst="rect">
            <a:avLst/>
          </a:prstGeom>
          <a:solidFill>
            <a:srgbClr val="990000"/>
          </a:solid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000000"/>
              </a:buClr>
              <a:buSzPts val="1800"/>
              <a:buFont typeface="Arial"/>
              <a:buNone/>
            </a:pPr>
            <a:endParaRPr sz="1800" b="0" i="0" u="none" strike="noStrike" cap="none" dirty="0">
              <a:solidFill>
                <a:srgbClr val="000000"/>
              </a:solidFill>
              <a:latin typeface="Arial"/>
              <a:ea typeface="Arial"/>
              <a:cs typeface="Arial"/>
              <a:sym typeface="Arial"/>
            </a:endParaRPr>
          </a:p>
        </p:txBody>
      </p:sp>
      <p:sp>
        <p:nvSpPr>
          <p:cNvPr id="8" name="Google Shape;8;p1"/>
          <p:cNvSpPr txBox="1">
            <a:spLocks noGrp="1"/>
          </p:cNvSpPr>
          <p:nvPr>
            <p:ph type="title"/>
          </p:nvPr>
        </p:nvSpPr>
        <p:spPr>
          <a:xfrm>
            <a:off x="311700" y="593367"/>
            <a:ext cx="8520600" cy="7636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9" name="Google Shape;9;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lstStyle>
            <a:lvl1pPr marL="457200" lvl="0" indent="-342900">
              <a:lnSpc>
                <a:spcPct val="100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00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dirty="0"/>
          </a:p>
        </p:txBody>
      </p:sp>
      <p:sp>
        <p:nvSpPr>
          <p:cNvPr id="10" name="Google Shape;10;p1"/>
          <p:cNvSpPr txBox="1">
            <a:spLocks noGrp="1"/>
          </p:cNvSpPr>
          <p:nvPr>
            <p:ph type="sldNum" idx="12"/>
          </p:nvPr>
        </p:nvSpPr>
        <p:spPr>
          <a:xfrm>
            <a:off x="8472458" y="6217623"/>
            <a:ext cx="548700" cy="524800"/>
          </a:xfrm>
          <a:prstGeom prst="rect">
            <a:avLst/>
          </a:prstGeom>
          <a:noFill/>
          <a:ln>
            <a:noFill/>
          </a:ln>
        </p:spPr>
        <p:txBody>
          <a:bodyPr spcFirstLastPara="1" wrap="square" lIns="91425" tIns="91425" rIns="91425" bIns="91425" anchor="ctr" anchorCtr="0">
            <a:noAutofit/>
          </a:bodyPr>
          <a:lstStyle>
            <a:lvl1pPr lvl="0" algn="r">
              <a:buNone/>
              <a:defRPr sz="1000">
                <a:solidFill>
                  <a:srgbClr val="FFFFFF"/>
                </a:solidFill>
                <a:latin typeface="Leelawadee" panose="020B0502040204020203" pitchFamily="34" charset="-34"/>
                <a:cs typeface="Leelawadee" panose="020B0502040204020203" pitchFamily="34" charset="-34"/>
              </a:defRPr>
            </a:lvl1pPr>
            <a:lvl2pPr lvl="1" algn="r">
              <a:buNone/>
              <a:defRPr sz="1000">
                <a:solidFill>
                  <a:srgbClr val="FFFFFF"/>
                </a:solidFill>
              </a:defRPr>
            </a:lvl2pPr>
            <a:lvl3pPr lvl="2" algn="r">
              <a:buNone/>
              <a:defRPr sz="1000">
                <a:solidFill>
                  <a:srgbClr val="FFFFFF"/>
                </a:solidFill>
              </a:defRPr>
            </a:lvl3pPr>
            <a:lvl4pPr lvl="3" algn="r">
              <a:buNone/>
              <a:defRPr sz="1000">
                <a:solidFill>
                  <a:srgbClr val="FFFFFF"/>
                </a:solidFill>
              </a:defRPr>
            </a:lvl4pPr>
            <a:lvl5pPr lvl="4" algn="r">
              <a:buNone/>
              <a:defRPr sz="1000">
                <a:solidFill>
                  <a:srgbClr val="FFFFFF"/>
                </a:solidFill>
              </a:defRPr>
            </a:lvl5pPr>
            <a:lvl6pPr lvl="5" algn="r">
              <a:buNone/>
              <a:defRPr sz="1000">
                <a:solidFill>
                  <a:srgbClr val="FFFFFF"/>
                </a:solidFill>
              </a:defRPr>
            </a:lvl6pPr>
            <a:lvl7pPr lvl="6" algn="r">
              <a:buNone/>
              <a:defRPr sz="1000">
                <a:solidFill>
                  <a:srgbClr val="FFFFFF"/>
                </a:solidFill>
              </a:defRPr>
            </a:lvl7pPr>
            <a:lvl8pPr lvl="7" algn="r">
              <a:buNone/>
              <a:defRPr sz="1000">
                <a:solidFill>
                  <a:srgbClr val="FFFFFF"/>
                </a:solidFill>
              </a:defRPr>
            </a:lvl8pPr>
            <a:lvl9pPr lvl="8" algn="r">
              <a:buNone/>
              <a:defRPr sz="1000">
                <a:solidFill>
                  <a:srgbClr val="FFFFFF"/>
                </a:solidFill>
              </a:defRPr>
            </a:lvl9pPr>
          </a:lstStyle>
          <a:p>
            <a:fld id="{B8C3B919-BB74-4CFB-B1B1-BA7C81CF781B}" type="slidenum">
              <a:rPr lang="en-US" smtClean="0"/>
              <a:t>‹#›</a:t>
            </a:fld>
            <a:endParaRPr lang="en-US"/>
          </a:p>
        </p:txBody>
      </p:sp>
      <p:grpSp>
        <p:nvGrpSpPr>
          <p:cNvPr id="12" name="Group 11"/>
          <p:cNvGrpSpPr/>
          <p:nvPr/>
        </p:nvGrpSpPr>
        <p:grpSpPr>
          <a:xfrm>
            <a:off x="1568675" y="6123385"/>
            <a:ext cx="6035506" cy="713276"/>
            <a:chOff x="1568674" y="4579500"/>
            <a:chExt cx="6035506" cy="534957"/>
          </a:xfrm>
        </p:grpSpPr>
        <p:pic>
          <p:nvPicPr>
            <p:cNvPr id="3" name="Picture 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568674" y="4579500"/>
              <a:ext cx="534957" cy="534957"/>
            </a:xfrm>
            <a:prstGeom prst="rect">
              <a:avLst/>
            </a:prstGeom>
          </p:spPr>
        </p:pic>
        <p:pic>
          <p:nvPicPr>
            <p:cNvPr id="4" name="Picture 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98800" y="4772698"/>
              <a:ext cx="2079838" cy="148560"/>
            </a:xfrm>
            <a:prstGeom prst="rect">
              <a:avLst/>
            </a:prstGeom>
          </p:spPr>
        </p:pic>
        <p:sp>
          <p:nvSpPr>
            <p:cNvPr id="5" name="TextBox 4"/>
            <p:cNvSpPr txBox="1"/>
            <p:nvPr/>
          </p:nvSpPr>
          <p:spPr>
            <a:xfrm>
              <a:off x="4373808" y="4723868"/>
              <a:ext cx="3230372" cy="184666"/>
            </a:xfrm>
            <a:prstGeom prst="rect">
              <a:avLst/>
            </a:prstGeom>
            <a:noFill/>
          </p:spPr>
          <p:txBody>
            <a:bodyPr wrap="none" rtlCol="0">
              <a:spAutoFit/>
            </a:bodyPr>
            <a:lstStyle/>
            <a:p>
              <a:r>
                <a:rPr lang="en-US" sz="1000" b="0" spc="250" dirty="0">
                  <a:solidFill>
                    <a:srgbClr val="BC9B6A"/>
                  </a:solidFill>
                  <a:latin typeface="Leelawadee" panose="020B0502040204020203" pitchFamily="34" charset="-34"/>
                  <a:cs typeface="Leelawadee" panose="020B0502040204020203" pitchFamily="34" charset="-34"/>
                </a:rPr>
                <a:t>CARROLL</a:t>
              </a:r>
              <a:r>
                <a:rPr lang="en-US" sz="1000" b="0" spc="250" baseline="0" dirty="0">
                  <a:solidFill>
                    <a:srgbClr val="BC9B6A"/>
                  </a:solidFill>
                  <a:latin typeface="Leelawadee" panose="020B0502040204020203" pitchFamily="34" charset="-34"/>
                  <a:cs typeface="Leelawadee" panose="020B0502040204020203" pitchFamily="34" charset="-34"/>
                </a:rPr>
                <a:t> SCHOOL OF MANAGEMENT</a:t>
              </a:r>
              <a:endParaRPr lang="en-US" sz="1000" b="0" spc="250" dirty="0">
                <a:solidFill>
                  <a:srgbClr val="BC9B6A"/>
                </a:solidFill>
                <a:latin typeface="Leelawadee" panose="020B0502040204020203" pitchFamily="34" charset="-34"/>
                <a:cs typeface="Leelawadee" panose="020B0502040204020203" pitchFamily="34" charset="-34"/>
              </a:endParaRPr>
            </a:p>
          </p:txBody>
        </p:sp>
      </p:grpSp>
    </p:spTree>
    <p:extLst>
      <p:ext uri="{BB962C8B-B14F-4D97-AF65-F5344CB8AC3E}">
        <p14:creationId xmlns:p14="http://schemas.microsoft.com/office/powerpoint/2010/main" val="453345810"/>
      </p:ext>
    </p:extLst>
  </p:cSld>
  <p:clrMap bg1="lt1" tx1="dk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p:nvPr/>
        </p:nvSpPr>
        <p:spPr>
          <a:xfrm>
            <a:off x="0" y="6106000"/>
            <a:ext cx="9144000" cy="763600"/>
          </a:xfrm>
          <a:prstGeom prst="rect">
            <a:avLst/>
          </a:prstGeom>
          <a:solidFill>
            <a:srgbClr val="990000"/>
          </a:solid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000000"/>
              </a:buClr>
              <a:buSzPts val="1800"/>
              <a:buFont typeface="Arial"/>
              <a:buNone/>
            </a:pPr>
            <a:endParaRPr sz="1800" b="0" i="0" u="none" strike="noStrike" cap="none" dirty="0">
              <a:solidFill>
                <a:srgbClr val="000000"/>
              </a:solidFill>
              <a:latin typeface="Arial"/>
              <a:ea typeface="Arial"/>
              <a:cs typeface="Arial"/>
              <a:sym typeface="Arial"/>
            </a:endParaRPr>
          </a:p>
        </p:txBody>
      </p:sp>
      <p:sp>
        <p:nvSpPr>
          <p:cNvPr id="8" name="Google Shape;8;p1"/>
          <p:cNvSpPr txBox="1">
            <a:spLocks noGrp="1"/>
          </p:cNvSpPr>
          <p:nvPr>
            <p:ph type="title"/>
          </p:nvPr>
        </p:nvSpPr>
        <p:spPr>
          <a:xfrm>
            <a:off x="311700" y="593367"/>
            <a:ext cx="8520600" cy="7636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9" name="Google Shape;9;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lstStyle>
            <a:lvl1pPr marL="457200" lvl="0" indent="-342900">
              <a:lnSpc>
                <a:spcPct val="100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00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dirty="0"/>
          </a:p>
        </p:txBody>
      </p:sp>
      <p:sp>
        <p:nvSpPr>
          <p:cNvPr id="10" name="Google Shape;10;p1"/>
          <p:cNvSpPr txBox="1">
            <a:spLocks noGrp="1"/>
          </p:cNvSpPr>
          <p:nvPr>
            <p:ph type="sldNum" idx="12"/>
          </p:nvPr>
        </p:nvSpPr>
        <p:spPr>
          <a:xfrm>
            <a:off x="8472458" y="6217623"/>
            <a:ext cx="548700" cy="524800"/>
          </a:xfrm>
          <a:prstGeom prst="rect">
            <a:avLst/>
          </a:prstGeom>
          <a:noFill/>
          <a:ln>
            <a:noFill/>
          </a:ln>
        </p:spPr>
        <p:txBody>
          <a:bodyPr spcFirstLastPara="1" wrap="square" lIns="91425" tIns="91425" rIns="91425" bIns="91425" anchor="ctr" anchorCtr="0">
            <a:noAutofit/>
          </a:bodyPr>
          <a:lstStyle>
            <a:lvl1pPr lvl="0" algn="r">
              <a:buNone/>
              <a:defRPr sz="1000">
                <a:solidFill>
                  <a:srgbClr val="FFFFFF"/>
                </a:solidFill>
                <a:latin typeface="Leelawadee" panose="020B0502040204020203" pitchFamily="34" charset="-34"/>
                <a:cs typeface="Leelawadee" panose="020B0502040204020203" pitchFamily="34" charset="-34"/>
              </a:defRPr>
            </a:lvl1pPr>
            <a:lvl2pPr lvl="1" algn="r">
              <a:buNone/>
              <a:defRPr sz="1000">
                <a:solidFill>
                  <a:srgbClr val="FFFFFF"/>
                </a:solidFill>
              </a:defRPr>
            </a:lvl2pPr>
            <a:lvl3pPr lvl="2" algn="r">
              <a:buNone/>
              <a:defRPr sz="1000">
                <a:solidFill>
                  <a:srgbClr val="FFFFFF"/>
                </a:solidFill>
              </a:defRPr>
            </a:lvl3pPr>
            <a:lvl4pPr lvl="3" algn="r">
              <a:buNone/>
              <a:defRPr sz="1000">
                <a:solidFill>
                  <a:srgbClr val="FFFFFF"/>
                </a:solidFill>
              </a:defRPr>
            </a:lvl4pPr>
            <a:lvl5pPr lvl="4" algn="r">
              <a:buNone/>
              <a:defRPr sz="1000">
                <a:solidFill>
                  <a:srgbClr val="FFFFFF"/>
                </a:solidFill>
              </a:defRPr>
            </a:lvl5pPr>
            <a:lvl6pPr lvl="5" algn="r">
              <a:buNone/>
              <a:defRPr sz="1000">
                <a:solidFill>
                  <a:srgbClr val="FFFFFF"/>
                </a:solidFill>
              </a:defRPr>
            </a:lvl6pPr>
            <a:lvl7pPr lvl="6" algn="r">
              <a:buNone/>
              <a:defRPr sz="1000">
                <a:solidFill>
                  <a:srgbClr val="FFFFFF"/>
                </a:solidFill>
              </a:defRPr>
            </a:lvl7pPr>
            <a:lvl8pPr lvl="7" algn="r">
              <a:buNone/>
              <a:defRPr sz="1000">
                <a:solidFill>
                  <a:srgbClr val="FFFFFF"/>
                </a:solidFill>
              </a:defRPr>
            </a:lvl8pPr>
            <a:lvl9pPr lvl="8" algn="r">
              <a:buNone/>
              <a:defRPr sz="1000">
                <a:solidFill>
                  <a:srgbClr val="FFFFFF"/>
                </a:solidFill>
              </a:defRPr>
            </a:lvl9pPr>
          </a:lstStyle>
          <a:p>
            <a:fld id="{B8C3B919-BB74-4CFB-B1B1-BA7C81CF781B}" type="slidenum">
              <a:rPr lang="en-US" smtClean="0"/>
              <a:t>‹#›</a:t>
            </a:fld>
            <a:endParaRPr lang="en-US"/>
          </a:p>
        </p:txBody>
      </p:sp>
      <p:grpSp>
        <p:nvGrpSpPr>
          <p:cNvPr id="12" name="Group 11"/>
          <p:cNvGrpSpPr/>
          <p:nvPr/>
        </p:nvGrpSpPr>
        <p:grpSpPr>
          <a:xfrm>
            <a:off x="1568675" y="6123385"/>
            <a:ext cx="6035506" cy="713276"/>
            <a:chOff x="1568674" y="4579500"/>
            <a:chExt cx="6035506" cy="534957"/>
          </a:xfrm>
        </p:grpSpPr>
        <p:pic>
          <p:nvPicPr>
            <p:cNvPr id="3" name="Picture 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568674" y="4579500"/>
              <a:ext cx="534957" cy="534957"/>
            </a:xfrm>
            <a:prstGeom prst="rect">
              <a:avLst/>
            </a:prstGeom>
          </p:spPr>
        </p:pic>
        <p:pic>
          <p:nvPicPr>
            <p:cNvPr id="4" name="Picture 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98800" y="4772698"/>
              <a:ext cx="2079838" cy="148560"/>
            </a:xfrm>
            <a:prstGeom prst="rect">
              <a:avLst/>
            </a:prstGeom>
          </p:spPr>
        </p:pic>
        <p:sp>
          <p:nvSpPr>
            <p:cNvPr id="5" name="TextBox 4"/>
            <p:cNvSpPr txBox="1"/>
            <p:nvPr/>
          </p:nvSpPr>
          <p:spPr>
            <a:xfrm>
              <a:off x="4373808" y="4723868"/>
              <a:ext cx="3230372" cy="184666"/>
            </a:xfrm>
            <a:prstGeom prst="rect">
              <a:avLst/>
            </a:prstGeom>
            <a:noFill/>
          </p:spPr>
          <p:txBody>
            <a:bodyPr wrap="none" rtlCol="0">
              <a:spAutoFit/>
            </a:bodyPr>
            <a:lstStyle/>
            <a:p>
              <a:r>
                <a:rPr lang="en-US" sz="1000" b="0" spc="250" dirty="0">
                  <a:solidFill>
                    <a:srgbClr val="BC9B6A"/>
                  </a:solidFill>
                  <a:latin typeface="Leelawadee" panose="020B0502040204020203" pitchFamily="34" charset="-34"/>
                  <a:cs typeface="Leelawadee" panose="020B0502040204020203" pitchFamily="34" charset="-34"/>
                </a:rPr>
                <a:t>CARROLL</a:t>
              </a:r>
              <a:r>
                <a:rPr lang="en-US" sz="1000" b="0" spc="250" baseline="0" dirty="0">
                  <a:solidFill>
                    <a:srgbClr val="BC9B6A"/>
                  </a:solidFill>
                  <a:latin typeface="Leelawadee" panose="020B0502040204020203" pitchFamily="34" charset="-34"/>
                  <a:cs typeface="Leelawadee" panose="020B0502040204020203" pitchFamily="34" charset="-34"/>
                </a:rPr>
                <a:t> SCHOOL OF MANAGEMENT</a:t>
              </a:r>
              <a:endParaRPr lang="en-US" sz="1000" b="0" spc="250" dirty="0">
                <a:solidFill>
                  <a:srgbClr val="BC9B6A"/>
                </a:solidFill>
                <a:latin typeface="Leelawadee" panose="020B0502040204020203" pitchFamily="34" charset="-34"/>
                <a:cs typeface="Leelawadee" panose="020B0502040204020203" pitchFamily="34" charset="-34"/>
              </a:endParaRPr>
            </a:p>
          </p:txBody>
        </p:sp>
      </p:grpSp>
    </p:spTree>
    <p:extLst>
      <p:ext uri="{BB962C8B-B14F-4D97-AF65-F5344CB8AC3E}">
        <p14:creationId xmlns:p14="http://schemas.microsoft.com/office/powerpoint/2010/main" val="2548731132"/>
      </p:ext>
    </p:extLst>
  </p:cSld>
  <p:clrMap bg1="lt1" tx1="dk1" bg2="dk2"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p:nvPr/>
        </p:nvSpPr>
        <p:spPr>
          <a:xfrm>
            <a:off x="0" y="6106000"/>
            <a:ext cx="9144000" cy="763600"/>
          </a:xfrm>
          <a:prstGeom prst="rect">
            <a:avLst/>
          </a:prstGeom>
          <a:solidFill>
            <a:srgbClr val="990000"/>
          </a:solid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000000"/>
              </a:buClr>
              <a:buSzPts val="1800"/>
              <a:buFont typeface="Arial"/>
              <a:buNone/>
            </a:pPr>
            <a:endParaRPr sz="1800" b="0" i="0" u="none" strike="noStrike" cap="none" dirty="0">
              <a:solidFill>
                <a:srgbClr val="000000"/>
              </a:solidFill>
              <a:latin typeface="Arial"/>
              <a:ea typeface="Arial"/>
              <a:cs typeface="Arial"/>
              <a:sym typeface="Arial"/>
            </a:endParaRPr>
          </a:p>
        </p:txBody>
      </p:sp>
      <p:sp>
        <p:nvSpPr>
          <p:cNvPr id="8" name="Google Shape;8;p1"/>
          <p:cNvSpPr txBox="1">
            <a:spLocks noGrp="1"/>
          </p:cNvSpPr>
          <p:nvPr>
            <p:ph type="title"/>
          </p:nvPr>
        </p:nvSpPr>
        <p:spPr>
          <a:xfrm>
            <a:off x="311700" y="593367"/>
            <a:ext cx="8520600" cy="7636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9" name="Google Shape;9;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lstStyle>
            <a:lvl1pPr marL="457200" lvl="0" indent="-342900">
              <a:lnSpc>
                <a:spcPct val="100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00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dirty="0"/>
          </a:p>
        </p:txBody>
      </p:sp>
      <p:sp>
        <p:nvSpPr>
          <p:cNvPr id="10" name="Google Shape;10;p1"/>
          <p:cNvSpPr txBox="1">
            <a:spLocks noGrp="1"/>
          </p:cNvSpPr>
          <p:nvPr>
            <p:ph type="sldNum" idx="12"/>
          </p:nvPr>
        </p:nvSpPr>
        <p:spPr>
          <a:xfrm>
            <a:off x="8472458" y="6217623"/>
            <a:ext cx="548700" cy="524800"/>
          </a:xfrm>
          <a:prstGeom prst="rect">
            <a:avLst/>
          </a:prstGeom>
          <a:noFill/>
          <a:ln>
            <a:noFill/>
          </a:ln>
        </p:spPr>
        <p:txBody>
          <a:bodyPr spcFirstLastPara="1" wrap="square" lIns="91425" tIns="91425" rIns="91425" bIns="91425" anchor="ctr" anchorCtr="0">
            <a:noAutofit/>
          </a:bodyPr>
          <a:lstStyle>
            <a:lvl1pPr lvl="0" algn="r">
              <a:buNone/>
              <a:defRPr sz="1000">
                <a:solidFill>
                  <a:srgbClr val="FFFFFF"/>
                </a:solidFill>
                <a:latin typeface="Leelawadee" panose="020B0502040204020203" pitchFamily="34" charset="-34"/>
                <a:cs typeface="Leelawadee" panose="020B0502040204020203" pitchFamily="34" charset="-34"/>
              </a:defRPr>
            </a:lvl1pPr>
            <a:lvl2pPr lvl="1" algn="r">
              <a:buNone/>
              <a:defRPr sz="1000">
                <a:solidFill>
                  <a:srgbClr val="FFFFFF"/>
                </a:solidFill>
              </a:defRPr>
            </a:lvl2pPr>
            <a:lvl3pPr lvl="2" algn="r">
              <a:buNone/>
              <a:defRPr sz="1000">
                <a:solidFill>
                  <a:srgbClr val="FFFFFF"/>
                </a:solidFill>
              </a:defRPr>
            </a:lvl3pPr>
            <a:lvl4pPr lvl="3" algn="r">
              <a:buNone/>
              <a:defRPr sz="1000">
                <a:solidFill>
                  <a:srgbClr val="FFFFFF"/>
                </a:solidFill>
              </a:defRPr>
            </a:lvl4pPr>
            <a:lvl5pPr lvl="4" algn="r">
              <a:buNone/>
              <a:defRPr sz="1000">
                <a:solidFill>
                  <a:srgbClr val="FFFFFF"/>
                </a:solidFill>
              </a:defRPr>
            </a:lvl5pPr>
            <a:lvl6pPr lvl="5" algn="r">
              <a:buNone/>
              <a:defRPr sz="1000">
                <a:solidFill>
                  <a:srgbClr val="FFFFFF"/>
                </a:solidFill>
              </a:defRPr>
            </a:lvl6pPr>
            <a:lvl7pPr lvl="6" algn="r">
              <a:buNone/>
              <a:defRPr sz="1000">
                <a:solidFill>
                  <a:srgbClr val="FFFFFF"/>
                </a:solidFill>
              </a:defRPr>
            </a:lvl7pPr>
            <a:lvl8pPr lvl="7" algn="r">
              <a:buNone/>
              <a:defRPr sz="1000">
                <a:solidFill>
                  <a:srgbClr val="FFFFFF"/>
                </a:solidFill>
              </a:defRPr>
            </a:lvl8pPr>
            <a:lvl9pPr lvl="8" algn="r">
              <a:buNone/>
              <a:defRPr sz="1000">
                <a:solidFill>
                  <a:srgbClr val="FFFFFF"/>
                </a:solidFill>
              </a:defRPr>
            </a:lvl9pPr>
          </a:lstStyle>
          <a:p>
            <a:fld id="{B8C3B919-BB74-4CFB-B1B1-BA7C81CF781B}" type="slidenum">
              <a:rPr lang="en-US" smtClean="0"/>
              <a:t>‹#›</a:t>
            </a:fld>
            <a:endParaRPr lang="en-US"/>
          </a:p>
        </p:txBody>
      </p:sp>
      <p:grpSp>
        <p:nvGrpSpPr>
          <p:cNvPr id="12" name="Group 11"/>
          <p:cNvGrpSpPr/>
          <p:nvPr/>
        </p:nvGrpSpPr>
        <p:grpSpPr>
          <a:xfrm>
            <a:off x="1568675" y="6123385"/>
            <a:ext cx="6035506" cy="713276"/>
            <a:chOff x="1568674" y="4579500"/>
            <a:chExt cx="6035506" cy="534957"/>
          </a:xfrm>
        </p:grpSpPr>
        <p:pic>
          <p:nvPicPr>
            <p:cNvPr id="3" name="Picture 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568674" y="4579500"/>
              <a:ext cx="534957" cy="534957"/>
            </a:xfrm>
            <a:prstGeom prst="rect">
              <a:avLst/>
            </a:prstGeom>
          </p:spPr>
        </p:pic>
        <p:pic>
          <p:nvPicPr>
            <p:cNvPr id="4" name="Picture 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98800" y="4772698"/>
              <a:ext cx="2079838" cy="148560"/>
            </a:xfrm>
            <a:prstGeom prst="rect">
              <a:avLst/>
            </a:prstGeom>
          </p:spPr>
        </p:pic>
        <p:sp>
          <p:nvSpPr>
            <p:cNvPr id="5" name="TextBox 4"/>
            <p:cNvSpPr txBox="1"/>
            <p:nvPr/>
          </p:nvSpPr>
          <p:spPr>
            <a:xfrm>
              <a:off x="4373808" y="4723868"/>
              <a:ext cx="3230372" cy="184666"/>
            </a:xfrm>
            <a:prstGeom prst="rect">
              <a:avLst/>
            </a:prstGeom>
            <a:noFill/>
          </p:spPr>
          <p:txBody>
            <a:bodyPr wrap="none" rtlCol="0">
              <a:spAutoFit/>
            </a:bodyPr>
            <a:lstStyle/>
            <a:p>
              <a:r>
                <a:rPr lang="en-US" sz="1000" b="0" spc="250" dirty="0">
                  <a:solidFill>
                    <a:srgbClr val="BC9B6A"/>
                  </a:solidFill>
                  <a:latin typeface="Leelawadee" panose="020B0502040204020203" pitchFamily="34" charset="-34"/>
                  <a:cs typeface="Leelawadee" panose="020B0502040204020203" pitchFamily="34" charset="-34"/>
                </a:rPr>
                <a:t>CARROLL</a:t>
              </a:r>
              <a:r>
                <a:rPr lang="en-US" sz="1000" b="0" spc="250" baseline="0" dirty="0">
                  <a:solidFill>
                    <a:srgbClr val="BC9B6A"/>
                  </a:solidFill>
                  <a:latin typeface="Leelawadee" panose="020B0502040204020203" pitchFamily="34" charset="-34"/>
                  <a:cs typeface="Leelawadee" panose="020B0502040204020203" pitchFamily="34" charset="-34"/>
                </a:rPr>
                <a:t> SCHOOL OF MANAGEMENT</a:t>
              </a:r>
              <a:endParaRPr lang="en-US" sz="1000" b="0" spc="250" dirty="0">
                <a:solidFill>
                  <a:srgbClr val="BC9B6A"/>
                </a:solidFill>
                <a:latin typeface="Leelawadee" panose="020B0502040204020203" pitchFamily="34" charset="-34"/>
                <a:cs typeface="Leelawadee" panose="020B0502040204020203" pitchFamily="34" charset="-34"/>
              </a:endParaRPr>
            </a:p>
          </p:txBody>
        </p:sp>
      </p:grpSp>
    </p:spTree>
    <p:extLst>
      <p:ext uri="{BB962C8B-B14F-4D97-AF65-F5344CB8AC3E}">
        <p14:creationId xmlns:p14="http://schemas.microsoft.com/office/powerpoint/2010/main" val="3436944487"/>
      </p:ext>
    </p:extLst>
  </p:cSld>
  <p:clrMap bg1="lt1" tx1="dk1" bg2="dk2" tx2="lt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Ls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chart" Target="../charts/chart5.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chart" Target="../charts/chart8.xml"/></Relationships>
</file>

<file path=ppt/slides/_rels/slide1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914400"/>
            <a:ext cx="8915400" cy="1828800"/>
          </a:xfrm>
        </p:spPr>
        <p:txBody>
          <a:bodyPr/>
          <a:lstStyle/>
          <a:p>
            <a:r>
              <a:rPr lang="en-US" sz="2000" b="1" dirty="0">
                <a:latin typeface="Times New Roman" panose="02020603050405020304" pitchFamily="18" charset="0"/>
                <a:cs typeface="Times New Roman" panose="02020603050405020304" pitchFamily="18" charset="0"/>
              </a:rPr>
              <a:t>The Benefits and Costs of Transparent Supervision of Public Banks: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Evidence from Disclosure of SEC Comment Letters</a:t>
            </a:r>
            <a:br>
              <a:rPr lang="en-US" sz="2400" dirty="0"/>
            </a:br>
            <a:br>
              <a:rPr lang="en-US" sz="2400" b="1" dirty="0"/>
            </a:br>
            <a:endParaRPr lang="en-US" sz="2400" dirty="0"/>
          </a:p>
        </p:txBody>
      </p:sp>
      <p:sp>
        <p:nvSpPr>
          <p:cNvPr id="4" name="Subtitle 2"/>
          <p:cNvSpPr>
            <a:spLocks noGrp="1"/>
          </p:cNvSpPr>
          <p:nvPr>
            <p:ph type="subTitle" idx="1"/>
          </p:nvPr>
        </p:nvSpPr>
        <p:spPr>
          <a:xfrm>
            <a:off x="1143000" y="2819400"/>
            <a:ext cx="6412295" cy="1443898"/>
          </a:xfrm>
        </p:spPr>
        <p:txBody>
          <a:bodyPr numCol="2"/>
          <a:lstStyle/>
          <a:p>
            <a:r>
              <a:rPr lang="en-SG" sz="2400" dirty="0">
                <a:latin typeface="Times New Roman" panose="02020603050405020304" pitchFamily="18" charset="0"/>
                <a:cs typeface="Times New Roman" panose="02020603050405020304" pitchFamily="18" charset="0"/>
              </a:rPr>
              <a:t>Amy Hutton</a:t>
            </a:r>
            <a:endParaRPr lang="en-US" sz="2400" dirty="0">
              <a:latin typeface="Times New Roman" panose="02020603050405020304" pitchFamily="18" charset="0"/>
              <a:cs typeface="Times New Roman" panose="02020603050405020304" pitchFamily="18" charset="0"/>
            </a:endParaRPr>
          </a:p>
          <a:p>
            <a:r>
              <a:rPr lang="en-SG" sz="2400" dirty="0" err="1">
                <a:latin typeface="Times New Roman" panose="02020603050405020304" pitchFamily="18" charset="0"/>
                <a:cs typeface="Times New Roman" panose="02020603050405020304" pitchFamily="18" charset="0"/>
              </a:rPr>
              <a:t>Yupeng</a:t>
            </a:r>
            <a:r>
              <a:rPr lang="en-SG" sz="2400" dirty="0">
                <a:latin typeface="Times New Roman" panose="02020603050405020304" pitchFamily="18" charset="0"/>
                <a:cs typeface="Times New Roman" panose="02020603050405020304" pitchFamily="18" charset="0"/>
              </a:rPr>
              <a:t> Lin</a:t>
            </a:r>
            <a:endParaRPr lang="en-US" sz="2400" dirty="0">
              <a:latin typeface="Times New Roman" panose="02020603050405020304" pitchFamily="18" charset="0"/>
              <a:cs typeface="Times New Roman" panose="02020603050405020304" pitchFamily="18" charset="0"/>
            </a:endParaRPr>
          </a:p>
          <a:p>
            <a:r>
              <a:rPr lang="en-SG" sz="2400" dirty="0">
                <a:latin typeface="Times New Roman" panose="02020603050405020304" pitchFamily="18" charset="0"/>
                <a:cs typeface="Times New Roman" panose="02020603050405020304" pitchFamily="18" charset="0"/>
              </a:rPr>
              <a:t>Susan Shu</a:t>
            </a:r>
            <a:endParaRPr lang="en-US" sz="2400" dirty="0">
              <a:latin typeface="Times New Roman" panose="02020603050405020304" pitchFamily="18" charset="0"/>
              <a:cs typeface="Times New Roman" panose="02020603050405020304" pitchFamily="18" charset="0"/>
            </a:endParaRPr>
          </a:p>
          <a:p>
            <a:r>
              <a:rPr lang="en-SG" sz="2400" dirty="0">
                <a:latin typeface="Times New Roman" panose="02020603050405020304" pitchFamily="18" charset="0"/>
                <a:cs typeface="Times New Roman" panose="02020603050405020304" pitchFamily="18" charset="0"/>
              </a:rPr>
              <a:t>Ira Yeung</a:t>
            </a:r>
            <a:endParaRPr lang="en-US" sz="2400" dirty="0">
              <a:latin typeface="Times New Roman" panose="02020603050405020304" pitchFamily="18" charset="0"/>
              <a:cs typeface="Times New Roman" panose="02020603050405020304" pitchFamily="18" charset="0"/>
            </a:endParaRPr>
          </a:p>
          <a:p>
            <a:r>
              <a:rPr lang="en-SG" sz="2400" dirty="0">
                <a:latin typeface="Times New Roman" panose="02020603050405020304" pitchFamily="18" charset="0"/>
                <a:cs typeface="Times New Roman" panose="02020603050405020304" pitchFamily="18" charset="0"/>
              </a:rPr>
              <a:t>Xin Zheng</a:t>
            </a:r>
            <a:endParaRPr lang="en-US" sz="2400" dirty="0">
              <a:latin typeface="Times New Roman" panose="02020603050405020304" pitchFamily="18" charset="0"/>
              <a:cs typeface="Times New Roman" panose="02020603050405020304" pitchFamily="18" charset="0"/>
            </a:endParaRPr>
          </a:p>
          <a:p>
            <a:endParaRPr lang="en-US" sz="2000" dirty="0"/>
          </a:p>
        </p:txBody>
      </p:sp>
    </p:spTree>
    <p:extLst>
      <p:ext uri="{BB962C8B-B14F-4D97-AF65-F5344CB8AC3E}">
        <p14:creationId xmlns:p14="http://schemas.microsoft.com/office/powerpoint/2010/main" val="1634031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71E93B70-9092-4D5E-B5C1-0809EBC88A9C}"/>
              </a:ext>
            </a:extLst>
          </p:cNvPr>
          <p:cNvGraphicFramePr>
            <a:graphicFrameLocks/>
          </p:cNvGraphicFramePr>
          <p:nvPr>
            <p:extLst>
              <p:ext uri="{D42A27DB-BD31-4B8C-83A1-F6EECF244321}">
                <p14:modId xmlns:p14="http://schemas.microsoft.com/office/powerpoint/2010/main" val="3360595786"/>
              </p:ext>
            </p:extLst>
          </p:nvPr>
        </p:nvGraphicFramePr>
        <p:xfrm>
          <a:off x="4598504" y="1524000"/>
          <a:ext cx="4576761" cy="283448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AC70EAB2-A61B-42F5-B88B-A00CBED02B69}"/>
              </a:ext>
            </a:extLst>
          </p:cNvPr>
          <p:cNvGraphicFramePr>
            <a:graphicFrameLocks/>
          </p:cNvGraphicFramePr>
          <p:nvPr>
            <p:extLst>
              <p:ext uri="{D42A27DB-BD31-4B8C-83A1-F6EECF244321}">
                <p14:modId xmlns:p14="http://schemas.microsoft.com/office/powerpoint/2010/main" val="584666833"/>
              </p:ext>
            </p:extLst>
          </p:nvPr>
        </p:nvGraphicFramePr>
        <p:xfrm>
          <a:off x="228600" y="1524000"/>
          <a:ext cx="4565650" cy="303053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12323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5F230EF1-C4F1-4EFA-8FC9-B115E66EBA96}"/>
              </a:ext>
            </a:extLst>
          </p:cNvPr>
          <p:cNvGraphicFramePr>
            <a:graphicFrameLocks/>
          </p:cNvGraphicFramePr>
          <p:nvPr>
            <p:extLst>
              <p:ext uri="{D42A27DB-BD31-4B8C-83A1-F6EECF244321}">
                <p14:modId xmlns:p14="http://schemas.microsoft.com/office/powerpoint/2010/main" val="2986670953"/>
              </p:ext>
            </p:extLst>
          </p:nvPr>
        </p:nvGraphicFramePr>
        <p:xfrm>
          <a:off x="1447800" y="1066800"/>
          <a:ext cx="5105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25266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450" y="432047"/>
            <a:ext cx="8375100" cy="1123946"/>
          </a:xfrm>
        </p:spPr>
        <p:txBody>
          <a:bodyPr/>
          <a:lstStyle/>
          <a:p>
            <a:r>
              <a:rPr lang="en-US" b="1" i="1" dirty="0">
                <a:latin typeface="Times New Roman" panose="02020603050405020304" pitchFamily="18" charset="0"/>
                <a:cs typeface="Times New Roman" panose="02020603050405020304" pitchFamily="18" charset="0"/>
              </a:rPr>
              <a:t>Does the public disclosure of SEC CLs change the consequences for public banks receiving the CLs?</a:t>
            </a:r>
            <a:br>
              <a:rPr lang="en-US" b="1" i="1" dirty="0">
                <a:latin typeface="Times New Roman" panose="02020603050405020304" pitchFamily="18" charset="0"/>
                <a:cs typeface="Times New Roman" panose="02020603050405020304" pitchFamily="18" charset="0"/>
              </a:rPr>
            </a:br>
            <a:br>
              <a:rPr lang="en-US" b="1" i="1" dirty="0">
                <a:latin typeface="Times New Roman" panose="02020603050405020304" pitchFamily="18" charset="0"/>
                <a:cs typeface="Times New Roman" panose="02020603050405020304" pitchFamily="18" charset="0"/>
              </a:rPr>
            </a:br>
            <a:endParaRPr lang="en-US" b="1" dirty="0"/>
          </a:p>
        </p:txBody>
      </p:sp>
      <p:cxnSp>
        <p:nvCxnSpPr>
          <p:cNvPr id="11" name="Straight Arrow Connector 10">
            <a:extLst>
              <a:ext uri="{FF2B5EF4-FFF2-40B4-BE49-F238E27FC236}">
                <a16:creationId xmlns:a16="http://schemas.microsoft.com/office/drawing/2014/main" id="{9A2E01B0-8327-456C-8609-D52F468EE4C6}"/>
              </a:ext>
            </a:extLst>
          </p:cNvPr>
          <p:cNvCxnSpPr/>
          <p:nvPr/>
        </p:nvCxnSpPr>
        <p:spPr>
          <a:xfrm>
            <a:off x="841050" y="3374198"/>
            <a:ext cx="6858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7FCDF8F8-042C-4F0F-B24F-856151CB4138}"/>
              </a:ext>
            </a:extLst>
          </p:cNvPr>
          <p:cNvSpPr txBox="1"/>
          <p:nvPr/>
        </p:nvSpPr>
        <p:spPr>
          <a:xfrm>
            <a:off x="841050" y="3546394"/>
            <a:ext cx="6553200" cy="369332"/>
          </a:xfrm>
          <a:prstGeom prst="rect">
            <a:avLst/>
          </a:prstGeom>
          <a:noFill/>
        </p:spPr>
        <p:txBody>
          <a:bodyPr wrap="square" rtlCol="0">
            <a:spAutoFit/>
          </a:bodyPr>
          <a:lstStyle/>
          <a:p>
            <a:r>
              <a:rPr lang="en-US" dirty="0"/>
              <a:t>1998                                      2004                                     2011</a:t>
            </a:r>
          </a:p>
        </p:txBody>
      </p:sp>
      <p:sp>
        <p:nvSpPr>
          <p:cNvPr id="16" name="Right Brace 15">
            <a:extLst>
              <a:ext uri="{FF2B5EF4-FFF2-40B4-BE49-F238E27FC236}">
                <a16:creationId xmlns:a16="http://schemas.microsoft.com/office/drawing/2014/main" id="{EBC8DF0B-424B-4A52-B548-552E156CBA33}"/>
              </a:ext>
            </a:extLst>
          </p:cNvPr>
          <p:cNvSpPr/>
          <p:nvPr/>
        </p:nvSpPr>
        <p:spPr>
          <a:xfrm rot="5400000">
            <a:off x="2550309" y="2797461"/>
            <a:ext cx="254217" cy="2728062"/>
          </a:xfrm>
          <a:prstGeom prst="rightBrace">
            <a:avLst>
              <a:gd name="adj1" fmla="val 11621"/>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Right Brace 16">
            <a:extLst>
              <a:ext uri="{FF2B5EF4-FFF2-40B4-BE49-F238E27FC236}">
                <a16:creationId xmlns:a16="http://schemas.microsoft.com/office/drawing/2014/main" id="{5D61E821-9AFA-4C02-80B6-AA26752F18D9}"/>
              </a:ext>
            </a:extLst>
          </p:cNvPr>
          <p:cNvSpPr/>
          <p:nvPr/>
        </p:nvSpPr>
        <p:spPr>
          <a:xfrm rot="5400000">
            <a:off x="5481921" y="2797461"/>
            <a:ext cx="254217" cy="2728062"/>
          </a:xfrm>
          <a:prstGeom prst="rightBrace">
            <a:avLst>
              <a:gd name="adj1" fmla="val 11621"/>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a:extLst>
              <a:ext uri="{FF2B5EF4-FFF2-40B4-BE49-F238E27FC236}">
                <a16:creationId xmlns:a16="http://schemas.microsoft.com/office/drawing/2014/main" id="{9D1B90CC-0888-4E4F-9F66-00AA72B8C723}"/>
              </a:ext>
            </a:extLst>
          </p:cNvPr>
          <p:cNvSpPr txBox="1"/>
          <p:nvPr/>
        </p:nvSpPr>
        <p:spPr>
          <a:xfrm>
            <a:off x="3429000" y="2438400"/>
            <a:ext cx="1377300" cy="646331"/>
          </a:xfrm>
          <a:prstGeom prst="rect">
            <a:avLst/>
          </a:prstGeom>
          <a:solidFill>
            <a:schemeClr val="accent1">
              <a:alpha val="27000"/>
            </a:schemeClr>
          </a:solidFill>
        </p:spPr>
        <p:txBody>
          <a:bodyPr wrap="none" rtlCol="0">
            <a:spAutoFit/>
          </a:bodyPr>
          <a:lstStyle/>
          <a:p>
            <a:r>
              <a:rPr lang="en-US" dirty="0"/>
              <a:t>SEC policy </a:t>
            </a:r>
          </a:p>
          <a:p>
            <a:r>
              <a:rPr lang="en-US" dirty="0"/>
              <a:t>change</a:t>
            </a:r>
          </a:p>
        </p:txBody>
      </p:sp>
      <p:sp>
        <p:nvSpPr>
          <p:cNvPr id="19" name="TextBox 18">
            <a:extLst>
              <a:ext uri="{FF2B5EF4-FFF2-40B4-BE49-F238E27FC236}">
                <a16:creationId xmlns:a16="http://schemas.microsoft.com/office/drawing/2014/main" id="{CEFC1ED9-4A12-4EA5-B23E-67E8E9EA2FF0}"/>
              </a:ext>
            </a:extLst>
          </p:cNvPr>
          <p:cNvSpPr txBox="1"/>
          <p:nvPr/>
        </p:nvSpPr>
        <p:spPr>
          <a:xfrm>
            <a:off x="1707118" y="4407258"/>
            <a:ext cx="2492990" cy="923330"/>
          </a:xfrm>
          <a:prstGeom prst="rect">
            <a:avLst/>
          </a:prstGeom>
          <a:noFill/>
        </p:spPr>
        <p:txBody>
          <a:bodyPr wrap="none" rtlCol="0">
            <a:spAutoFit/>
          </a:bodyPr>
          <a:lstStyle/>
          <a:p>
            <a:r>
              <a:rPr lang="en-US" dirty="0"/>
              <a:t>Banks Receiving</a:t>
            </a:r>
          </a:p>
          <a:p>
            <a:r>
              <a:rPr lang="en-US" dirty="0"/>
              <a:t>SEC CL</a:t>
            </a:r>
          </a:p>
          <a:p>
            <a:r>
              <a:rPr lang="en-US" b="1" dirty="0"/>
              <a:t>No Public Disclosure</a:t>
            </a:r>
            <a:endParaRPr lang="en-US" dirty="0"/>
          </a:p>
        </p:txBody>
      </p:sp>
      <p:sp>
        <p:nvSpPr>
          <p:cNvPr id="20" name="TextBox 19">
            <a:extLst>
              <a:ext uri="{FF2B5EF4-FFF2-40B4-BE49-F238E27FC236}">
                <a16:creationId xmlns:a16="http://schemas.microsoft.com/office/drawing/2014/main" id="{211726A0-D1A9-4AC1-AC38-961BE9C3A58D}"/>
              </a:ext>
            </a:extLst>
          </p:cNvPr>
          <p:cNvSpPr txBox="1"/>
          <p:nvPr/>
        </p:nvSpPr>
        <p:spPr>
          <a:xfrm>
            <a:off x="4638730" y="4407258"/>
            <a:ext cx="2223686" cy="923330"/>
          </a:xfrm>
          <a:prstGeom prst="rect">
            <a:avLst/>
          </a:prstGeom>
          <a:noFill/>
        </p:spPr>
        <p:txBody>
          <a:bodyPr wrap="none" rtlCol="0">
            <a:spAutoFit/>
          </a:bodyPr>
          <a:lstStyle/>
          <a:p>
            <a:r>
              <a:rPr lang="en-US" dirty="0"/>
              <a:t>Banks Receiving </a:t>
            </a:r>
          </a:p>
          <a:p>
            <a:r>
              <a:rPr lang="en-US" dirty="0"/>
              <a:t>SEC CL</a:t>
            </a:r>
          </a:p>
          <a:p>
            <a:r>
              <a:rPr lang="en-US" b="1" dirty="0"/>
              <a:t>Publicly Disclosed</a:t>
            </a:r>
          </a:p>
        </p:txBody>
      </p:sp>
      <p:cxnSp>
        <p:nvCxnSpPr>
          <p:cNvPr id="23" name="Straight Connector 22">
            <a:extLst>
              <a:ext uri="{FF2B5EF4-FFF2-40B4-BE49-F238E27FC236}">
                <a16:creationId xmlns:a16="http://schemas.microsoft.com/office/drawing/2014/main" id="{A2865D3C-61EC-450D-A6A9-77108CD462B6}"/>
              </a:ext>
            </a:extLst>
          </p:cNvPr>
          <p:cNvCxnSpPr>
            <a:endCxn id="12" idx="0"/>
          </p:cNvCxnSpPr>
          <p:nvPr/>
        </p:nvCxnSpPr>
        <p:spPr>
          <a:xfrm>
            <a:off x="4117650" y="3211099"/>
            <a:ext cx="0" cy="33529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3197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A654C3DA-19B7-42B3-9C09-62185C836EE6}"/>
              </a:ext>
            </a:extLst>
          </p:cNvPr>
          <p:cNvGraphicFramePr>
            <a:graphicFrameLocks/>
          </p:cNvGraphicFramePr>
          <p:nvPr>
            <p:extLst>
              <p:ext uri="{D42A27DB-BD31-4B8C-83A1-F6EECF244321}">
                <p14:modId xmlns:p14="http://schemas.microsoft.com/office/powerpoint/2010/main" val="2364878552"/>
              </p:ext>
            </p:extLst>
          </p:nvPr>
        </p:nvGraphicFramePr>
        <p:xfrm>
          <a:off x="392070" y="1349739"/>
          <a:ext cx="4800600" cy="343658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a:extLst>
              <a:ext uri="{FF2B5EF4-FFF2-40B4-BE49-F238E27FC236}">
                <a16:creationId xmlns:a16="http://schemas.microsoft.com/office/drawing/2014/main" id="{9E18A57B-004C-4E69-AC9F-9EFDAFFAEBD0}"/>
              </a:ext>
            </a:extLst>
          </p:cNvPr>
          <p:cNvGraphicFramePr>
            <a:graphicFrameLocks/>
          </p:cNvGraphicFramePr>
          <p:nvPr>
            <p:extLst>
              <p:ext uri="{D42A27DB-BD31-4B8C-83A1-F6EECF244321}">
                <p14:modId xmlns:p14="http://schemas.microsoft.com/office/powerpoint/2010/main" val="2748640788"/>
              </p:ext>
            </p:extLst>
          </p:nvPr>
        </p:nvGraphicFramePr>
        <p:xfrm>
          <a:off x="4953000" y="410433"/>
          <a:ext cx="4347000" cy="517401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06132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CBDA10F5-02A8-416F-BA4F-13B010572908}"/>
              </a:ext>
            </a:extLst>
          </p:cNvPr>
          <p:cNvGraphicFramePr>
            <a:graphicFrameLocks/>
          </p:cNvGraphicFramePr>
          <p:nvPr>
            <p:extLst>
              <p:ext uri="{D42A27DB-BD31-4B8C-83A1-F6EECF244321}">
                <p14:modId xmlns:p14="http://schemas.microsoft.com/office/powerpoint/2010/main" val="1654888917"/>
              </p:ext>
            </p:extLst>
          </p:nvPr>
        </p:nvGraphicFramePr>
        <p:xfrm>
          <a:off x="1295400" y="990600"/>
          <a:ext cx="5486400" cy="4419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65093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8513A0F5-6309-42C7-9778-E80D928EEAA3}"/>
              </a:ext>
            </a:extLst>
          </p:cNvPr>
          <p:cNvGraphicFramePr>
            <a:graphicFrameLocks/>
          </p:cNvGraphicFramePr>
          <p:nvPr>
            <p:extLst>
              <p:ext uri="{D42A27DB-BD31-4B8C-83A1-F6EECF244321}">
                <p14:modId xmlns:p14="http://schemas.microsoft.com/office/powerpoint/2010/main" val="2960249294"/>
              </p:ext>
            </p:extLst>
          </p:nvPr>
        </p:nvGraphicFramePr>
        <p:xfrm>
          <a:off x="762000" y="914400"/>
          <a:ext cx="5791200" cy="4267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81711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359340"/>
            <a:ext cx="8520600" cy="763600"/>
          </a:xfrm>
        </p:spPr>
        <p:txBody>
          <a:bodyPr/>
          <a:lstStyle/>
          <a:p>
            <a:r>
              <a:rPr lang="en-US" b="1" dirty="0"/>
              <a:t>Robustness tests:</a:t>
            </a:r>
            <a:endParaRPr lang="en-US" sz="2000" dirty="0"/>
          </a:p>
        </p:txBody>
      </p:sp>
      <p:sp>
        <p:nvSpPr>
          <p:cNvPr id="3" name="Content Placeholder 2"/>
          <p:cNvSpPr>
            <a:spLocks noGrp="1"/>
          </p:cNvSpPr>
          <p:nvPr>
            <p:ph idx="1"/>
          </p:nvPr>
        </p:nvSpPr>
        <p:spPr>
          <a:xfrm>
            <a:off x="311700" y="1151400"/>
            <a:ext cx="8451300" cy="5020800"/>
          </a:xfrm>
        </p:spPr>
        <p:txBody>
          <a:bodyPr/>
          <a:lstStyle/>
          <a:p>
            <a:pPr marL="114300" indent="0">
              <a:buNone/>
            </a:pPr>
            <a:r>
              <a:rPr lang="en-SG" sz="2400" dirty="0"/>
              <a:t>Timeliness, Loan Growth, Procyclical Lending</a:t>
            </a:r>
          </a:p>
          <a:p>
            <a:endParaRPr lang="en-SG" sz="2400" dirty="0"/>
          </a:p>
          <a:p>
            <a:r>
              <a:rPr lang="en-SG" sz="2400" dirty="0"/>
              <a:t>Exclude 10 largest public banks</a:t>
            </a:r>
          </a:p>
          <a:p>
            <a:endParaRPr lang="en-SG" sz="2400" dirty="0"/>
          </a:p>
          <a:p>
            <a:r>
              <a:rPr lang="en-SG" sz="2400" dirty="0"/>
              <a:t>Exclude banks with more than $200MM in assets</a:t>
            </a:r>
          </a:p>
          <a:p>
            <a:endParaRPr lang="en-US" sz="2400" dirty="0"/>
          </a:p>
          <a:p>
            <a:r>
              <a:rPr lang="en-US" sz="2400" dirty="0"/>
              <a:t>Delete the period before SOX (August 2002)</a:t>
            </a:r>
          </a:p>
          <a:p>
            <a:endParaRPr lang="en-US" sz="2400" dirty="0"/>
          </a:p>
          <a:p>
            <a:r>
              <a:rPr lang="en-US" sz="2400" dirty="0"/>
              <a:t>Include the Financial Crisis Period (Q42007 – Q22009)</a:t>
            </a:r>
          </a:p>
          <a:p>
            <a:endParaRPr lang="en-US" sz="2400" dirty="0"/>
          </a:p>
          <a:p>
            <a:r>
              <a:rPr lang="en-US" sz="2400" i="1" dirty="0"/>
              <a:t>Delete the period after the start of the Financial Crisis (Q42007 and beyond) – LLP not robust </a:t>
            </a:r>
          </a:p>
          <a:p>
            <a:endParaRPr lang="en-US" dirty="0"/>
          </a:p>
        </p:txBody>
      </p:sp>
    </p:spTree>
    <p:extLst>
      <p:ext uri="{BB962C8B-B14F-4D97-AF65-F5344CB8AC3E}">
        <p14:creationId xmlns:p14="http://schemas.microsoft.com/office/powerpoint/2010/main" val="1113831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Conclusion</a:t>
            </a:r>
          </a:p>
        </p:txBody>
      </p:sp>
      <p:sp>
        <p:nvSpPr>
          <p:cNvPr id="3" name="Content Placeholder 2"/>
          <p:cNvSpPr>
            <a:spLocks noGrp="1"/>
          </p:cNvSpPr>
          <p:nvPr>
            <p:ph idx="1"/>
          </p:nvPr>
        </p:nvSpPr>
        <p:spPr/>
        <p:txBody>
          <a:bodyPr>
            <a:normAutofit/>
          </a:bodyPr>
          <a:lstStyle/>
          <a:p>
            <a:r>
              <a:rPr lang="en-CA" sz="2800" dirty="0">
                <a:latin typeface="Times New Roman" panose="02020603050405020304" pitchFamily="18" charset="0"/>
                <a:cs typeface="Times New Roman" panose="02020603050405020304" pitchFamily="18" charset="0"/>
              </a:rPr>
              <a:t>We demonstrate empirically the trade-offs between two theoretical effects of increased regulatory transparency: greater market discipline and reduced risk-sharing (</a:t>
            </a:r>
            <a:r>
              <a:rPr lang="en-SG" sz="2800" dirty="0">
                <a:latin typeface="Times New Roman" panose="02020603050405020304" pitchFamily="18" charset="0"/>
                <a:cs typeface="Times New Roman" panose="02020603050405020304" pitchFamily="18" charset="0"/>
              </a:rPr>
              <a:t>Goldstein and </a:t>
            </a:r>
            <a:r>
              <a:rPr lang="en-SG" sz="2800" dirty="0" err="1">
                <a:latin typeface="Times New Roman" panose="02020603050405020304" pitchFamily="18" charset="0"/>
                <a:cs typeface="Times New Roman" panose="02020603050405020304" pitchFamily="18" charset="0"/>
              </a:rPr>
              <a:t>Sapra</a:t>
            </a:r>
            <a:r>
              <a:rPr lang="en-SG" sz="2800" dirty="0">
                <a:latin typeface="Times New Roman" panose="02020603050405020304" pitchFamily="18" charset="0"/>
                <a:cs typeface="Times New Roman" panose="02020603050405020304" pitchFamily="18" charset="0"/>
              </a:rPr>
              <a:t> 2014; </a:t>
            </a:r>
            <a:r>
              <a:rPr lang="en-CA" sz="2800" dirty="0">
                <a:latin typeface="Times New Roman" panose="02020603050405020304" pitchFamily="18" charset="0"/>
                <a:cs typeface="Times New Roman" panose="02020603050405020304" pitchFamily="18" charset="0"/>
              </a:rPr>
              <a:t>Acharya and Ryan 2016). </a:t>
            </a:r>
          </a:p>
          <a:p>
            <a:endParaRPr lang="en-CA" sz="2800" dirty="0">
              <a:latin typeface="Times New Roman" panose="02020603050405020304" pitchFamily="18" charset="0"/>
              <a:cs typeface="Times New Roman" panose="02020603050405020304" pitchFamily="18" charset="0"/>
            </a:endParaRPr>
          </a:p>
          <a:p>
            <a:r>
              <a:rPr lang="en-SG" sz="2800" dirty="0">
                <a:latin typeface="Times New Roman" panose="02020603050405020304" pitchFamily="18" charset="0"/>
                <a:cs typeface="Times New Roman" panose="02020603050405020304" pitchFamily="18" charset="0"/>
              </a:rPr>
              <a:t>The empirical demonstration of these theoretical effects should be of interest to bank regulators and policymakers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3135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777468" y="2133600"/>
            <a:ext cx="7589065" cy="1862048"/>
          </a:xfrm>
          <a:prstGeom prst="rect">
            <a:avLst/>
          </a:prstGeom>
          <a:noFill/>
        </p:spPr>
        <p:txBody>
          <a:bodyPr wrap="none" lIns="91440" tIns="45720" rIns="91440" bIns="45720">
            <a:spAutoFit/>
          </a:bodyPr>
          <a:lstStyle/>
          <a:p>
            <a:pPr algn="ctr"/>
            <a:r>
              <a:rPr lang="en-US" sz="11500" b="1" dirty="0">
                <a:ln w="13462">
                  <a:solidFill>
                    <a:schemeClr val="bg1"/>
                  </a:solidFill>
                  <a:prstDash val="solid"/>
                </a:ln>
                <a:solidFill>
                  <a:schemeClr val="tx1">
                    <a:lumMod val="85000"/>
                    <a:lumOff val="15000"/>
                  </a:schemeClr>
                </a:solidFill>
              </a:rPr>
              <a:t>Thank You</a:t>
            </a:r>
          </a:p>
        </p:txBody>
      </p:sp>
    </p:spTree>
    <p:extLst>
      <p:ext uri="{BB962C8B-B14F-4D97-AF65-F5344CB8AC3E}">
        <p14:creationId xmlns:p14="http://schemas.microsoft.com/office/powerpoint/2010/main" val="939044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171454"/>
            <a:ext cx="8520600" cy="763600"/>
          </a:xfrm>
        </p:spPr>
        <p:txBody>
          <a:bodyPr/>
          <a:lstStyle/>
          <a:p>
            <a:r>
              <a:rPr lang="en-US" b="1" dirty="0"/>
              <a:t>Research Question</a:t>
            </a:r>
          </a:p>
        </p:txBody>
      </p:sp>
      <p:sp>
        <p:nvSpPr>
          <p:cNvPr id="3" name="Content Placeholder 2"/>
          <p:cNvSpPr>
            <a:spLocks noGrp="1"/>
          </p:cNvSpPr>
          <p:nvPr>
            <p:ph idx="1"/>
          </p:nvPr>
        </p:nvSpPr>
        <p:spPr>
          <a:xfrm>
            <a:off x="0" y="3162363"/>
            <a:ext cx="9220200" cy="1295400"/>
          </a:xfrm>
        </p:spPr>
        <p:txBody>
          <a:bodyPr>
            <a:noAutofit/>
          </a:bodyPr>
          <a:lstStyle/>
          <a:p>
            <a:pPr marL="0" indent="0" algn="ctr">
              <a:buNone/>
            </a:pPr>
            <a:r>
              <a:rPr lang="en-US" sz="2400" b="1" dirty="0"/>
              <a:t>Does Public Disclosure of SEC Comment Letters lead to changes in public banks’ behavior?</a:t>
            </a:r>
            <a:endParaRPr lang="en-US" sz="2400" dirty="0"/>
          </a:p>
          <a:p>
            <a:endParaRPr lang="en-US" sz="1600" dirty="0"/>
          </a:p>
        </p:txBody>
      </p:sp>
      <p:sp>
        <p:nvSpPr>
          <p:cNvPr id="4" name="TextBox 3"/>
          <p:cNvSpPr txBox="1"/>
          <p:nvPr/>
        </p:nvSpPr>
        <p:spPr>
          <a:xfrm>
            <a:off x="311700" y="929582"/>
            <a:ext cx="8520600" cy="954107"/>
          </a:xfrm>
          <a:prstGeom prst="rect">
            <a:avLst/>
          </a:prstGeom>
          <a:noFill/>
        </p:spPr>
        <p:txBody>
          <a:bodyPr wrap="square" rtlCol="0">
            <a:spAutoFit/>
          </a:bodyPr>
          <a:lstStyle/>
          <a:p>
            <a:pPr algn="ctr"/>
            <a:r>
              <a:rPr lang="en-US" sz="2800" dirty="0">
                <a:latin typeface="Times New Roman" panose="02020603050405020304" pitchFamily="18" charset="0"/>
                <a:cs typeface="Times New Roman" panose="02020603050405020304" pitchFamily="18" charset="0"/>
              </a:rPr>
              <a:t>What are the effects of Enhanced Regulatory Transparency on the U.S. Banking System?</a:t>
            </a:r>
          </a:p>
        </p:txBody>
      </p:sp>
      <p:sp>
        <p:nvSpPr>
          <p:cNvPr id="5" name="Down Arrow 4"/>
          <p:cNvSpPr/>
          <p:nvPr/>
        </p:nvSpPr>
        <p:spPr>
          <a:xfrm>
            <a:off x="4286250" y="2278565"/>
            <a:ext cx="647700" cy="819340"/>
          </a:xfrm>
          <a:prstGeom prst="downArrow">
            <a:avLst/>
          </a:prstGeom>
          <a:solidFill>
            <a:srgbClr val="FFC000"/>
          </a:solidFill>
          <a:ln>
            <a:solidFill>
              <a:schemeClr val="tx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rot="2316258">
            <a:off x="3364394" y="4407544"/>
            <a:ext cx="457200" cy="68580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rot="19430181">
            <a:off x="5110669" y="4425756"/>
            <a:ext cx="457200" cy="685800"/>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533400" y="5180387"/>
            <a:ext cx="4191000"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Financial Reporting Quality</a:t>
            </a:r>
          </a:p>
        </p:txBody>
      </p:sp>
      <p:sp>
        <p:nvSpPr>
          <p:cNvPr id="9" name="TextBox 8"/>
          <p:cNvSpPr txBox="1"/>
          <p:nvPr/>
        </p:nvSpPr>
        <p:spPr>
          <a:xfrm>
            <a:off x="5234613" y="5161044"/>
            <a:ext cx="3909387"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Lending Decision</a:t>
            </a:r>
          </a:p>
        </p:txBody>
      </p:sp>
    </p:spTree>
    <p:extLst>
      <p:ext uri="{BB962C8B-B14F-4D97-AF65-F5344CB8AC3E}">
        <p14:creationId xmlns:p14="http://schemas.microsoft.com/office/powerpoint/2010/main" val="4271036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098" y="170736"/>
            <a:ext cx="8520600" cy="763600"/>
          </a:xfrm>
        </p:spPr>
        <p:txBody>
          <a:bodyPr/>
          <a:lstStyle/>
          <a:p>
            <a:r>
              <a:rPr lang="en-US" b="1" dirty="0"/>
              <a:t>Research Design</a:t>
            </a:r>
          </a:p>
        </p:txBody>
      </p:sp>
      <p:sp>
        <p:nvSpPr>
          <p:cNvPr id="4" name="TextBox 3"/>
          <p:cNvSpPr txBox="1"/>
          <p:nvPr/>
        </p:nvSpPr>
        <p:spPr>
          <a:xfrm>
            <a:off x="2590800" y="232424"/>
            <a:ext cx="6553200" cy="523220"/>
          </a:xfrm>
          <a:prstGeom prst="rect">
            <a:avLst/>
          </a:prstGeom>
          <a:noFill/>
        </p:spPr>
        <p:txBody>
          <a:bodyPr wrap="square" rtlCol="0">
            <a:spAutoFit/>
          </a:bodyPr>
          <a:lstStyle/>
          <a:p>
            <a:pPr algn="ctr"/>
            <a:r>
              <a:rPr lang="en-US" sz="2800" i="1" dirty="0">
                <a:latin typeface="Times New Roman" panose="02020603050405020304" pitchFamily="18" charset="0"/>
                <a:cs typeface="Times New Roman" panose="02020603050405020304" pitchFamily="18" charset="0"/>
              </a:rPr>
              <a:t>Difference n Difference</a:t>
            </a:r>
          </a:p>
        </p:txBody>
      </p:sp>
      <p:cxnSp>
        <p:nvCxnSpPr>
          <p:cNvPr id="11" name="Straight Arrow Connector 10">
            <a:extLst>
              <a:ext uri="{FF2B5EF4-FFF2-40B4-BE49-F238E27FC236}">
                <a16:creationId xmlns:a16="http://schemas.microsoft.com/office/drawing/2014/main" id="{9A2E01B0-8327-456C-8609-D52F468EE4C6}"/>
              </a:ext>
            </a:extLst>
          </p:cNvPr>
          <p:cNvCxnSpPr/>
          <p:nvPr/>
        </p:nvCxnSpPr>
        <p:spPr>
          <a:xfrm>
            <a:off x="990600" y="1982034"/>
            <a:ext cx="6858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7FCDF8F8-042C-4F0F-B24F-856151CB4138}"/>
              </a:ext>
            </a:extLst>
          </p:cNvPr>
          <p:cNvSpPr txBox="1"/>
          <p:nvPr/>
        </p:nvSpPr>
        <p:spPr>
          <a:xfrm>
            <a:off x="990600" y="2154230"/>
            <a:ext cx="6553200" cy="369332"/>
          </a:xfrm>
          <a:prstGeom prst="rect">
            <a:avLst/>
          </a:prstGeom>
          <a:noFill/>
        </p:spPr>
        <p:txBody>
          <a:bodyPr wrap="square" rtlCol="0">
            <a:spAutoFit/>
          </a:bodyPr>
          <a:lstStyle/>
          <a:p>
            <a:r>
              <a:rPr lang="en-US" dirty="0"/>
              <a:t>1998                                      2004                                     2011</a:t>
            </a:r>
          </a:p>
        </p:txBody>
      </p:sp>
      <p:sp>
        <p:nvSpPr>
          <p:cNvPr id="16" name="Right Brace 15">
            <a:extLst>
              <a:ext uri="{FF2B5EF4-FFF2-40B4-BE49-F238E27FC236}">
                <a16:creationId xmlns:a16="http://schemas.microsoft.com/office/drawing/2014/main" id="{EBC8DF0B-424B-4A52-B548-552E156CBA33}"/>
              </a:ext>
            </a:extLst>
          </p:cNvPr>
          <p:cNvSpPr/>
          <p:nvPr/>
        </p:nvSpPr>
        <p:spPr>
          <a:xfrm rot="5400000">
            <a:off x="2699859" y="1405297"/>
            <a:ext cx="254217" cy="2728062"/>
          </a:xfrm>
          <a:prstGeom prst="rightBrace">
            <a:avLst>
              <a:gd name="adj1" fmla="val 11621"/>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Right Brace 16">
            <a:extLst>
              <a:ext uri="{FF2B5EF4-FFF2-40B4-BE49-F238E27FC236}">
                <a16:creationId xmlns:a16="http://schemas.microsoft.com/office/drawing/2014/main" id="{5D61E821-9AFA-4C02-80B6-AA26752F18D9}"/>
              </a:ext>
            </a:extLst>
          </p:cNvPr>
          <p:cNvSpPr/>
          <p:nvPr/>
        </p:nvSpPr>
        <p:spPr>
          <a:xfrm rot="5400000">
            <a:off x="5631471" y="1405297"/>
            <a:ext cx="254217" cy="2728062"/>
          </a:xfrm>
          <a:prstGeom prst="rightBrace">
            <a:avLst>
              <a:gd name="adj1" fmla="val 11621"/>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a:extLst>
              <a:ext uri="{FF2B5EF4-FFF2-40B4-BE49-F238E27FC236}">
                <a16:creationId xmlns:a16="http://schemas.microsoft.com/office/drawing/2014/main" id="{9D1B90CC-0888-4E4F-9F66-00AA72B8C723}"/>
              </a:ext>
            </a:extLst>
          </p:cNvPr>
          <p:cNvSpPr txBox="1"/>
          <p:nvPr/>
        </p:nvSpPr>
        <p:spPr>
          <a:xfrm>
            <a:off x="3578550" y="1046236"/>
            <a:ext cx="1377300" cy="646331"/>
          </a:xfrm>
          <a:prstGeom prst="rect">
            <a:avLst/>
          </a:prstGeom>
          <a:solidFill>
            <a:schemeClr val="accent1">
              <a:alpha val="27000"/>
            </a:schemeClr>
          </a:solidFill>
        </p:spPr>
        <p:txBody>
          <a:bodyPr wrap="none" rtlCol="0">
            <a:spAutoFit/>
          </a:bodyPr>
          <a:lstStyle/>
          <a:p>
            <a:r>
              <a:rPr lang="en-US" dirty="0"/>
              <a:t>SEC policy </a:t>
            </a:r>
          </a:p>
          <a:p>
            <a:r>
              <a:rPr lang="en-US" dirty="0"/>
              <a:t>change</a:t>
            </a:r>
          </a:p>
        </p:txBody>
      </p:sp>
      <p:sp>
        <p:nvSpPr>
          <p:cNvPr id="19" name="TextBox 18">
            <a:extLst>
              <a:ext uri="{FF2B5EF4-FFF2-40B4-BE49-F238E27FC236}">
                <a16:creationId xmlns:a16="http://schemas.microsoft.com/office/drawing/2014/main" id="{CEFC1ED9-4A12-4EA5-B23E-67E8E9EA2FF0}"/>
              </a:ext>
            </a:extLst>
          </p:cNvPr>
          <p:cNvSpPr txBox="1"/>
          <p:nvPr/>
        </p:nvSpPr>
        <p:spPr>
          <a:xfrm>
            <a:off x="1856668" y="3015094"/>
            <a:ext cx="2428870" cy="1200329"/>
          </a:xfrm>
          <a:prstGeom prst="rect">
            <a:avLst/>
          </a:prstGeom>
          <a:noFill/>
        </p:spPr>
        <p:txBody>
          <a:bodyPr wrap="none" rtlCol="0">
            <a:spAutoFit/>
          </a:bodyPr>
          <a:lstStyle/>
          <a:p>
            <a:r>
              <a:rPr lang="en-US" b="1" dirty="0"/>
              <a:t>PRE</a:t>
            </a:r>
            <a:r>
              <a:rPr lang="en-US" dirty="0"/>
              <a:t> public disclosure</a:t>
            </a:r>
          </a:p>
          <a:p>
            <a:r>
              <a:rPr lang="en-US" dirty="0"/>
              <a:t>of SEC CLs</a:t>
            </a:r>
          </a:p>
          <a:p>
            <a:endParaRPr lang="en-US" dirty="0"/>
          </a:p>
          <a:p>
            <a:r>
              <a:rPr lang="en-US" b="1" dirty="0"/>
              <a:t>Private Reviews</a:t>
            </a:r>
          </a:p>
        </p:txBody>
      </p:sp>
      <p:sp>
        <p:nvSpPr>
          <p:cNvPr id="20" name="TextBox 19">
            <a:extLst>
              <a:ext uri="{FF2B5EF4-FFF2-40B4-BE49-F238E27FC236}">
                <a16:creationId xmlns:a16="http://schemas.microsoft.com/office/drawing/2014/main" id="{211726A0-D1A9-4AC1-AC38-961BE9C3A58D}"/>
              </a:ext>
            </a:extLst>
          </p:cNvPr>
          <p:cNvSpPr txBox="1"/>
          <p:nvPr/>
        </p:nvSpPr>
        <p:spPr>
          <a:xfrm>
            <a:off x="4788280" y="3015094"/>
            <a:ext cx="2582758" cy="1200329"/>
          </a:xfrm>
          <a:prstGeom prst="rect">
            <a:avLst/>
          </a:prstGeom>
          <a:noFill/>
        </p:spPr>
        <p:txBody>
          <a:bodyPr wrap="none" rtlCol="0">
            <a:spAutoFit/>
          </a:bodyPr>
          <a:lstStyle/>
          <a:p>
            <a:r>
              <a:rPr lang="en-US" b="1" dirty="0"/>
              <a:t>POST</a:t>
            </a:r>
            <a:r>
              <a:rPr lang="en-US" dirty="0"/>
              <a:t> public disclosure</a:t>
            </a:r>
          </a:p>
          <a:p>
            <a:r>
              <a:rPr lang="en-US" dirty="0"/>
              <a:t>of SEC CLs</a:t>
            </a:r>
          </a:p>
          <a:p>
            <a:endParaRPr lang="en-US" dirty="0"/>
          </a:p>
          <a:p>
            <a:r>
              <a:rPr lang="en-US" b="1" dirty="0"/>
              <a:t>Public Reviews</a:t>
            </a:r>
          </a:p>
        </p:txBody>
      </p:sp>
      <p:sp>
        <p:nvSpPr>
          <p:cNvPr id="21" name="TextBox 20">
            <a:extLst>
              <a:ext uri="{FF2B5EF4-FFF2-40B4-BE49-F238E27FC236}">
                <a16:creationId xmlns:a16="http://schemas.microsoft.com/office/drawing/2014/main" id="{7DB26A56-1456-4B35-8B40-E7CABC455417}"/>
              </a:ext>
            </a:extLst>
          </p:cNvPr>
          <p:cNvSpPr txBox="1"/>
          <p:nvPr/>
        </p:nvSpPr>
        <p:spPr>
          <a:xfrm>
            <a:off x="239242" y="5135616"/>
            <a:ext cx="8682826" cy="646331"/>
          </a:xfrm>
          <a:prstGeom prst="rect">
            <a:avLst/>
          </a:prstGeom>
          <a:noFill/>
        </p:spPr>
        <p:txBody>
          <a:bodyPr wrap="none" rtlCol="0">
            <a:spAutoFit/>
          </a:bodyPr>
          <a:lstStyle/>
          <a:p>
            <a:r>
              <a:rPr lang="en-US" dirty="0"/>
              <a:t>Only Public Banks receive SEC CLs:  We compare 219,377 </a:t>
            </a:r>
            <a:r>
              <a:rPr lang="en-US" b="1" dirty="0"/>
              <a:t>Private bank</a:t>
            </a:r>
            <a:r>
              <a:rPr lang="en-US" dirty="0"/>
              <a:t> quarters </a:t>
            </a:r>
          </a:p>
          <a:p>
            <a:r>
              <a:rPr lang="en-US" dirty="0"/>
              <a:t>                                                                              to   37,071 </a:t>
            </a:r>
            <a:r>
              <a:rPr lang="en-US" b="1" dirty="0"/>
              <a:t>Public bank </a:t>
            </a:r>
            <a:r>
              <a:rPr lang="en-US" dirty="0"/>
              <a:t>quarters</a:t>
            </a:r>
          </a:p>
        </p:txBody>
      </p:sp>
      <p:cxnSp>
        <p:nvCxnSpPr>
          <p:cNvPr id="23" name="Straight Connector 22">
            <a:extLst>
              <a:ext uri="{FF2B5EF4-FFF2-40B4-BE49-F238E27FC236}">
                <a16:creationId xmlns:a16="http://schemas.microsoft.com/office/drawing/2014/main" id="{A2865D3C-61EC-450D-A6A9-77108CD462B6}"/>
              </a:ext>
            </a:extLst>
          </p:cNvPr>
          <p:cNvCxnSpPr>
            <a:endCxn id="12" idx="0"/>
          </p:cNvCxnSpPr>
          <p:nvPr/>
        </p:nvCxnSpPr>
        <p:spPr>
          <a:xfrm>
            <a:off x="4267200" y="1818935"/>
            <a:ext cx="0" cy="33529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3807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540" y="442348"/>
            <a:ext cx="8520600" cy="763600"/>
          </a:xfrm>
        </p:spPr>
        <p:txBody>
          <a:bodyPr/>
          <a:lstStyle/>
          <a:p>
            <a:r>
              <a:rPr lang="en-US" b="1" dirty="0"/>
              <a:t>Enhance Regulatory Transparency</a:t>
            </a:r>
          </a:p>
        </p:txBody>
      </p:sp>
      <p:sp>
        <p:nvSpPr>
          <p:cNvPr id="5" name="Content Placeholder 4"/>
          <p:cNvSpPr>
            <a:spLocks noGrp="1"/>
          </p:cNvSpPr>
          <p:nvPr>
            <p:ph idx="1"/>
          </p:nvPr>
        </p:nvSpPr>
        <p:spPr>
          <a:xfrm>
            <a:off x="301540" y="1219200"/>
            <a:ext cx="8520600" cy="4555200"/>
          </a:xfrm>
        </p:spPr>
        <p:txBody>
          <a:bodyPr/>
          <a:lstStyle/>
          <a:p>
            <a:pPr indent="-4572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SEC’s 2004 policy shift to publicly disclose its Comment Letter correspondence.</a:t>
            </a:r>
          </a:p>
          <a:p>
            <a:pPr lvl="1"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Prior to 2004, SEC Comment Letters were only accessible via FOIA requests.</a:t>
            </a:r>
          </a:p>
          <a:p>
            <a:pPr lvl="1"/>
            <a:r>
              <a:rPr lang="en-US" sz="2400" dirty="0">
                <a:latin typeface="Times New Roman" panose="02020603050405020304" pitchFamily="18" charset="0"/>
                <a:cs typeface="Times New Roman" panose="02020603050405020304" pitchFamily="18" charset="0"/>
              </a:rPr>
              <a:t>The SEC’s stated objective for this policy change - to alleviate both the delay in and the selective nature of the access to SEC comment letters.</a:t>
            </a:r>
          </a:p>
          <a:p>
            <a:pPr lvl="1"/>
            <a:r>
              <a:rPr lang="en-SG" sz="2400" dirty="0">
                <a:latin typeface="Times New Roman" panose="02020603050405020304" pitchFamily="18" charset="0"/>
                <a:cs typeface="Times New Roman" panose="02020603050405020304" pitchFamily="18" charset="0"/>
              </a:rPr>
              <a:t>Most frequent CL topics – the quality of banks’ loan loss provisions and reserves. </a:t>
            </a:r>
            <a:endParaRPr lang="en-US" sz="2400" dirty="0">
              <a:latin typeface="Times New Roman" panose="02020603050405020304" pitchFamily="18" charset="0"/>
              <a:cs typeface="Times New Roman" panose="02020603050405020304" pitchFamily="18" charset="0"/>
            </a:endParaRPr>
          </a:p>
          <a:p>
            <a:pPr indent="-457200">
              <a:buFont typeface="Arial" panose="020B0604020202020204" pitchFamily="34" charset="0"/>
              <a:buChar char="•"/>
            </a:pP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2193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10" y="423221"/>
            <a:ext cx="8222700" cy="854434"/>
          </a:xfrm>
        </p:spPr>
        <p:txBody>
          <a:bodyPr/>
          <a:lstStyle/>
          <a:p>
            <a:r>
              <a:rPr lang="en-US" b="1" dirty="0"/>
              <a:t>Theory</a:t>
            </a:r>
            <a:r>
              <a:rPr lang="en-US" dirty="0"/>
              <a:t>: </a:t>
            </a:r>
            <a:r>
              <a:rPr lang="en-US" sz="2400" dirty="0"/>
              <a:t>Regulatory Transparency &amp; the Banking System</a:t>
            </a:r>
          </a:p>
        </p:txBody>
      </p:sp>
      <p:sp>
        <p:nvSpPr>
          <p:cNvPr id="5" name="Content Placeholder 4"/>
          <p:cNvSpPr>
            <a:spLocks noGrp="1"/>
          </p:cNvSpPr>
          <p:nvPr>
            <p:ph idx="1"/>
          </p:nvPr>
        </p:nvSpPr>
        <p:spPr>
          <a:xfrm>
            <a:off x="311700" y="1295400"/>
            <a:ext cx="8520600" cy="4555200"/>
          </a:xfrm>
        </p:spPr>
        <p:txBody>
          <a:bodyPr/>
          <a:lstStyle/>
          <a:p>
            <a:pPr indent="-457200">
              <a:buFont typeface="Arial" panose="020B0604020202020204" pitchFamily="34" charset="0"/>
              <a:buChar char="•"/>
            </a:pPr>
            <a:r>
              <a:rPr lang="en-US" sz="2800" b="1" dirty="0">
                <a:latin typeface="Times New Roman" panose="02020603050405020304" pitchFamily="18" charset="0"/>
                <a:cs typeface="Times New Roman" panose="02020603050405020304" pitchFamily="18" charset="0"/>
              </a:rPr>
              <a:t>Bright-side of transparency</a:t>
            </a:r>
          </a:p>
          <a:p>
            <a:pPr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Enhances monitoring of banks’ lending decisions and capital requirements </a:t>
            </a:r>
            <a:r>
              <a:rPr lang="en-US" sz="2400" dirty="0">
                <a:latin typeface="Times New Roman" panose="02020603050405020304" pitchFamily="18" charset="0"/>
                <a:cs typeface="Times New Roman" panose="02020603050405020304" pitchFamily="18" charset="0"/>
                <a:sym typeface="Wingdings" panose="05000000000000000000" pitchFamily="2" charset="2"/>
              </a:rPr>
              <a:t></a:t>
            </a:r>
            <a:r>
              <a:rPr lang="en-US" sz="2400" dirty="0">
                <a:latin typeface="Times New Roman" panose="02020603050405020304" pitchFamily="18" charset="0"/>
                <a:cs typeface="Times New Roman" panose="02020603050405020304" pitchFamily="18" charset="0"/>
              </a:rPr>
              <a:t> more efficient pricing of capital, reduces undue risk-taking &amp; reduces agency problems between bank regulators and the public.</a:t>
            </a:r>
          </a:p>
          <a:p>
            <a:pPr indent="-4572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indent="-457200">
              <a:buFont typeface="Arial" panose="020B0604020202020204" pitchFamily="34" charset="0"/>
              <a:buChar char="•"/>
            </a:pPr>
            <a:r>
              <a:rPr lang="en-US" sz="2800" b="1" dirty="0">
                <a:latin typeface="Times New Roman" panose="02020603050405020304" pitchFamily="18" charset="0"/>
                <a:cs typeface="Times New Roman" panose="02020603050405020304" pitchFamily="18" charset="0"/>
              </a:rPr>
              <a:t>Dark-side of transparency</a:t>
            </a:r>
          </a:p>
          <a:p>
            <a:pPr indent="-4572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Discourages risk sharing among banks’ capital providers (e.g., depositors and other banks) </a:t>
            </a:r>
            <a:r>
              <a:rPr lang="en-US" sz="2400" dirty="0">
                <a:latin typeface="Times New Roman" panose="02020603050405020304" pitchFamily="18" charset="0"/>
                <a:cs typeface="Times New Roman" panose="02020603050405020304" pitchFamily="18" charset="0"/>
                <a:sym typeface="Wingdings" panose="05000000000000000000" pitchFamily="2" charset="2"/>
              </a:rPr>
              <a:t> increasing banks’ funding costs, reducing access to credit and potentially resulting in economic instability (bank runs)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8624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Enhanced Regulatory Transparency </a:t>
            </a:r>
            <a:r>
              <a:rPr lang="en-SG" sz="2400" dirty="0">
                <a:sym typeface="Wingdings" panose="05000000000000000000" pitchFamily="2" charset="2"/>
              </a:rPr>
              <a:t></a:t>
            </a:r>
            <a:r>
              <a:rPr lang="en-US" sz="2400" dirty="0"/>
              <a:t> Bank’s </a:t>
            </a:r>
            <a:r>
              <a:rPr lang="en-US" sz="2400" dirty="0" err="1"/>
              <a:t>fin’l</a:t>
            </a:r>
            <a:r>
              <a:rPr lang="en-US" sz="2400" dirty="0"/>
              <a:t> reporting</a:t>
            </a:r>
          </a:p>
        </p:txBody>
      </p:sp>
      <p:sp>
        <p:nvSpPr>
          <p:cNvPr id="3" name="Content Placeholder 2"/>
          <p:cNvSpPr>
            <a:spLocks noGrp="1"/>
          </p:cNvSpPr>
          <p:nvPr>
            <p:ph idx="1"/>
          </p:nvPr>
        </p:nvSpPr>
        <p:spPr>
          <a:xfrm>
            <a:off x="311700" y="1356967"/>
            <a:ext cx="8520600" cy="4555200"/>
          </a:xfrm>
        </p:spPr>
        <p:txBody>
          <a:bodyPr/>
          <a:lstStyle/>
          <a:p>
            <a:r>
              <a:rPr lang="en-SG" sz="2400" dirty="0"/>
              <a:t>Alerts Capital Providers to potential problems </a:t>
            </a:r>
            <a:r>
              <a:rPr lang="en-SG" sz="2400" dirty="0">
                <a:sym typeface="Wingdings" panose="05000000000000000000" pitchFamily="2" charset="2"/>
              </a:rPr>
              <a:t> </a:t>
            </a:r>
            <a:r>
              <a:rPr lang="en-SG" sz="2400" dirty="0"/>
              <a:t>greater scrutiny, potentially higher funding costs and less access to needed liquidity</a:t>
            </a:r>
          </a:p>
          <a:p>
            <a:endParaRPr lang="en-SG" sz="2400" dirty="0"/>
          </a:p>
          <a:p>
            <a:r>
              <a:rPr lang="en-SG" sz="2400" dirty="0"/>
              <a:t>Regulatory Spill-over Effects: the greater public awareness of banks’ reporting deficiencies is likely to pressure other bank regulators to take enforcement actions. </a:t>
            </a:r>
          </a:p>
          <a:p>
            <a:endParaRPr lang="en-SG" sz="2400" dirty="0"/>
          </a:p>
          <a:p>
            <a:r>
              <a:rPr lang="en-SG" sz="2400" i="1" dirty="0"/>
              <a:t>To ward off unwanted scrutiny, public banks will adopt more conservative financial reporting, specifically more timely loan loss provisions. </a:t>
            </a:r>
            <a:endParaRPr lang="en-US" sz="2400" i="1" dirty="0"/>
          </a:p>
          <a:p>
            <a:endParaRPr lang="en-US" dirty="0"/>
          </a:p>
        </p:txBody>
      </p:sp>
    </p:spTree>
    <p:extLst>
      <p:ext uri="{BB962C8B-B14F-4D97-AF65-F5344CB8AC3E}">
        <p14:creationId xmlns:p14="http://schemas.microsoft.com/office/powerpoint/2010/main" val="212658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B7EF8A1B-8BE6-496D-A8DB-D6CDF0D492B3}"/>
              </a:ext>
            </a:extLst>
          </p:cNvPr>
          <p:cNvGraphicFramePr>
            <a:graphicFrameLocks/>
          </p:cNvGraphicFramePr>
          <p:nvPr>
            <p:extLst>
              <p:ext uri="{D42A27DB-BD31-4B8C-83A1-F6EECF244321}">
                <p14:modId xmlns:p14="http://schemas.microsoft.com/office/powerpoint/2010/main" val="1247656444"/>
              </p:ext>
            </p:extLst>
          </p:nvPr>
        </p:nvGraphicFramePr>
        <p:xfrm>
          <a:off x="1371600" y="838200"/>
          <a:ext cx="5486400" cy="4343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94093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700" y="359340"/>
            <a:ext cx="8520600" cy="763600"/>
          </a:xfrm>
        </p:spPr>
        <p:txBody>
          <a:bodyPr/>
          <a:lstStyle/>
          <a:p>
            <a:r>
              <a:rPr lang="en-US" dirty="0"/>
              <a:t>Enhanced Regulatory Transparency - lending</a:t>
            </a:r>
          </a:p>
        </p:txBody>
      </p:sp>
      <p:sp>
        <p:nvSpPr>
          <p:cNvPr id="3" name="Content Placeholder 2"/>
          <p:cNvSpPr>
            <a:spLocks noGrp="1"/>
          </p:cNvSpPr>
          <p:nvPr>
            <p:ph idx="1"/>
          </p:nvPr>
        </p:nvSpPr>
        <p:spPr>
          <a:xfrm>
            <a:off x="311700" y="1151400"/>
            <a:ext cx="8451300" cy="5020800"/>
          </a:xfrm>
        </p:spPr>
        <p:txBody>
          <a:bodyPr/>
          <a:lstStyle/>
          <a:p>
            <a:endParaRPr lang="en-SG" sz="2400" dirty="0"/>
          </a:p>
          <a:p>
            <a:r>
              <a:rPr lang="en-SG" sz="2400" dirty="0"/>
              <a:t>“</a:t>
            </a:r>
            <a:r>
              <a:rPr lang="en-SG" sz="2400" dirty="0" err="1"/>
              <a:t>Hirshleifer</a:t>
            </a:r>
            <a:r>
              <a:rPr lang="en-SG" sz="2400" dirty="0"/>
              <a:t> effect” discourages risk-sharing among banks and depositors, negatively affecting the liability side of banks’ balance sheets </a:t>
            </a:r>
            <a:r>
              <a:rPr lang="en-SG" sz="2400" dirty="0">
                <a:sym typeface="Wingdings" panose="05000000000000000000" pitchFamily="2" charset="2"/>
              </a:rPr>
              <a:t> </a:t>
            </a:r>
            <a:r>
              <a:rPr lang="en-SG" sz="2400" dirty="0"/>
              <a:t>banks’ funding costs will increase, which in turn reduces banks’ capacity to make new loans and aggravates lending procyclicality.</a:t>
            </a:r>
          </a:p>
          <a:p>
            <a:endParaRPr lang="en-SG" sz="2400" dirty="0"/>
          </a:p>
          <a:p>
            <a:r>
              <a:rPr lang="en-SG" sz="2400" dirty="0"/>
              <a:t>On the other hand, enhanced market &amp; regulatory discipline ought to encourage banks to adjust their loan portfolios towards less risky borrowers</a:t>
            </a:r>
          </a:p>
          <a:p>
            <a:endParaRPr lang="en-US" sz="2400" dirty="0"/>
          </a:p>
          <a:p>
            <a:endParaRPr lang="en-US" dirty="0"/>
          </a:p>
        </p:txBody>
      </p:sp>
    </p:spTree>
    <p:extLst>
      <p:ext uri="{BB962C8B-B14F-4D97-AF65-F5344CB8AC3E}">
        <p14:creationId xmlns:p14="http://schemas.microsoft.com/office/powerpoint/2010/main" val="2044162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208FC793-2080-4EB3-AA4E-67206616F6D1}"/>
              </a:ext>
            </a:extLst>
          </p:cNvPr>
          <p:cNvGraphicFramePr>
            <a:graphicFrameLocks/>
          </p:cNvGraphicFramePr>
          <p:nvPr>
            <p:extLst>
              <p:ext uri="{D42A27DB-BD31-4B8C-83A1-F6EECF244321}">
                <p14:modId xmlns:p14="http://schemas.microsoft.com/office/powerpoint/2010/main" val="1617874782"/>
              </p:ext>
            </p:extLst>
          </p:nvPr>
        </p:nvGraphicFramePr>
        <p:xfrm>
          <a:off x="304800" y="1143000"/>
          <a:ext cx="4953000" cy="3733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2555E71C-0685-4598-9382-184BBD4D0B63}"/>
              </a:ext>
            </a:extLst>
          </p:cNvPr>
          <p:cNvGraphicFramePr>
            <a:graphicFrameLocks/>
          </p:cNvGraphicFramePr>
          <p:nvPr>
            <p:extLst>
              <p:ext uri="{D42A27DB-BD31-4B8C-83A1-F6EECF244321}">
                <p14:modId xmlns:p14="http://schemas.microsoft.com/office/powerpoint/2010/main" val="4134979858"/>
              </p:ext>
            </p:extLst>
          </p:nvPr>
        </p:nvGraphicFramePr>
        <p:xfrm>
          <a:off x="5181600" y="1143001"/>
          <a:ext cx="3867855" cy="373379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05717167"/>
      </p:ext>
    </p:extLst>
  </p:cSld>
  <p:clrMapOvr>
    <a:masterClrMapping/>
  </p:clrMapOvr>
</p:sld>
</file>

<file path=ppt/theme/theme1.xml><?xml version="1.0" encoding="utf-8"?>
<a:theme xmlns:a="http://schemas.openxmlformats.org/drawingml/2006/main" name="Theme Boston College">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 Boston College" id="{81E20D21-BDD8-4F20-92C1-A2233D51D270}" vid="{A1A020FB-6905-4677-8398-63C9CBD4481F}"/>
    </a:ext>
  </a:extLst>
</a:theme>
</file>

<file path=ppt/theme/theme2.xml><?xml version="1.0" encoding="utf-8"?>
<a:theme xmlns:a="http://schemas.openxmlformats.org/drawingml/2006/main" name="1_Theme Boston College">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 Boston College" id="{81E20D21-BDD8-4F20-92C1-A2233D51D270}" vid="{A1A020FB-6905-4677-8398-63C9CBD4481F}"/>
    </a:ext>
  </a:extLst>
</a:theme>
</file>

<file path=ppt/theme/theme3.xml><?xml version="1.0" encoding="utf-8"?>
<a:theme xmlns:a="http://schemas.openxmlformats.org/drawingml/2006/main" name="2_Theme Boston College">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 Boston College" id="{81E20D21-BDD8-4F20-92C1-A2233D51D270}" vid="{A1A020FB-6905-4677-8398-63C9CBD4481F}"/>
    </a:ext>
  </a:extLst>
</a:theme>
</file>

<file path=ppt/theme/theme4.xml><?xml version="1.0" encoding="utf-8"?>
<a:theme xmlns:a="http://schemas.openxmlformats.org/drawingml/2006/main" name="3_Theme Boston College">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 Boston College" id="{81E20D21-BDD8-4F20-92C1-A2233D51D270}" vid="{A1A020FB-6905-4677-8398-63C9CBD4481F}"/>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42456</TotalTime>
  <Words>1881</Words>
  <Application>Microsoft Office PowerPoint</Application>
  <PresentationFormat>On-screen Show (4:3)</PresentationFormat>
  <Paragraphs>153</Paragraphs>
  <Slides>18</Slides>
  <Notes>18</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18</vt:i4>
      </vt:variant>
    </vt:vector>
  </HeadingPairs>
  <TitlesOfParts>
    <vt:vector size="27" baseType="lpstr">
      <vt:lpstr>Arial</vt:lpstr>
      <vt:lpstr>Calibri</vt:lpstr>
      <vt:lpstr>Leelawadee</vt:lpstr>
      <vt:lpstr>Times New Roman</vt:lpstr>
      <vt:lpstr>Wingdings</vt:lpstr>
      <vt:lpstr>Theme Boston College</vt:lpstr>
      <vt:lpstr>1_Theme Boston College</vt:lpstr>
      <vt:lpstr>2_Theme Boston College</vt:lpstr>
      <vt:lpstr>3_Theme Boston College</vt:lpstr>
      <vt:lpstr>The Benefits and Costs of Transparent Supervision of Public Banks:  Evidence from Disclosure of SEC Comment Letters  </vt:lpstr>
      <vt:lpstr>Research Question</vt:lpstr>
      <vt:lpstr>Research Design</vt:lpstr>
      <vt:lpstr>Enhance Regulatory Transparency</vt:lpstr>
      <vt:lpstr>Theory: Regulatory Transparency &amp; the Banking System</vt:lpstr>
      <vt:lpstr>Enhanced Regulatory Transparency  Bank’s fin’l reporting</vt:lpstr>
      <vt:lpstr>PowerPoint Presentation</vt:lpstr>
      <vt:lpstr>Enhanced Regulatory Transparency - lending</vt:lpstr>
      <vt:lpstr>PowerPoint Presentation</vt:lpstr>
      <vt:lpstr>PowerPoint Presentation</vt:lpstr>
      <vt:lpstr>PowerPoint Presentation</vt:lpstr>
      <vt:lpstr>Does the public disclosure of SEC CLs change the consequences for public banks receiving the CLs?  </vt:lpstr>
      <vt:lpstr>PowerPoint Presentation</vt:lpstr>
      <vt:lpstr>PowerPoint Presentation</vt:lpstr>
      <vt:lpstr>PowerPoint Presentation</vt:lpstr>
      <vt:lpstr>Robustness tests:</vt:lpstr>
      <vt:lpstr>Conclusion</vt:lpstr>
      <vt:lpstr>PowerPoint Presentation</vt:lpstr>
    </vt:vector>
  </TitlesOfParts>
  <Company>Emory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Conservatism Principle and the Asymmetric Timeliness of Earnings</dc:title>
  <dc:creator>Bob Mocadlo</dc:creator>
  <cp:lastModifiedBy>Amy Hutton</cp:lastModifiedBy>
  <cp:revision>2539</cp:revision>
  <cp:lastPrinted>2022-02-02T19:58:57Z</cp:lastPrinted>
  <dcterms:created xsi:type="dcterms:W3CDTF">2013-02-05T17:13:20Z</dcterms:created>
  <dcterms:modified xsi:type="dcterms:W3CDTF">2022-09-26T21:54:39Z</dcterms:modified>
</cp:coreProperties>
</file>