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4" r:id="rId5"/>
    <p:sldId id="263" r:id="rId6"/>
    <p:sldId id="265" r:id="rId7"/>
    <p:sldId id="262" r:id="rId8"/>
    <p:sldId id="266" r:id="rId9"/>
    <p:sldId id="268" r:id="rId10"/>
    <p:sldId id="269" r:id="rId11"/>
    <p:sldId id="271" r:id="rId12"/>
    <p:sldId id="272" r:id="rId13"/>
    <p:sldId id="273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pos="7152" userDrawn="1">
          <p15:clr>
            <a:srgbClr val="A4A3A4"/>
          </p15:clr>
        </p15:guide>
        <p15:guide id="5" orient="horz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2"/>
    <p:restoredTop sz="96240"/>
  </p:normalViewPr>
  <p:slideViewPr>
    <p:cSldViewPr snapToGrid="0" snapToObjects="1">
      <p:cViewPr varScale="1">
        <p:scale>
          <a:sx n="109" d="100"/>
          <a:sy n="109" d="100"/>
        </p:scale>
        <p:origin x="126" y="132"/>
      </p:cViewPr>
      <p:guideLst>
        <p:guide orient="horz" pos="2160"/>
        <p:guide pos="3840"/>
        <p:guide pos="528"/>
        <p:guide pos="7152"/>
        <p:guide orient="horz"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58D5-10AC-46BB-A0F3-4ABB8EDC5B89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1E3E-1F7E-4D8B-8F29-1DFE7A3D4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4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31D7-0916-B09D-7B69-D1A630DAD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35F31-ED62-D6A8-DA9B-F6272A99E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43595-EFF7-0E88-CE42-0E35FEFE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D7E28-E9D0-A7C0-D6E4-E1C2EFAE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B4A7C-BDE2-EF31-AD83-F8365B82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EC69-E345-922E-B8A5-30FE1B8F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FCC7-8162-44AE-4571-057DC9DD2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0E98-7B74-4D88-B3AF-1385489C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EE824F-5A69-433B-BA48-4C7751215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Cowhey, Lee, Spiller, and Vojtech (2022)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D15A39-0C6A-4524-AABA-93A484E3F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225378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0739-ECF3-540A-AA6B-D29E289E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39B0C-2D69-E99F-1E31-90B72986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7F611-DB7D-94B0-B7B1-3A9F856F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5E5E13-28CF-4411-99BE-16660BD24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Cowhey, Lee, Spiller, and Vojtech (2022)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BDC78F-1810-48CD-A8C7-6A1819E90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304127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BDCD-6AEC-1837-8442-49092DD8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7667-00A8-6CCD-9E0C-550DEFF7A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06575-3C4F-6249-64F5-A4CA8AD36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BFEC2-82A7-2199-7604-6765C142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54D7396-2BD0-412A-8DC9-7B039BDA60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Cowhey, Lee, Spiller, and Vojtech (2022)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E763BB1-3B73-4F07-8EE7-7F11C616A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56680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1BEE-DA67-8F83-F418-5D12F2E8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6E1A3-69B2-E358-FC1A-C224829F9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D0C1A-5CF3-7650-BB0C-E1FFEEDB3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F83C6-2C72-ABA5-BCD3-B71ED1761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5E392-FD86-4BB2-71CD-79D22FF8F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DE77B-77A1-B25A-53F3-6FB5607F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E45EA2F-B0F3-4950-A6E0-FCF1D6E6FA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Cowhey, Lee, Spiller, and Vojtech (2022)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ACDCD00-04CF-4578-A242-014B6406A8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381555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09A2-39D6-3AB3-772F-AB044A39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DCADF-15AE-A8A7-7741-00901B24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4C32A7-144B-4DBF-9792-4886EDE6D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Cowhey, Lee, Spiller, and Vojtech (2022)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E78781-F54E-4653-A40C-8821BB4C4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18997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C5E40-C7EC-7125-9E30-9F0C4DDE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DE900A-6047-41DE-89BD-5753DAAE6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Cowhey, Lee, Spiller, and Vojtech (2022)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788D5D-35D9-4F64-B12D-7DF10CD70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169155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603EA-2589-59FD-321D-1805AC3E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0B921-12C2-4197-EF12-19F7F9A6F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81141-AF8E-777D-AC0F-DEB3A8A1E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Cowhey, Lee, Spiller, and Vojtech (2022)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2D35D-3A34-D8AB-92AE-ABA5D3C8A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Sentiment in Bank Examination Reports and Bank Outcomes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A068-9534-115F-34D8-4DE845D12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5F51B-AB25-E747-AC50-4B3CD6392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320688167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7FAEAD17-E941-4E7B-9E91-D713EE3D0067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50465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B8B4-6283-570D-D09C-4B791B1B33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Sentiment in Bank Examination Reports and Bank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70F06-0950-1A6C-7777-7DF5E5C45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Maureen Cowhey, Seung Jung Lee</a:t>
            </a:r>
          </a:p>
          <a:p>
            <a:r>
              <a:rPr lang="en-US" dirty="0"/>
              <a:t>Thomas Popeck Spiller, and Cindy M. Vojtech </a:t>
            </a:r>
          </a:p>
          <a:p>
            <a:endParaRPr lang="en-US" sz="1200" dirty="0"/>
          </a:p>
          <a:p>
            <a:r>
              <a:rPr lang="en-US" dirty="0"/>
              <a:t>September 29,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BD7B3-9C88-7B79-C0CB-6A1BE86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67"/>
            <a:ext cx="121920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A9663-BD08-D1F0-2FC6-EAF2146D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4165"/>
            <a:ext cx="12192000" cy="93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EACB2-8A46-42E1-9FC0-F89396C73E5D}"/>
              </a:ext>
            </a:extLst>
          </p:cNvPr>
          <p:cNvSpPr txBox="1"/>
          <p:nvPr/>
        </p:nvSpPr>
        <p:spPr>
          <a:xfrm>
            <a:off x="838200" y="526781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Disclaimer: The views expressed herein are those of the authors, and do not necessarily represent the views of the Federal Reserve Board or its staff.</a:t>
            </a:r>
          </a:p>
        </p:txBody>
      </p:sp>
    </p:spTree>
    <p:extLst>
      <p:ext uri="{BB962C8B-B14F-4D97-AF65-F5344CB8AC3E}">
        <p14:creationId xmlns:p14="http://schemas.microsoft.com/office/powerpoint/2010/main" val="358996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Findings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DD988F-A340-488F-B7CA-AE714C2AA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10837985" cy="39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6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6C0A-10C3-40B1-B7B1-E620BB9E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comparing the GFC and post-GFC periods, the results for asset quality and earnings are driven by the GFC period</a:t>
            </a:r>
          </a:p>
          <a:p>
            <a:r>
              <a:rPr lang="en-US" dirty="0"/>
              <a:t>When running similar analysis at longer horizons (2 years forward), results are still statistically significant (though magnitudes are smaller)</a:t>
            </a:r>
          </a:p>
          <a:p>
            <a:r>
              <a:rPr lang="en-US" dirty="0"/>
              <a:t>The results across components are generally the same when comparing the smallest banks to the rest of the sample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295690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6C0A-10C3-40B1-B7B1-E620BB9E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investigate to see if supervisory information helps predict future bank outcomes</a:t>
            </a:r>
          </a:p>
          <a:p>
            <a:r>
              <a:rPr lang="en-US" dirty="0"/>
              <a:t>After controlling for bank ratings, the answer seems to be YES!</a:t>
            </a:r>
          </a:p>
          <a:p>
            <a:r>
              <a:rPr lang="en-US" dirty="0"/>
              <a:t>Bank supervisors play a meaningful role in the surveillance of the banking system by creating and sharing information that is embedded in reports through the bank examination process</a:t>
            </a:r>
          </a:p>
          <a:p>
            <a:pPr lvl="1"/>
            <a:r>
              <a:rPr lang="en-US" sz="2800" dirty="0"/>
              <a:t>Supervisors seem to focus on different aspects of safety and soundness in different circumstances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301437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200312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Sentiment from Bank Exam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6C0A-10C3-40B1-B7B1-E620BB9E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different dictionaries:</a:t>
            </a:r>
          </a:p>
          <a:p>
            <a:pPr lvl="1"/>
            <a:r>
              <a:rPr lang="en-US" dirty="0"/>
              <a:t>LM (Loughran and McDonald, 2011)</a:t>
            </a:r>
          </a:p>
          <a:p>
            <a:pPr lvl="1"/>
            <a:r>
              <a:rPr lang="en-US" dirty="0"/>
              <a:t>FS (Correa, Garud, Londono, and Mislang, 2017)</a:t>
            </a:r>
          </a:p>
          <a:p>
            <a:pPr lvl="1"/>
            <a:r>
              <a:rPr lang="en-US" dirty="0"/>
              <a:t>QDAP (Hu and Liu, 2004)</a:t>
            </a:r>
          </a:p>
          <a:p>
            <a:r>
              <a:rPr lang="en-US" dirty="0"/>
              <a:t>Consider different methodologies:</a:t>
            </a:r>
          </a:p>
          <a:p>
            <a:pPr lvl="1"/>
            <a:r>
              <a:rPr lang="en-US" dirty="0"/>
              <a:t>Polar = (# of Positive Words – # of Negative Words)/(# of Positive + Negative Words)</a:t>
            </a:r>
          </a:p>
          <a:p>
            <a:pPr lvl="1"/>
            <a:r>
              <a:rPr lang="en-US" dirty="0"/>
              <a:t>TF-IDF = Term Frequency - Inverse Document Frequency</a:t>
            </a:r>
          </a:p>
          <a:p>
            <a:pPr lvl="1"/>
            <a:r>
              <a:rPr lang="en-US" dirty="0"/>
              <a:t>Valance shifter = include contextual information that influence the positive/negative state of a word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280907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Extra Information in Bank Exams?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6C0A-10C3-40B1-B7B1-E620BB9E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paper investigates the effectiveness of supervision in maintaining the safety and soundness of the banking system in the United States</a:t>
            </a:r>
          </a:p>
          <a:p>
            <a:pPr lvl="1"/>
            <a:r>
              <a:rPr lang="en-US" dirty="0"/>
              <a:t>Focused on small and medium-sized state-member banks (SMBs)</a:t>
            </a:r>
          </a:p>
          <a:p>
            <a:r>
              <a:rPr lang="en-US" dirty="0"/>
              <a:t>We look beyond the CAMELS rating to gauge the usefulness of more detailed information in the surveillance process</a:t>
            </a:r>
          </a:p>
          <a:p>
            <a:r>
              <a:rPr lang="en-US" dirty="0"/>
              <a:t>We study how sentiment in examination reports conveys important information on future bank outcomes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96155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Full-Scope Bank Exam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A5D04D-2102-4FBD-A750-1250A9DC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59" y="1443654"/>
            <a:ext cx="8208281" cy="48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CAMELS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6C0A-10C3-40B1-B7B1-E620BB9E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Comprehensive score: Not additive of other scores</a:t>
            </a:r>
          </a:p>
          <a:p>
            <a:pPr lvl="1"/>
            <a:r>
              <a:rPr lang="en-US" sz="2800" dirty="0"/>
              <a:t>Capital Adequacy: Ability of the bank to absorb losses</a:t>
            </a:r>
          </a:p>
          <a:p>
            <a:pPr lvl="1"/>
            <a:r>
              <a:rPr lang="en-US" sz="2800" dirty="0"/>
              <a:t>Asset Quality: Known and likelihood of losses the bank might face</a:t>
            </a:r>
          </a:p>
          <a:p>
            <a:pPr lvl="1"/>
            <a:r>
              <a:rPr lang="en-US" sz="2800" dirty="0"/>
              <a:t>Management: Quality of the management team, compliance function, audit function, and business strategy</a:t>
            </a:r>
          </a:p>
          <a:p>
            <a:pPr lvl="1"/>
            <a:r>
              <a:rPr lang="en-US" sz="2800" dirty="0"/>
              <a:t>Earnings: Ability of the bank to provide returns on their activities</a:t>
            </a:r>
          </a:p>
          <a:p>
            <a:pPr lvl="1"/>
            <a:r>
              <a:rPr lang="en-US" sz="2800" dirty="0"/>
              <a:t>Liquidity: Ability of the bank to absorb short term funding difficulties</a:t>
            </a:r>
          </a:p>
          <a:p>
            <a:pPr lvl="1"/>
            <a:r>
              <a:rPr lang="en-US" sz="2800" dirty="0"/>
              <a:t>Sensitivity to Market Risk (we ignore in our analysis)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</p:spTree>
    <p:extLst>
      <p:ext uri="{BB962C8B-B14F-4D97-AF65-F5344CB8AC3E}">
        <p14:creationId xmlns:p14="http://schemas.microsoft.com/office/powerpoint/2010/main" val="116471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Strong/Weak Banks by CAMELS Component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202C3E-33E5-4C14-BD7B-552BA7E4E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985" y="1324530"/>
            <a:ext cx="6684278" cy="50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0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Chatterplot for Capital Sections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232C0-EA88-4FF1-93A7-210B41BB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4944"/>
            <a:ext cx="5029200" cy="502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6BCAC-58D2-4465-92C4-48CA43463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53" y="1394944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1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Sentiment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6C0A-10C3-40B1-B7B1-E620BB9E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2479"/>
            <a:ext cx="10515600" cy="2844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where </a:t>
            </a:r>
            <a:r>
              <a:rPr lang="en-US" i="1" dirty="0"/>
              <a:t>s</a:t>
            </a:r>
            <a:r>
              <a:rPr lang="en-US" dirty="0"/>
              <a:t> is the section of the exam, </a:t>
            </a:r>
            <a:r>
              <a:rPr lang="en-US" i="1" dirty="0"/>
              <a:t>m</a:t>
            </a:r>
            <a:r>
              <a:rPr lang="en-US" dirty="0"/>
              <a:t> is the sentiment score method, and </a:t>
            </a:r>
            <a:r>
              <a:rPr lang="en-US" i="1" dirty="0"/>
              <a:t>l</a:t>
            </a:r>
            <a:r>
              <a:rPr lang="en-US" dirty="0"/>
              <a:t> is the sentiment score lexicon, with constant term α and coefficient β and an error term ϵ</a:t>
            </a:r>
          </a:p>
          <a:p>
            <a:r>
              <a:rPr lang="en-US" dirty="0"/>
              <a:t>LM Polar and LM Valence Shifter have generally the highest explanatory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5A711-914D-4920-9E93-42B84F495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35" y="1870076"/>
            <a:ext cx="9376005" cy="8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1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Distribution by CAMELS Score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321D38-8F35-432D-A5CF-1BC2CB992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59" y="1389448"/>
            <a:ext cx="8208281" cy="48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9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31AE-1536-4131-9D03-4F5A9DF4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6C0A-10C3-40B1-B7B1-E620BB9E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5359"/>
            <a:ext cx="10515600" cy="2661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bank </a:t>
            </a:r>
            <a:r>
              <a:rPr lang="en-US" i="1" dirty="0"/>
              <a:t>i</a:t>
            </a:r>
            <a:r>
              <a:rPr lang="en-US" dirty="0"/>
              <a:t>, in period </a:t>
            </a:r>
            <a:r>
              <a:rPr lang="en-US" i="1" dirty="0"/>
              <a:t>t</a:t>
            </a:r>
            <a:r>
              <a:rPr lang="en-US" dirty="0"/>
              <a:t>, for bank exam component </a:t>
            </a:r>
            <a:r>
              <a:rPr lang="en-US" i="1" dirty="0"/>
              <a:t>c</a:t>
            </a:r>
            <a:r>
              <a:rPr lang="en-US" dirty="0"/>
              <a:t>, and      is a time fixed effect, respectively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7A33-37A3-41F9-B9D8-FF3B46C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F51B-AB25-E747-AC50-4B3CD6392E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172C81E0-9ACA-4066-89D0-B25BE63E3E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Cowhey, Lee, Spiller, and Vojtech (2022)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5F5117F-C253-4556-8C3C-ED0441566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Sentiment in Bank Examination Reports and Bank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5A572-764C-471A-A771-A2603D34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47" y="1735931"/>
            <a:ext cx="10869922" cy="1149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B0B1F7-D078-4E1D-8CF9-BA2CE50E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773" y="3520440"/>
            <a:ext cx="329773" cy="3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08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4915</TotalTime>
  <Words>788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Sentiment in Bank Examination Reports and Bank Outcomes</vt:lpstr>
      <vt:lpstr>What Is the Extra Information in Bank Exams?</vt:lpstr>
      <vt:lpstr>Comprehensive Full-Scope Bank Exam Process</vt:lpstr>
      <vt:lpstr>CAMELS Ratings</vt:lpstr>
      <vt:lpstr>Strong/Weak Banks by CAMELS Component</vt:lpstr>
      <vt:lpstr>Chatterplot for Capital Sections</vt:lpstr>
      <vt:lpstr>Evaluating Sentiment Scores</vt:lpstr>
      <vt:lpstr>Sentiment Distribution by CAMELS Score</vt:lpstr>
      <vt:lpstr>Measuring Outcomes</vt:lpstr>
      <vt:lpstr>Summary Findings</vt:lpstr>
      <vt:lpstr>Other Results</vt:lpstr>
      <vt:lpstr>Conclusion</vt:lpstr>
      <vt:lpstr>Appendix</vt:lpstr>
      <vt:lpstr>Extracting Sentiment from Bank Exam Reports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Cindy Vojtech</cp:lastModifiedBy>
  <cp:revision>33</cp:revision>
  <dcterms:created xsi:type="dcterms:W3CDTF">2022-05-03T19:38:00Z</dcterms:created>
  <dcterms:modified xsi:type="dcterms:W3CDTF">2022-09-23T23:07:14Z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269c60-0483-4c57-9e8c-3779d6900235_Enabled">
    <vt:lpwstr>true</vt:lpwstr>
  </property>
  <property fmtid="{D5CDD505-2E9C-101B-9397-08002B2CF9AE}" pid="3" name="MSIP_Label_65269c60-0483-4c57-9e8c-3779d6900235_SetDate">
    <vt:lpwstr>2022-05-03T19:43:22Z</vt:lpwstr>
  </property>
  <property fmtid="{D5CDD505-2E9C-101B-9397-08002B2CF9AE}" pid="4" name="MSIP_Label_65269c60-0483-4c57-9e8c-3779d6900235_Method">
    <vt:lpwstr>Privileged</vt:lpwstr>
  </property>
  <property fmtid="{D5CDD505-2E9C-101B-9397-08002B2CF9AE}" pid="5" name="MSIP_Label_65269c60-0483-4c57-9e8c-3779d6900235_Name">
    <vt:lpwstr>65269c60-0483-4c57-9e8c-3779d6900235</vt:lpwstr>
  </property>
  <property fmtid="{D5CDD505-2E9C-101B-9397-08002B2CF9AE}" pid="6" name="MSIP_Label_65269c60-0483-4c57-9e8c-3779d6900235_SiteId">
    <vt:lpwstr>b397c653-5b19-463f-b9fc-af658ded9128</vt:lpwstr>
  </property>
  <property fmtid="{D5CDD505-2E9C-101B-9397-08002B2CF9AE}" pid="7" name="MSIP_Label_65269c60-0483-4c57-9e8c-3779d6900235_ActionId">
    <vt:lpwstr>fb36f662-a21c-4e28-830f-5d2e78dbd29c</vt:lpwstr>
  </property>
  <property fmtid="{D5CDD505-2E9C-101B-9397-08002B2CF9AE}" pid="8" name="MSIP_Label_65269c60-0483-4c57-9e8c-3779d6900235_ContentBits">
    <vt:lpwstr>0</vt:lpwstr>
  </property>
  <property fmtid="{D5CDD505-2E9C-101B-9397-08002B2CF9AE}" pid="9" name="TitusGUID">
    <vt:lpwstr>ae90d2c9-bb25-4efa-9238-6e265a4ecb0c</vt:lpwstr>
  </property>
  <property fmtid="{D5CDD505-2E9C-101B-9397-08002B2CF9AE}" pid="10" name="MSIP_Label_3cbab4f1-dcc8-4800-b101-70f2ebeb2cf4_Enabled">
    <vt:lpwstr>true</vt:lpwstr>
  </property>
  <property fmtid="{D5CDD505-2E9C-101B-9397-08002B2CF9AE}" pid="11" name="MSIP_Label_3cbab4f1-dcc8-4800-b101-70f2ebeb2cf4_SetDate">
    <vt:lpwstr>2022-09-23T23:07:14Z</vt:lpwstr>
  </property>
  <property fmtid="{D5CDD505-2E9C-101B-9397-08002B2CF9AE}" pid="12" name="MSIP_Label_3cbab4f1-dcc8-4800-b101-70f2ebeb2cf4_Method">
    <vt:lpwstr>Privileged</vt:lpwstr>
  </property>
  <property fmtid="{D5CDD505-2E9C-101B-9397-08002B2CF9AE}" pid="13" name="MSIP_Label_3cbab4f1-dcc8-4800-b101-70f2ebeb2cf4_Name">
    <vt:lpwstr>NONCONFIDENTIAL - EXTERNAL</vt:lpwstr>
  </property>
  <property fmtid="{D5CDD505-2E9C-101B-9397-08002B2CF9AE}" pid="14" name="MSIP_Label_3cbab4f1-dcc8-4800-b101-70f2ebeb2cf4_SiteId">
    <vt:lpwstr>87bb2570-5c1e-4973-9c37-09257a95aeb1</vt:lpwstr>
  </property>
  <property fmtid="{D5CDD505-2E9C-101B-9397-08002B2CF9AE}" pid="15" name="MSIP_Label_3cbab4f1-dcc8-4800-b101-70f2ebeb2cf4_ActionId">
    <vt:lpwstr>c2e443d4-97ba-474d-b7ab-19a9b4433018</vt:lpwstr>
  </property>
  <property fmtid="{D5CDD505-2E9C-101B-9397-08002B2CF9AE}" pid="16" name="MSIP_Label_3cbab4f1-dcc8-4800-b101-70f2ebeb2cf4_ContentBits">
    <vt:lpwstr>1</vt:lpwstr>
  </property>
</Properties>
</file>